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859" r:id="rId3"/>
    <p:sldId id="865" r:id="rId4"/>
    <p:sldId id="864" r:id="rId5"/>
    <p:sldId id="870" r:id="rId6"/>
    <p:sldId id="871" r:id="rId7"/>
    <p:sldId id="872" r:id="rId8"/>
    <p:sldId id="873" r:id="rId9"/>
    <p:sldId id="874" r:id="rId10"/>
    <p:sldId id="875" r:id="rId11"/>
    <p:sldId id="876" r:id="rId12"/>
    <p:sldId id="885" r:id="rId13"/>
    <p:sldId id="886" r:id="rId14"/>
    <p:sldId id="877" r:id="rId15"/>
    <p:sldId id="878" r:id="rId16"/>
    <p:sldId id="879" r:id="rId17"/>
    <p:sldId id="880" r:id="rId18"/>
    <p:sldId id="881" r:id="rId19"/>
    <p:sldId id="882" r:id="rId20"/>
    <p:sldId id="883" r:id="rId21"/>
    <p:sldId id="884" r:id="rId22"/>
    <p:sldId id="887" r:id="rId23"/>
    <p:sldId id="888" r:id="rId24"/>
    <p:sldId id="889" r:id="rId25"/>
    <p:sldId id="890" r:id="rId26"/>
    <p:sldId id="86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369"/>
    <p:restoredTop sz="94625"/>
  </p:normalViewPr>
  <p:slideViewPr>
    <p:cSldViewPr snapToGrid="0">
      <p:cViewPr varScale="1">
        <p:scale>
          <a:sx n="202" d="100"/>
          <a:sy n="202" d="100"/>
        </p:scale>
        <p:origin x="15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73AF5-6CC0-DE1C-EDEA-FA80BEEBCA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25193E-7794-D152-7D5F-49DB91D47B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2B8AF0-2FEA-3E69-3782-E3BC2D6CA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2998A-43A4-5E44-A030-AF1CAFE78009}" type="datetimeFigureOut">
              <a:rPr lang="en-US" smtClean="0"/>
              <a:t>4/13/24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815D3-EBE0-05AB-B98D-20B843B32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7BE93-A1F1-78D8-A6E1-B8983068A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64EF-12A5-534F-9D68-A43F425D8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581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2A72C-C009-D484-5C63-1F84CC651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9BE2A-EF07-6E9C-45C9-0041F8F9CA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F3B6A2-C6C6-3B56-B398-2E7066B26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2998A-43A4-5E44-A030-AF1CAFE78009}" type="datetimeFigureOut">
              <a:rPr lang="en-US" smtClean="0"/>
              <a:t>4/13/24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A9A14-A049-EB7E-2565-34024B416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5E9F1C-BF51-14FC-7263-56490816B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64EF-12A5-534F-9D68-A43F425D8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55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B67C7-33D7-EC43-F36D-B3EF2FA8E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8ECA3F-2CA8-D754-D8D6-9C85B25D8E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7105F8-6C29-E6E2-BA48-7442FB969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2998A-43A4-5E44-A030-AF1CAFE78009}" type="datetimeFigureOut">
              <a:rPr lang="en-US" smtClean="0"/>
              <a:t>4/13/24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71DC7-EF05-22CA-1DB7-EAC920422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72A3AA-09B0-4BC7-F8CA-0E01A5109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64EF-12A5-534F-9D68-A43F425D8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852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23587-2779-7085-BDB0-DE725BE4B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99D68-2DE1-247C-8A2F-1C0E60B58E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7941D4-AC33-C64F-606D-6C351B97F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77DBDA-A5A1-9FC6-4D41-9EF3BC367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2998A-43A4-5E44-A030-AF1CAFE78009}" type="datetimeFigureOut">
              <a:rPr lang="en-US" smtClean="0"/>
              <a:t>4/13/24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CC8CA0-A180-2A48-D7E3-87A7841DF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F09950-8271-E9CF-E754-DBFBDC49D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64EF-12A5-534F-9D68-A43F425D8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401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F7313-1E6F-02A7-11AC-3AFD551C1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6BF108-4635-1738-C9D5-83D0FE924D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B48D0F-242B-CD32-5718-787E82A3A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F43935-7993-AAB4-691F-3B80C2034E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0CA753-B5A7-3C9A-BCF9-C4E697E47F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6B2AC3-E11B-0E25-DF63-D65ECAA06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2998A-43A4-5E44-A030-AF1CAFE78009}" type="datetimeFigureOut">
              <a:rPr lang="en-US" smtClean="0"/>
              <a:t>4/13/24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F7EE79-A930-33A4-65AE-D54436E2A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FC44B5-B629-827B-ADAF-D8E3BB2F9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64EF-12A5-534F-9D68-A43F425D8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740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7AD0F-EA78-4818-8F91-83BA8CDA0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F199F6-EBBA-D1A9-C602-43D7EE7CF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2998A-43A4-5E44-A030-AF1CAFE78009}" type="datetimeFigureOut">
              <a:rPr lang="en-US" smtClean="0"/>
              <a:t>4/13/24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200DC1-DBC9-E6E0-F16C-CD6F72E9D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00A44D-5887-519C-A1D8-DA14DF65C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64EF-12A5-534F-9D68-A43F425D8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471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A4D538-38E2-4A4E-9265-175896C27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2998A-43A4-5E44-A030-AF1CAFE78009}" type="datetimeFigureOut">
              <a:rPr lang="en-US" smtClean="0"/>
              <a:t>4/13/24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E7941B-1423-66EA-6E82-F7674F1DB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36FCDC-F151-5EE7-DEB9-4677DC7D5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64EF-12A5-534F-9D68-A43F425D8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572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74D5D-EB56-AA76-5ECD-A7D69A167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85468-9BA5-2C95-3686-6540D8EF9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963B0A-D9E4-B1E0-5564-52CA95638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4E8B5D-F04F-BE00-3101-034B9A160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2998A-43A4-5E44-A030-AF1CAFE78009}" type="datetimeFigureOut">
              <a:rPr lang="en-US" smtClean="0"/>
              <a:t>4/13/24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AF194F-99C8-1C10-5106-B030D1AB2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A5F9C8-46D2-BC27-C9B0-037E4F44D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64EF-12A5-534F-9D68-A43F425D8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351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17628-5F64-DE67-7F35-8EE4B0A42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A3927E-4C16-E2B5-2B7C-7BCB73E375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F3C7C5-5362-D274-C3C2-9EA01B3F3A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22936C-6828-DC2A-40BB-755C8095C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2998A-43A4-5E44-A030-AF1CAFE78009}" type="datetimeFigureOut">
              <a:rPr lang="en-US" smtClean="0"/>
              <a:t>4/13/24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CA004F-F08F-8E3C-7B3E-A2328FE48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42C6A5-0F43-52B1-58FD-293B3AF3F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64EF-12A5-534F-9D68-A43F425D8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70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63FB5-427B-DE47-7917-6A3CDF4C4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B7173F-E1C1-5E1A-8FD2-BE0153FAE8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3E740C-D0A1-78E1-DEA2-1E284C580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2998A-43A4-5E44-A030-AF1CAFE78009}" type="datetimeFigureOut">
              <a:rPr lang="en-US" smtClean="0"/>
              <a:t>4/13/24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9A175-B9BC-3841-035E-EC480F901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368CE-0642-9E95-7120-35F2E679F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64EF-12A5-534F-9D68-A43F425D8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472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4BFF15-B686-39C6-B885-CB9F260D13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591112-07E6-EE6D-8B41-5940D0C7D5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5C917-3F91-F190-514F-8F9F12645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2998A-43A4-5E44-A030-AF1CAFE78009}" type="datetimeFigureOut">
              <a:rPr lang="en-US" smtClean="0"/>
              <a:t>4/13/24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9DA8A1-9D66-6167-3B81-604E09069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3E4F00-80E8-440A-9E2D-491D062A4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664EF-12A5-534F-9D68-A43F425D8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263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462940-0528-68AD-E10B-69F2F99C6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551B2-632E-03A2-519A-A4FCABB957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AE3D6C-5A0B-1698-E522-FB7EA511F9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F2998A-43A4-5E44-A030-AF1CAFE78009}" type="datetimeFigureOut">
              <a:rPr lang="en-US" smtClean="0"/>
              <a:t>4/13/24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FC6AD7-B5FC-7B8A-D6FD-87C0656D7C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E2E31A-B16C-1BA0-B810-B2278FE381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E664EF-12A5-534F-9D68-A43F425D891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DE618C-99AE-006F-C4B3-F6D1533C306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196275" y="5593278"/>
            <a:ext cx="2101384" cy="1264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421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1009D-2FFF-A320-2A41-67F81441D1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423129"/>
          </a:xfrm>
        </p:spPr>
        <p:txBody>
          <a:bodyPr>
            <a:normAutofit fontScale="90000"/>
          </a:bodyPr>
          <a:lstStyle/>
          <a:p>
            <a:r>
              <a:rPr lang="en-US" dirty="0"/>
              <a:t>Treatment of Severe Challenging Behavior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C16E33-A1EE-DB28-B8DD-4816F2D7DB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Michael M. Mueller, Ph.D., BCBA-D, IBA</a:t>
            </a:r>
          </a:p>
          <a:p>
            <a:r>
              <a:rPr lang="en-US" sz="2400" dirty="0"/>
              <a:t>International Behavior Analysis Organization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769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BD4A2-C2CC-BADD-BE7E-5626E9084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45103"/>
          </a:xfrm>
        </p:spPr>
        <p:txBody>
          <a:bodyPr>
            <a:normAutofit fontScale="90000"/>
          </a:bodyPr>
          <a:lstStyle/>
          <a:p>
            <a:r>
              <a:rPr lang="en-US" dirty="0"/>
              <a:t>Challenging Behavior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93216-B8FB-1E0F-D432-48DC9B7E7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09" y="1061695"/>
            <a:ext cx="11500413" cy="5628471"/>
          </a:xfrm>
        </p:spPr>
        <p:txBody>
          <a:bodyPr/>
          <a:lstStyle/>
          <a:p>
            <a:r>
              <a:rPr lang="en-US" dirty="0"/>
              <a:t>Estimates of the percentage of people with ASD who have challenging behaviors range to 85%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Estimates of </a:t>
            </a:r>
            <a:r>
              <a:rPr lang="en-US" i="1" dirty="0"/>
              <a:t>severe</a:t>
            </a:r>
            <a:r>
              <a:rPr lang="en-US" dirty="0"/>
              <a:t> behavior is 30-60%</a:t>
            </a:r>
          </a:p>
          <a:p>
            <a:endParaRPr lang="en-US" dirty="0"/>
          </a:p>
          <a:p>
            <a:r>
              <a:rPr lang="en-US" dirty="0"/>
              <a:t>Severe behavior is typically defined as people getting hurt, things getting broken, environment so disrupted as to prevent learning</a:t>
            </a:r>
          </a:p>
          <a:p>
            <a:endParaRPr lang="en-US" dirty="0"/>
          </a:p>
          <a:p>
            <a:r>
              <a:rPr lang="en-US" dirty="0"/>
              <a:t>This includes Self-Injurious Behaviors (SIB), Aggression, Property Destruction, and Severe Tantrums.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066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1D959-F1F9-CACA-F005-F7D4EEAD8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194" y="266742"/>
            <a:ext cx="10515600" cy="665022"/>
          </a:xfrm>
        </p:spPr>
        <p:txBody>
          <a:bodyPr>
            <a:normAutofit fontScale="90000"/>
          </a:bodyPr>
          <a:lstStyle/>
          <a:p>
            <a:r>
              <a:rPr lang="en-US" dirty="0"/>
              <a:t>Behavioral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CC3DE-2089-1FA6-99D1-AA5FE76BF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931" y="974884"/>
            <a:ext cx="10997879" cy="566898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All these kinds of behaviors are reinforced </a:t>
            </a:r>
          </a:p>
          <a:p>
            <a:pPr lvl="1"/>
            <a:r>
              <a:rPr lang="en-US" dirty="0"/>
              <a:t>Positive Reinforcement</a:t>
            </a:r>
          </a:p>
          <a:p>
            <a:pPr lvl="2"/>
            <a:r>
              <a:rPr lang="en-US" dirty="0"/>
              <a:t>Access to attention</a:t>
            </a:r>
          </a:p>
          <a:p>
            <a:pPr lvl="2"/>
            <a:r>
              <a:rPr lang="en-US" dirty="0"/>
              <a:t>Access to preferred activities</a:t>
            </a:r>
          </a:p>
          <a:p>
            <a:pPr lvl="2"/>
            <a:r>
              <a:rPr lang="en-US" dirty="0"/>
              <a:t>Access to preferred items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Negative Reinforcement </a:t>
            </a:r>
          </a:p>
          <a:p>
            <a:pPr lvl="2"/>
            <a:r>
              <a:rPr lang="en-US" dirty="0"/>
              <a:t>Escape from demands</a:t>
            </a:r>
          </a:p>
          <a:p>
            <a:pPr lvl="2"/>
            <a:r>
              <a:rPr lang="en-US" dirty="0"/>
              <a:t>Escape from situations</a:t>
            </a:r>
          </a:p>
          <a:p>
            <a:pPr lvl="2"/>
            <a:r>
              <a:rPr lang="en-US" dirty="0"/>
              <a:t>Escape rom people</a:t>
            </a:r>
          </a:p>
          <a:p>
            <a:pPr lvl="2"/>
            <a:r>
              <a:rPr lang="en-US" dirty="0"/>
              <a:t>Escape from attention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Automatic Reinforcement </a:t>
            </a:r>
          </a:p>
          <a:p>
            <a:pPr lvl="2"/>
            <a:r>
              <a:rPr lang="en-US" dirty="0"/>
              <a:t>There is no social variable</a:t>
            </a:r>
          </a:p>
          <a:p>
            <a:pPr lvl="2"/>
            <a:r>
              <a:rPr lang="en-US" dirty="0"/>
              <a:t>The behavior itself creates the reinforcement</a:t>
            </a:r>
          </a:p>
          <a:p>
            <a:pPr lvl="2"/>
            <a:r>
              <a:rPr lang="en-US" dirty="0"/>
              <a:t>Internal</a:t>
            </a:r>
          </a:p>
          <a:p>
            <a:pPr lvl="2"/>
            <a:r>
              <a:rPr lang="en-US" dirty="0"/>
              <a:t>Sensory</a:t>
            </a:r>
          </a:p>
        </p:txBody>
      </p:sp>
    </p:spTree>
    <p:extLst>
      <p:ext uri="{BB962C8B-B14F-4D97-AF65-F5344CB8AC3E}">
        <p14:creationId xmlns:p14="http://schemas.microsoft.com/office/powerpoint/2010/main" val="240319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22EEF-8DFD-F64D-C71C-923CC62D1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1321"/>
          </a:xfrm>
        </p:spPr>
        <p:txBody>
          <a:bodyPr/>
          <a:lstStyle/>
          <a:p>
            <a:r>
              <a:rPr lang="en-US" dirty="0"/>
              <a:t>Behavioral Interventions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072244-983B-8481-1AA4-6A194CB55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895" y="1114303"/>
            <a:ext cx="11216833" cy="5378571"/>
          </a:xfrm>
        </p:spPr>
        <p:txBody>
          <a:bodyPr>
            <a:normAutofit/>
          </a:bodyPr>
          <a:lstStyle/>
          <a:p>
            <a:r>
              <a:rPr lang="en-US" dirty="0"/>
              <a:t>Behavioral interventions use reinforcement</a:t>
            </a:r>
          </a:p>
          <a:p>
            <a:endParaRPr lang="en-US" dirty="0"/>
          </a:p>
          <a:p>
            <a:r>
              <a:rPr lang="en-US" dirty="0"/>
              <a:t>The more dangerous the behavior, the more precise and certain you want to be when assessing the function!</a:t>
            </a:r>
          </a:p>
          <a:p>
            <a:endParaRPr lang="en-US" dirty="0"/>
          </a:p>
          <a:p>
            <a:r>
              <a:rPr lang="en-US" dirty="0"/>
              <a:t>You can use the functional reinforcer in treatment</a:t>
            </a:r>
          </a:p>
          <a:p>
            <a:endParaRPr lang="en-US" dirty="0"/>
          </a:p>
          <a:p>
            <a:r>
              <a:rPr lang="en-US" dirty="0"/>
              <a:t>You will understand the relationship of the treatment variables to the 4-term contingency and understand why it is working or not working</a:t>
            </a:r>
          </a:p>
        </p:txBody>
      </p:sp>
    </p:spTree>
    <p:extLst>
      <p:ext uri="{BB962C8B-B14F-4D97-AF65-F5344CB8AC3E}">
        <p14:creationId xmlns:p14="http://schemas.microsoft.com/office/powerpoint/2010/main" val="3230878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D4E8B-2C9C-6A31-3629-1673D4727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6224"/>
            <a:ext cx="10515600" cy="689056"/>
          </a:xfrm>
        </p:spPr>
        <p:txBody>
          <a:bodyPr>
            <a:normAutofit fontScale="90000"/>
          </a:bodyPr>
          <a:lstStyle/>
          <a:p>
            <a:r>
              <a:rPr lang="en-US" dirty="0"/>
              <a:t>The 4-Term Contingency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ADABB-6B29-4FFB-558E-FE6A0EDBD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407" y="1103423"/>
            <a:ext cx="11247024" cy="5489576"/>
          </a:xfrm>
        </p:spPr>
        <p:txBody>
          <a:bodyPr/>
          <a:lstStyle/>
          <a:p>
            <a:r>
              <a:rPr lang="en-US" dirty="0"/>
              <a:t>All positively and negatively reinforced behavior complies to this</a:t>
            </a:r>
          </a:p>
          <a:p>
            <a:endParaRPr lang="en-US" dirty="0"/>
          </a:p>
          <a:p>
            <a:r>
              <a:rPr lang="en-US" dirty="0"/>
              <a:t>Establishing Operation, Discriminative Stimulus, Behavior, Positive Reinforcement</a:t>
            </a:r>
          </a:p>
          <a:p>
            <a:pPr lvl="1"/>
            <a:r>
              <a:rPr lang="en-US" dirty="0"/>
              <a:t>EO – Sd – Bx – Sr+</a:t>
            </a:r>
          </a:p>
          <a:p>
            <a:pPr lvl="1"/>
            <a:endParaRPr lang="en-US" dirty="0"/>
          </a:p>
          <a:p>
            <a:r>
              <a:rPr lang="en-US" dirty="0"/>
              <a:t>Establishing Operation, Discriminative Stimulus, Behavior, Negative Reinforcement</a:t>
            </a:r>
          </a:p>
          <a:p>
            <a:pPr lvl="1"/>
            <a:r>
              <a:rPr lang="en-US" dirty="0"/>
              <a:t>EO – Sd – Bx – Sr-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607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74027-CA8A-2AF7-B321-6B01412AE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2205"/>
          </a:xfrm>
        </p:spPr>
        <p:txBody>
          <a:bodyPr>
            <a:normAutofit fontScale="90000"/>
          </a:bodyPr>
          <a:lstStyle/>
          <a:p>
            <a:r>
              <a:rPr lang="en-US" dirty="0"/>
              <a:t>After Determine the Function of the Behavior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6A3F5-5C20-18E9-9A36-AB8C12852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707" y="1016257"/>
            <a:ext cx="11228173" cy="5476617"/>
          </a:xfrm>
        </p:spPr>
        <p:txBody>
          <a:bodyPr/>
          <a:lstStyle/>
          <a:p>
            <a:r>
              <a:rPr lang="en-US" dirty="0"/>
              <a:t>The results of the FA tell you the reinforcer for the behavior</a:t>
            </a:r>
          </a:p>
          <a:p>
            <a:endParaRPr lang="en-US" dirty="0"/>
          </a:p>
          <a:p>
            <a:r>
              <a:rPr lang="en-US" dirty="0"/>
              <a:t>They do NOT tell you how to use it or what intervention to select</a:t>
            </a:r>
          </a:p>
          <a:p>
            <a:endParaRPr lang="en-US" dirty="0"/>
          </a:p>
          <a:p>
            <a:r>
              <a:rPr lang="en-US" dirty="0"/>
              <a:t>How do you select?</a:t>
            </a:r>
          </a:p>
          <a:p>
            <a:pPr lvl="1"/>
            <a:r>
              <a:rPr lang="en-US" dirty="0"/>
              <a:t>Let’s look at the choices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Same options for positive or negatively reinforced behavior, but the options might be called different things and might look a little different in practice</a:t>
            </a:r>
          </a:p>
        </p:txBody>
      </p:sp>
    </p:spTree>
    <p:extLst>
      <p:ext uri="{BB962C8B-B14F-4D97-AF65-F5344CB8AC3E}">
        <p14:creationId xmlns:p14="http://schemas.microsoft.com/office/powerpoint/2010/main" val="1698234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182CD-7B07-3562-022B-C0C1EBC61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49274"/>
          </a:xfrm>
        </p:spPr>
        <p:txBody>
          <a:bodyPr>
            <a:normAutofit fontScale="90000"/>
          </a:bodyPr>
          <a:lstStyle/>
          <a:p>
            <a:r>
              <a:rPr lang="en-US" dirty="0"/>
              <a:t>General Categories of Intervention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E511F-7982-04C9-DB26-5ECA32C67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427" y="1183073"/>
            <a:ext cx="11382632" cy="5366008"/>
          </a:xfrm>
        </p:spPr>
        <p:txBody>
          <a:bodyPr/>
          <a:lstStyle/>
          <a:p>
            <a:r>
              <a:rPr lang="en-US" dirty="0"/>
              <a:t>1) Interventions that affect the EO</a:t>
            </a:r>
          </a:p>
          <a:p>
            <a:endParaRPr lang="en-US" dirty="0"/>
          </a:p>
          <a:p>
            <a:pPr lvl="1"/>
            <a:r>
              <a:rPr lang="en-US" dirty="0"/>
              <a:t>These are called antecedent-based interventions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The weaken the MO so there is less motivation or “reason” the learner might demonstrate it</a:t>
            </a:r>
          </a:p>
          <a:p>
            <a:pPr lvl="1"/>
            <a:endParaRPr lang="en-US" dirty="0"/>
          </a:p>
          <a:p>
            <a:pPr lvl="2"/>
            <a:r>
              <a:rPr lang="en-US" dirty="0"/>
              <a:t>Let’s say the boy’s aggression is reinforced by access to food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If you gave the boy small bits of food at regular intervals, the motivation to hit to get food goes away</a:t>
            </a:r>
          </a:p>
        </p:txBody>
      </p:sp>
    </p:spTree>
    <p:extLst>
      <p:ext uri="{BB962C8B-B14F-4D97-AF65-F5344CB8AC3E}">
        <p14:creationId xmlns:p14="http://schemas.microsoft.com/office/powerpoint/2010/main" val="443306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98DC3-8649-905F-1E26-F091A7DAE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6918"/>
          </a:xfrm>
        </p:spPr>
        <p:txBody>
          <a:bodyPr>
            <a:normAutofit fontScale="90000"/>
          </a:bodyPr>
          <a:lstStyle/>
          <a:p>
            <a:r>
              <a:rPr lang="en-US" dirty="0"/>
              <a:t>General Categories of Intervention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30F8E-DFBB-6E93-F1CA-312792BEDB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318" y="1152180"/>
            <a:ext cx="11364097" cy="5477219"/>
          </a:xfrm>
        </p:spPr>
        <p:txBody>
          <a:bodyPr/>
          <a:lstStyle/>
          <a:p>
            <a:r>
              <a:rPr lang="en-US" dirty="0"/>
              <a:t>2) Differential Reinforcement </a:t>
            </a:r>
          </a:p>
          <a:p>
            <a:pPr lvl="1"/>
            <a:r>
              <a:rPr lang="en-US" dirty="0"/>
              <a:t>These interventions deliver the reinforcer under a new arrangement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The learner still gets the reinforcer, but now gets it for something else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Differential Reinforcement of Other Behavior (DRO)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Differential Reinforcement of Alternative Behavior (DRA)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Differential Reinforcement of Incompatible Behavior (DRI)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Differential Reinforcement of Communication is referred to as “Functional Communication Training” (FCT)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032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C13CD-C29E-6410-E7E1-C9B094091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7491"/>
          </a:xfrm>
        </p:spPr>
        <p:txBody>
          <a:bodyPr>
            <a:normAutofit fontScale="90000"/>
          </a:bodyPr>
          <a:lstStyle/>
          <a:p>
            <a:r>
              <a:rPr lang="en-US" dirty="0"/>
              <a:t>General Categories of Intervention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A1EF7-D0B1-A869-AF1D-17C2D3C71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887" y="1207786"/>
            <a:ext cx="11221994" cy="5421613"/>
          </a:xfrm>
        </p:spPr>
        <p:txBody>
          <a:bodyPr/>
          <a:lstStyle/>
          <a:p>
            <a:r>
              <a:rPr lang="en-US" dirty="0"/>
              <a:t>3) Non-reinforcement Interventions</a:t>
            </a:r>
          </a:p>
          <a:p>
            <a:pPr lvl="1"/>
            <a:r>
              <a:rPr lang="en-US" dirty="0"/>
              <a:t>Extinction</a:t>
            </a:r>
          </a:p>
          <a:p>
            <a:pPr lvl="1"/>
            <a:r>
              <a:rPr lang="en-US" dirty="0"/>
              <a:t>Punishment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Punishment is very rarely used and typically only used when reinforcement-based interventions have failed or have been exhausted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Extinction is a component in many interventions but is rarely used on its own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The use of punishment and extinction (by itself) require significant rationale, very serious ethical consideration, additional consent, and are last resort kinds of options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892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302CC-7C37-474F-91C6-314B533CA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1058"/>
          </a:xfrm>
        </p:spPr>
        <p:txBody>
          <a:bodyPr>
            <a:normAutofit fontScale="90000"/>
          </a:bodyPr>
          <a:lstStyle/>
          <a:p>
            <a:r>
              <a:rPr lang="en-US" dirty="0"/>
              <a:t>Antecedent Interventions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88EF5-5DC7-EF8D-8A5C-B6CC07CBB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037" y="1133646"/>
            <a:ext cx="11821298" cy="5520467"/>
          </a:xfrm>
        </p:spPr>
        <p:txBody>
          <a:bodyPr/>
          <a:lstStyle/>
          <a:p>
            <a:r>
              <a:rPr lang="en-US" dirty="0"/>
              <a:t>For behaviors reinforced by Positive Reinforcement</a:t>
            </a:r>
          </a:p>
          <a:p>
            <a:pPr lvl="1"/>
            <a:r>
              <a:rPr lang="en-US" dirty="0"/>
              <a:t>Attention, Tangibles, Access to activities</a:t>
            </a:r>
          </a:p>
          <a:p>
            <a:endParaRPr lang="en-US" dirty="0"/>
          </a:p>
          <a:p>
            <a:r>
              <a:rPr lang="en-US" dirty="0"/>
              <a:t>Non-contingent Reinforcement (NCR)</a:t>
            </a:r>
          </a:p>
          <a:p>
            <a:pPr lvl="1"/>
            <a:r>
              <a:rPr lang="en-US" dirty="0"/>
              <a:t>Deliver the functional reinforcer at time-based intervals (e.g., every 20 s, 5 min,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Delivery is NOT contingent on anything other than the passage of time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Weakens the MO to reduce motivation for the behavior </a:t>
            </a:r>
          </a:p>
        </p:txBody>
      </p:sp>
    </p:spTree>
    <p:extLst>
      <p:ext uri="{BB962C8B-B14F-4D97-AF65-F5344CB8AC3E}">
        <p14:creationId xmlns:p14="http://schemas.microsoft.com/office/powerpoint/2010/main" val="269713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F10AB-C32A-E59C-D10C-D56046603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427" y="176418"/>
            <a:ext cx="10515600" cy="834197"/>
          </a:xfrm>
        </p:spPr>
        <p:txBody>
          <a:bodyPr/>
          <a:lstStyle/>
          <a:p>
            <a:r>
              <a:rPr lang="en-US" dirty="0"/>
              <a:t>NCR</a:t>
            </a:r>
          </a:p>
        </p:txBody>
      </p:sp>
      <p:pic>
        <p:nvPicPr>
          <p:cNvPr id="5" name="Content Placeholder 4" descr="A graph of a graph of a number of individuals&#10;&#10;Description automatically generated with medium confidence">
            <a:extLst>
              <a:ext uri="{FF2B5EF4-FFF2-40B4-BE49-F238E27FC236}">
                <a16:creationId xmlns:a16="http://schemas.microsoft.com/office/drawing/2014/main" id="{BC9340F1-9EC0-EF27-8EE3-40C884A68C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3524" y="1010615"/>
            <a:ext cx="8327188" cy="5664111"/>
          </a:xfrm>
        </p:spPr>
      </p:pic>
    </p:spTree>
    <p:extLst>
      <p:ext uri="{BB962C8B-B14F-4D97-AF65-F5344CB8AC3E}">
        <p14:creationId xmlns:p14="http://schemas.microsoft.com/office/powerpoint/2010/main" val="308850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1136F-45E8-4F7D-0425-7AF1C3FB9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7736"/>
            <a:ext cx="10515600" cy="450421"/>
          </a:xfrm>
        </p:spPr>
        <p:txBody>
          <a:bodyPr>
            <a:normAutofit fontScale="90000"/>
          </a:bodyPr>
          <a:lstStyle/>
          <a:p>
            <a:r>
              <a:rPr lang="en-US" dirty="0"/>
              <a:t>Antecedent Interventions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F3848-EDE7-4F8E-DF01-EB23E05A9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393" y="874154"/>
            <a:ext cx="11673017" cy="5792315"/>
          </a:xfrm>
        </p:spPr>
        <p:txBody>
          <a:bodyPr/>
          <a:lstStyle/>
          <a:p>
            <a:r>
              <a:rPr lang="en-US" dirty="0"/>
              <a:t>For behaviors reinforced by Negative Reinforcement</a:t>
            </a:r>
          </a:p>
          <a:p>
            <a:pPr lvl="1"/>
            <a:r>
              <a:rPr lang="en-US" dirty="0"/>
              <a:t>Escape or avoidance from anything</a:t>
            </a:r>
          </a:p>
          <a:p>
            <a:pPr lvl="2"/>
            <a:r>
              <a:rPr lang="en-US" dirty="0"/>
              <a:t>Typically demands to do something</a:t>
            </a:r>
          </a:p>
          <a:p>
            <a:pPr lvl="2"/>
            <a:endParaRPr lang="en-US" dirty="0"/>
          </a:p>
          <a:p>
            <a:r>
              <a:rPr lang="en-US" dirty="0"/>
              <a:t>Non-contingent Escape (NCE)</a:t>
            </a:r>
          </a:p>
          <a:p>
            <a:pPr lvl="1"/>
            <a:r>
              <a:rPr lang="en-US" dirty="0"/>
              <a:t>Works exactly like NCR but you are delivering a break instead of attention or something tangible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Child doing homework, you deliver frequent, regular breaks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Lessens the build up of the MO so there is less reason to avoid work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550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2F81C-6A96-9E0C-4530-3DBD53701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25707"/>
          </a:xfrm>
        </p:spPr>
        <p:txBody>
          <a:bodyPr>
            <a:normAutofit fontScale="90000"/>
          </a:bodyPr>
          <a:lstStyle/>
          <a:p>
            <a:r>
              <a:rPr lang="en-US" dirty="0"/>
              <a:t>Antecedent Interventions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B27E8-94C2-3DD6-7E8E-98133629B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075" y="929759"/>
            <a:ext cx="11302313" cy="556311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behaviors reinforced by Negative Reinforcement</a:t>
            </a:r>
          </a:p>
          <a:p>
            <a:pPr lvl="1"/>
            <a:r>
              <a:rPr lang="en-US" dirty="0"/>
              <a:t>Deliver preferred tangibles with demands</a:t>
            </a:r>
          </a:p>
          <a:p>
            <a:pPr lvl="2"/>
            <a:r>
              <a:rPr lang="en-US" dirty="0"/>
              <a:t>Lessens the aversiveness of the demand</a:t>
            </a:r>
          </a:p>
          <a:p>
            <a:pPr lvl="2"/>
            <a:r>
              <a:rPr lang="en-US" dirty="0"/>
              <a:t>Has to be non-interfering with the requested behavior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Less task aversiveness</a:t>
            </a:r>
          </a:p>
          <a:p>
            <a:pPr lvl="2"/>
            <a:r>
              <a:rPr lang="en-US" dirty="0"/>
              <a:t>Slower pace</a:t>
            </a:r>
          </a:p>
          <a:p>
            <a:pPr lvl="2"/>
            <a:r>
              <a:rPr lang="en-US" dirty="0"/>
              <a:t>Easier</a:t>
            </a:r>
          </a:p>
          <a:p>
            <a:pPr lvl="2"/>
            <a:r>
              <a:rPr lang="en-US" dirty="0"/>
              <a:t>Given choice of some irrelevant stimuli (red or blue pen)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Behavioral Momentum</a:t>
            </a:r>
          </a:p>
          <a:p>
            <a:pPr lvl="2"/>
            <a:r>
              <a:rPr lang="en-US" dirty="0"/>
              <a:t>Hi-P, Lo-P demand sequence</a:t>
            </a:r>
          </a:p>
          <a:p>
            <a:pPr lvl="2"/>
            <a:endParaRPr lang="en-US" dirty="0"/>
          </a:p>
          <a:p>
            <a:r>
              <a:rPr lang="en-US" dirty="0"/>
              <a:t>Remember, all antecedent interventions occur PRIOR to the target behavior</a:t>
            </a:r>
          </a:p>
        </p:txBody>
      </p:sp>
    </p:spTree>
    <p:extLst>
      <p:ext uri="{BB962C8B-B14F-4D97-AF65-F5344CB8AC3E}">
        <p14:creationId xmlns:p14="http://schemas.microsoft.com/office/powerpoint/2010/main" val="2722158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A42F4-2A61-D4BF-78A3-CEDD4D026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0167"/>
          </a:xfrm>
        </p:spPr>
        <p:txBody>
          <a:bodyPr>
            <a:normAutofit fontScale="90000"/>
          </a:bodyPr>
          <a:lstStyle/>
          <a:p>
            <a:r>
              <a:rPr lang="en-US" dirty="0"/>
              <a:t>Differential Reinforcement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F4EC9-8777-E942-1DA2-C097511EDB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177" y="988540"/>
            <a:ext cx="11425881" cy="557289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Differential Reinforcement of Other Behavior (DRO)</a:t>
            </a:r>
          </a:p>
          <a:p>
            <a:pPr lvl="1"/>
            <a:r>
              <a:rPr lang="en-US" dirty="0"/>
              <a:t>Deliver the reinforcer after some period of time without the target behavior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Record samples of the behavior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Determine average inter-response time (IRT)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Set initial interval just inside this IRT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If no behavior in the interval, deliver reinforcer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If behavior in the interval, reset the interval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Increase the interval duration over time</a:t>
            </a:r>
          </a:p>
        </p:txBody>
      </p:sp>
    </p:spTree>
    <p:extLst>
      <p:ext uri="{BB962C8B-B14F-4D97-AF65-F5344CB8AC3E}">
        <p14:creationId xmlns:p14="http://schemas.microsoft.com/office/powerpoint/2010/main" val="3207327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91B17-2195-9070-3448-97D3C05EC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075" y="193546"/>
            <a:ext cx="10515600" cy="487491"/>
          </a:xfrm>
        </p:spPr>
        <p:txBody>
          <a:bodyPr>
            <a:normAutofit fontScale="90000"/>
          </a:bodyPr>
          <a:lstStyle/>
          <a:p>
            <a:r>
              <a:rPr lang="en-US" dirty="0"/>
              <a:t>Differential Reinforcement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5F3B4-C8F6-A084-89F7-49163623BA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074" y="725874"/>
            <a:ext cx="11549449" cy="5779958"/>
          </a:xfrm>
        </p:spPr>
        <p:txBody>
          <a:bodyPr/>
          <a:lstStyle/>
          <a:p>
            <a:r>
              <a:rPr lang="en-US" dirty="0"/>
              <a:t>Differential Reinforcement of Alternative  Behavior (DRA)</a:t>
            </a:r>
          </a:p>
          <a:p>
            <a:pPr lvl="1"/>
            <a:r>
              <a:rPr lang="en-US" dirty="0"/>
              <a:t>Very popular and very easy to implement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Chose a different (appropriate) behavior</a:t>
            </a:r>
          </a:p>
          <a:p>
            <a:pPr lvl="2"/>
            <a:r>
              <a:rPr lang="en-US" dirty="0"/>
              <a:t>Completing a math problem</a:t>
            </a:r>
          </a:p>
          <a:p>
            <a:pPr lvl="2"/>
            <a:r>
              <a:rPr lang="en-US" dirty="0"/>
              <a:t>Compliance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When this new “alternative” behavior is demonstrated, you deliver the reinforcer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You do not deliver the reinforcer anymore for the target behavior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Child still gets the reinforcer, but for a new behavior, not the challenging behavior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659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B67F-1CB5-D91D-A880-C09EB5B3C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r>
              <a:rPr lang="en-US" dirty="0"/>
              <a:t>DRA</a:t>
            </a:r>
          </a:p>
        </p:txBody>
      </p:sp>
      <p:pic>
        <p:nvPicPr>
          <p:cNvPr id="7" name="Content Placeholder 6" descr="A graph of treatment results&#10;&#10;Description automatically generated">
            <a:extLst>
              <a:ext uri="{FF2B5EF4-FFF2-40B4-BE49-F238E27FC236}">
                <a16:creationId xmlns:a16="http://schemas.microsoft.com/office/drawing/2014/main" id="{330C8657-E184-9B42-A6C4-0A6F36C7A7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7232" y="681038"/>
            <a:ext cx="8252550" cy="5619550"/>
          </a:xfrm>
        </p:spPr>
      </p:pic>
    </p:spTree>
    <p:extLst>
      <p:ext uri="{BB962C8B-B14F-4D97-AF65-F5344CB8AC3E}">
        <p14:creationId xmlns:p14="http://schemas.microsoft.com/office/powerpoint/2010/main" val="12343515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80F71-51DC-7813-4CB2-C018A9B04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453"/>
            <a:ext cx="10515600" cy="521566"/>
          </a:xfrm>
        </p:spPr>
        <p:txBody>
          <a:bodyPr>
            <a:normAutofit fontScale="90000"/>
          </a:bodyPr>
          <a:lstStyle/>
          <a:p>
            <a:r>
              <a:rPr lang="en-US" dirty="0"/>
              <a:t>DRA</a:t>
            </a:r>
          </a:p>
        </p:txBody>
      </p:sp>
      <p:pic>
        <p:nvPicPr>
          <p:cNvPr id="5" name="Content Placeholder 4" descr="A graph of a number of individuals&#10;&#10;Description automatically generated with medium confidence">
            <a:extLst>
              <a:ext uri="{FF2B5EF4-FFF2-40B4-BE49-F238E27FC236}">
                <a16:creationId xmlns:a16="http://schemas.microsoft.com/office/drawing/2014/main" id="{71DB60E8-F26F-FB21-2397-56518A64AB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6906" y="762556"/>
            <a:ext cx="8883785" cy="6095444"/>
          </a:xfrm>
        </p:spPr>
      </p:pic>
    </p:spTree>
    <p:extLst>
      <p:ext uri="{BB962C8B-B14F-4D97-AF65-F5344CB8AC3E}">
        <p14:creationId xmlns:p14="http://schemas.microsoft.com/office/powerpoint/2010/main" val="35008357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83329-1020-95A2-6FAC-E82C4B430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83014"/>
          </a:xfrm>
        </p:spPr>
        <p:txBody>
          <a:bodyPr>
            <a:normAutofit fontScale="90000"/>
          </a:bodyPr>
          <a:lstStyle/>
          <a:p>
            <a:r>
              <a:rPr lang="en-US" dirty="0"/>
              <a:t>Differential Reinforcement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47C8F-8096-FB52-AF39-049683ECF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782" y="977486"/>
            <a:ext cx="11239456" cy="5621022"/>
          </a:xfrm>
        </p:spPr>
        <p:txBody>
          <a:bodyPr/>
          <a:lstStyle/>
          <a:p>
            <a:r>
              <a:rPr lang="en-US" dirty="0"/>
              <a:t>Differential Reinforcement of Incompatible Behavior  (DRI)</a:t>
            </a:r>
          </a:p>
          <a:p>
            <a:pPr lvl="1"/>
            <a:r>
              <a:rPr lang="en-US" dirty="0"/>
              <a:t>Works exactly like DRA but the behavior to be reinforced needs to be physically incompatible with the target behavior</a:t>
            </a:r>
          </a:p>
          <a:p>
            <a:pPr lvl="1"/>
            <a:endParaRPr lang="en-US" dirty="0"/>
          </a:p>
          <a:p>
            <a:pPr lvl="2"/>
            <a:r>
              <a:rPr lang="en-US" dirty="0"/>
              <a:t>Cannot by physically possible to demonstrate both behaviors at the same time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Hitting head, sitting on hands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Pinching peer, hands on desk</a:t>
            </a:r>
          </a:p>
          <a:p>
            <a:pPr lvl="2"/>
            <a:endParaRPr lang="en-US" dirty="0"/>
          </a:p>
          <a:p>
            <a:r>
              <a:rPr lang="en-US" dirty="0"/>
              <a:t>Behavior shifts in the direction of reinforcement</a:t>
            </a:r>
          </a:p>
          <a:p>
            <a:pPr lvl="1"/>
            <a:r>
              <a:rPr lang="en-US" dirty="0"/>
              <a:t>Hitting no longer gets reinforced, having hands on desk does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Hands on desk will persist and hitting will decrease</a:t>
            </a:r>
          </a:p>
        </p:txBody>
      </p:sp>
    </p:spTree>
    <p:extLst>
      <p:ext uri="{BB962C8B-B14F-4D97-AF65-F5344CB8AC3E}">
        <p14:creationId xmlns:p14="http://schemas.microsoft.com/office/powerpoint/2010/main" val="7226589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A696C-C223-8000-6DAF-F7965BB73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55453"/>
          </a:xfrm>
        </p:spPr>
        <p:txBody>
          <a:bodyPr>
            <a:normAutofit fontScale="90000"/>
          </a:bodyPr>
          <a:lstStyle/>
          <a:p>
            <a:r>
              <a:rPr lang="en-US" dirty="0"/>
              <a:t>Functional Communication Training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049C8-B601-A48B-2000-F13C775FA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285" y="920578"/>
            <a:ext cx="11351741" cy="5474044"/>
          </a:xfrm>
        </p:spPr>
        <p:txBody>
          <a:bodyPr/>
          <a:lstStyle/>
          <a:p>
            <a:r>
              <a:rPr lang="en-US" dirty="0"/>
              <a:t>This is differential Reinforcement of Communication</a:t>
            </a:r>
          </a:p>
          <a:p>
            <a:pPr lvl="1"/>
            <a:r>
              <a:rPr lang="en-US" dirty="0"/>
              <a:t>Works like DRA and DRI but the behavior to reinforce must be communicative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Spoken word, sign, card exchange, device press, etc.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Teach the new behavior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Physically force the exchange of communication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Follow the communication with reinforcer delivery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Make sure the response is mastered and then only provide reinforcement for the new response</a:t>
            </a:r>
          </a:p>
        </p:txBody>
      </p:sp>
    </p:spTree>
    <p:extLst>
      <p:ext uri="{BB962C8B-B14F-4D97-AF65-F5344CB8AC3E}">
        <p14:creationId xmlns:p14="http://schemas.microsoft.com/office/powerpoint/2010/main" val="2607307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411FD-08F1-F0EF-69DA-A681C638B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12330"/>
          </a:xfrm>
        </p:spPr>
        <p:txBody>
          <a:bodyPr>
            <a:normAutofit fontScale="90000"/>
          </a:bodyPr>
          <a:lstStyle/>
          <a:p>
            <a:r>
              <a:rPr lang="en-US" dirty="0"/>
              <a:t>FCT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A605D3C-2B91-32BA-A00D-8CA1A55D9F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1336" y="1036982"/>
            <a:ext cx="8569137" cy="5821018"/>
          </a:xfrm>
        </p:spPr>
      </p:pic>
    </p:spTree>
    <p:extLst>
      <p:ext uri="{BB962C8B-B14F-4D97-AF65-F5344CB8AC3E}">
        <p14:creationId xmlns:p14="http://schemas.microsoft.com/office/powerpoint/2010/main" val="24738994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554F0-A9C8-1D09-254F-AE4821758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0039"/>
          </a:xfrm>
        </p:spPr>
        <p:txBody>
          <a:bodyPr>
            <a:normAutofit fontScale="90000"/>
          </a:bodyPr>
          <a:lstStyle/>
          <a:p>
            <a:r>
              <a:rPr lang="en-US" dirty="0"/>
              <a:t>FCT</a:t>
            </a:r>
          </a:p>
        </p:txBody>
      </p:sp>
      <p:pic>
        <p:nvPicPr>
          <p:cNvPr id="5" name="Content Placeholder 4" descr="A diagram of a diagram&#10;&#10;Description automatically generated">
            <a:extLst>
              <a:ext uri="{FF2B5EF4-FFF2-40B4-BE49-F238E27FC236}">
                <a16:creationId xmlns:a16="http://schemas.microsoft.com/office/drawing/2014/main" id="{5770F05C-E986-0A47-D2EC-B55DDFAA0B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2361" y="858591"/>
            <a:ext cx="8695057" cy="5999409"/>
          </a:xfrm>
        </p:spPr>
      </p:pic>
    </p:spTree>
    <p:extLst>
      <p:ext uri="{BB962C8B-B14F-4D97-AF65-F5344CB8AC3E}">
        <p14:creationId xmlns:p14="http://schemas.microsoft.com/office/powerpoint/2010/main" val="7230905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D9225-7FAA-2889-CD87-89A1579F1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037" y="224126"/>
            <a:ext cx="10515600" cy="456911"/>
          </a:xfrm>
        </p:spPr>
        <p:txBody>
          <a:bodyPr>
            <a:normAutofit fontScale="90000"/>
          </a:bodyPr>
          <a:lstStyle/>
          <a:p>
            <a:r>
              <a:rPr lang="en-US" dirty="0"/>
              <a:t>FCT</a:t>
            </a:r>
          </a:p>
        </p:txBody>
      </p:sp>
      <p:pic>
        <p:nvPicPr>
          <p:cNvPr id="5" name="Content Placeholder 4" descr="A graph of a training&#10;&#10;Description automatically generated">
            <a:extLst>
              <a:ext uri="{FF2B5EF4-FFF2-40B4-BE49-F238E27FC236}">
                <a16:creationId xmlns:a16="http://schemas.microsoft.com/office/drawing/2014/main" id="{9E665DE2-E64B-C567-5B3A-7E77DE21AE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9750" y="604721"/>
            <a:ext cx="9107814" cy="6253279"/>
          </a:xfrm>
        </p:spPr>
      </p:pic>
    </p:spTree>
    <p:extLst>
      <p:ext uri="{BB962C8B-B14F-4D97-AF65-F5344CB8AC3E}">
        <p14:creationId xmlns:p14="http://schemas.microsoft.com/office/powerpoint/2010/main" val="6470362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02DA4-763A-5E2A-2A19-9FE479412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83020"/>
          </a:xfrm>
        </p:spPr>
        <p:txBody>
          <a:bodyPr>
            <a:normAutofit fontScale="90000"/>
          </a:bodyPr>
          <a:lstStyle/>
          <a:p>
            <a:r>
              <a:rPr lang="en-US" dirty="0"/>
              <a:t>FCT to Escape Coughing</a:t>
            </a:r>
          </a:p>
        </p:txBody>
      </p:sp>
      <p:pic>
        <p:nvPicPr>
          <p:cNvPr id="5" name="Content Placeholder 4" descr="A graph of a patient's temperature&#10;&#10;Description automatically generated">
            <a:extLst>
              <a:ext uri="{FF2B5EF4-FFF2-40B4-BE49-F238E27FC236}">
                <a16:creationId xmlns:a16="http://schemas.microsoft.com/office/drawing/2014/main" id="{7E17B4C2-EB5E-3C17-ED0D-2D07BC72B1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0392" y="748146"/>
            <a:ext cx="8830989" cy="6045087"/>
          </a:xfrm>
        </p:spPr>
      </p:pic>
    </p:spTree>
    <p:extLst>
      <p:ext uri="{BB962C8B-B14F-4D97-AF65-F5344CB8AC3E}">
        <p14:creationId xmlns:p14="http://schemas.microsoft.com/office/powerpoint/2010/main" val="36457589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EF944-E7A7-70A0-7217-10525A274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8523"/>
          </a:xfrm>
        </p:spPr>
        <p:txBody>
          <a:bodyPr>
            <a:normAutofit fontScale="90000"/>
          </a:bodyPr>
          <a:lstStyle/>
          <a:p>
            <a:r>
              <a:rPr lang="en-US" dirty="0"/>
              <a:t>Suggestions to Help 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57866-E6C0-E606-4E43-F6D1CA075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93648"/>
            <a:ext cx="11554968" cy="5638800"/>
          </a:xfrm>
        </p:spPr>
        <p:txBody>
          <a:bodyPr/>
          <a:lstStyle/>
          <a:p>
            <a:r>
              <a:rPr lang="en-US" dirty="0"/>
              <a:t>If communication is done with card exchange, device, or sign</a:t>
            </a:r>
          </a:p>
          <a:p>
            <a:pPr lvl="1"/>
            <a:r>
              <a:rPr lang="en-US" dirty="0"/>
              <a:t>Use FCT</a:t>
            </a:r>
          </a:p>
          <a:p>
            <a:pPr lvl="1"/>
            <a:endParaRPr lang="en-US" dirty="0"/>
          </a:p>
          <a:p>
            <a:r>
              <a:rPr lang="en-US" dirty="0"/>
              <a:t>Tangibles</a:t>
            </a:r>
          </a:p>
          <a:p>
            <a:pPr lvl="1"/>
            <a:r>
              <a:rPr lang="en-US" dirty="0"/>
              <a:t>Use FCT</a:t>
            </a:r>
          </a:p>
          <a:p>
            <a:pPr lvl="1"/>
            <a:endParaRPr lang="en-US" dirty="0"/>
          </a:p>
          <a:p>
            <a:r>
              <a:rPr lang="en-US" dirty="0"/>
              <a:t>Attention</a:t>
            </a:r>
          </a:p>
          <a:p>
            <a:pPr lvl="1"/>
            <a:r>
              <a:rPr lang="en-US" dirty="0"/>
              <a:t>NCR, DRA, DRI, DRO</a:t>
            </a:r>
          </a:p>
          <a:p>
            <a:pPr lvl="1"/>
            <a:endParaRPr lang="en-US" dirty="0"/>
          </a:p>
          <a:p>
            <a:r>
              <a:rPr lang="en-US" dirty="0"/>
              <a:t>Escape </a:t>
            </a:r>
          </a:p>
          <a:p>
            <a:pPr lvl="1"/>
            <a:r>
              <a:rPr lang="en-US" dirty="0"/>
              <a:t>Antecedent modifications, DNRA, FCT</a:t>
            </a:r>
          </a:p>
        </p:txBody>
      </p:sp>
    </p:spTree>
    <p:extLst>
      <p:ext uri="{BB962C8B-B14F-4D97-AF65-F5344CB8AC3E}">
        <p14:creationId xmlns:p14="http://schemas.microsoft.com/office/powerpoint/2010/main" val="38714196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417C8-552B-2DEE-CD7C-95D3C90F1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2219"/>
          </a:xfrm>
        </p:spPr>
        <p:txBody>
          <a:bodyPr>
            <a:normAutofit fontScale="90000"/>
          </a:bodyPr>
          <a:lstStyle/>
          <a:p>
            <a:r>
              <a:rPr lang="en-US" dirty="0"/>
              <a:t>Finally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E236B-6E52-59CC-BD87-B9EAB21CA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972184"/>
            <a:ext cx="11536680" cy="5623687"/>
          </a:xfrm>
        </p:spPr>
        <p:txBody>
          <a:bodyPr/>
          <a:lstStyle/>
          <a:p>
            <a:r>
              <a:rPr lang="en-US" dirty="0"/>
              <a:t>Make sure you identify the function</a:t>
            </a:r>
          </a:p>
          <a:p>
            <a:pPr lvl="1"/>
            <a:r>
              <a:rPr lang="en-US" dirty="0"/>
              <a:t>You will know the 4-term contingency and be able to place the behavior and the interventions in their proper place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You will be able to explain the success or failure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Choose an intervention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Test it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Keep it if it is working, try another if it is not</a:t>
            </a:r>
          </a:p>
        </p:txBody>
      </p:sp>
    </p:spTree>
    <p:extLst>
      <p:ext uri="{BB962C8B-B14F-4D97-AF65-F5344CB8AC3E}">
        <p14:creationId xmlns:p14="http://schemas.microsoft.com/office/powerpoint/2010/main" val="37500280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06995-EAD5-3547-15DE-F5961B0AD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8683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1EA86-7EAE-5624-2FCC-9B62B46C3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02" y="1154292"/>
            <a:ext cx="11430964" cy="5385403"/>
          </a:xfrm>
        </p:spPr>
        <p:txBody>
          <a:bodyPr/>
          <a:lstStyle/>
          <a:p>
            <a:r>
              <a:rPr lang="en-US" dirty="0"/>
              <a:t>Question?</a:t>
            </a:r>
          </a:p>
          <a:p>
            <a:endParaRPr lang="en-US" dirty="0"/>
          </a:p>
          <a:p>
            <a:r>
              <a:rPr lang="en-US" dirty="0"/>
              <a:t>Michael Mueller, Ph.D., BCBA-D, IBA</a:t>
            </a:r>
          </a:p>
          <a:p>
            <a:endParaRPr lang="en-US" dirty="0"/>
          </a:p>
          <a:p>
            <a:r>
              <a:rPr lang="en-US" dirty="0" err="1"/>
              <a:t>mmueller@theibao.com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032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1105</Words>
  <Application>Microsoft Macintosh PowerPoint</Application>
  <PresentationFormat>Widescreen</PresentationFormat>
  <Paragraphs>215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Aptos</vt:lpstr>
      <vt:lpstr>Aptos Display</vt:lpstr>
      <vt:lpstr>Arial</vt:lpstr>
      <vt:lpstr>Office Theme</vt:lpstr>
      <vt:lpstr>Treatment of Severe Challenging Behavior</vt:lpstr>
      <vt:lpstr>Challenging Behavior</vt:lpstr>
      <vt:lpstr>Behavioral Theory</vt:lpstr>
      <vt:lpstr>Behavioral Interventions</vt:lpstr>
      <vt:lpstr>The 4-Term Contingency </vt:lpstr>
      <vt:lpstr>After Determine the Function of the Behavior</vt:lpstr>
      <vt:lpstr>General Categories of Intervention</vt:lpstr>
      <vt:lpstr>General Categories of Intervention</vt:lpstr>
      <vt:lpstr>General Categories of Intervention</vt:lpstr>
      <vt:lpstr>Antecedent Interventions</vt:lpstr>
      <vt:lpstr>NCR</vt:lpstr>
      <vt:lpstr>Antecedent Interventions</vt:lpstr>
      <vt:lpstr>Antecedent Interventions</vt:lpstr>
      <vt:lpstr>Differential Reinforcement </vt:lpstr>
      <vt:lpstr>Differential Reinforcement </vt:lpstr>
      <vt:lpstr>DRA</vt:lpstr>
      <vt:lpstr>DRA</vt:lpstr>
      <vt:lpstr>Differential Reinforcement </vt:lpstr>
      <vt:lpstr>Functional Communication Training </vt:lpstr>
      <vt:lpstr>FCT</vt:lpstr>
      <vt:lpstr>FCT</vt:lpstr>
      <vt:lpstr>FCT</vt:lpstr>
      <vt:lpstr>FCT to Escape Coughing</vt:lpstr>
      <vt:lpstr>Suggestions to Help Selection</vt:lpstr>
      <vt:lpstr>Finally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Treatment of Severe Challenging Behavior</dc:title>
  <dc:creator>mmueller theibao.com</dc:creator>
  <cp:lastModifiedBy>mmueller theibao.com</cp:lastModifiedBy>
  <cp:revision>4</cp:revision>
  <dcterms:created xsi:type="dcterms:W3CDTF">2024-04-09T22:56:57Z</dcterms:created>
  <dcterms:modified xsi:type="dcterms:W3CDTF">2024-04-13T23:42:13Z</dcterms:modified>
</cp:coreProperties>
</file>