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74" r:id="rId8"/>
    <p:sldId id="269" r:id="rId9"/>
    <p:sldId id="270" r:id="rId10"/>
    <p:sldId id="272" r:id="rId11"/>
    <p:sldId id="275" r:id="rId12"/>
    <p:sldId id="273" r:id="rId13"/>
    <p:sldId id="277" r:id="rId14"/>
    <p:sldId id="278" r:id="rId15"/>
    <p:sldId id="279" r:id="rId16"/>
    <p:sldId id="280" r:id="rId17"/>
    <p:sldId id="263" r:id="rId18"/>
    <p:sldId id="265" r:id="rId19"/>
    <p:sldId id="281" r:id="rId20"/>
    <p:sldId id="282" r:id="rId21"/>
    <p:sldId id="262" r:id="rId22"/>
    <p:sldId id="283"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C0A4FC-E0FA-4C61-99D0-184E7D3F3FF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DBA5308-C887-4018-84E4-CE98374C11A5}">
      <dgm:prSet/>
      <dgm:spPr/>
      <dgm:t>
        <a:bodyPr/>
        <a:lstStyle/>
        <a:p>
          <a:r>
            <a:rPr lang="ru-RU"/>
            <a:t>Коротким (30 минут или меньше).</a:t>
          </a:r>
          <a:endParaRPr lang="en-US"/>
        </a:p>
      </dgm:t>
    </dgm:pt>
    <dgm:pt modelId="{3A8659C6-25E4-4C47-B35F-4EFF420D975F}" type="parTrans" cxnId="{BF3589AE-F71A-47F1-8250-747E44F3EAA1}">
      <dgm:prSet/>
      <dgm:spPr/>
      <dgm:t>
        <a:bodyPr/>
        <a:lstStyle/>
        <a:p>
          <a:endParaRPr lang="en-US"/>
        </a:p>
      </dgm:t>
    </dgm:pt>
    <dgm:pt modelId="{292DDE2B-46C0-477F-9249-8F55A98B7922}" type="sibTrans" cxnId="{BF3589AE-F71A-47F1-8250-747E44F3EAA1}">
      <dgm:prSet/>
      <dgm:spPr/>
      <dgm:t>
        <a:bodyPr/>
        <a:lstStyle/>
        <a:p>
          <a:endParaRPr lang="en-US"/>
        </a:p>
      </dgm:t>
    </dgm:pt>
    <dgm:pt modelId="{2BAC0740-1123-4D06-B19D-D3C7A588B8B2}">
      <dgm:prSet/>
      <dgm:spPr/>
      <dgm:t>
        <a:bodyPr/>
        <a:lstStyle/>
        <a:p>
          <a:r>
            <a:rPr lang="ru-RU"/>
            <a:t>Он не может охватить весь спектр развития, навыков или способностей детей. </a:t>
          </a:r>
          <a:endParaRPr lang="en-US"/>
        </a:p>
      </dgm:t>
    </dgm:pt>
    <dgm:pt modelId="{431E82D7-7141-474F-BFD0-8835CB5BECE1}" type="parTrans" cxnId="{6AD91E88-EED1-42F5-913A-A37113E1F206}">
      <dgm:prSet/>
      <dgm:spPr/>
      <dgm:t>
        <a:bodyPr/>
        <a:lstStyle/>
        <a:p>
          <a:endParaRPr lang="en-US"/>
        </a:p>
      </dgm:t>
    </dgm:pt>
    <dgm:pt modelId="{D19E7DDC-109F-4602-998C-FDDF32A6F717}" type="sibTrans" cxnId="{6AD91E88-EED1-42F5-913A-A37113E1F206}">
      <dgm:prSet/>
      <dgm:spPr/>
      <dgm:t>
        <a:bodyPr/>
        <a:lstStyle/>
        <a:p>
          <a:endParaRPr lang="en-US"/>
        </a:p>
      </dgm:t>
    </dgm:pt>
    <dgm:pt modelId="{E67BA505-8E67-42F4-878F-64F70D9C1F8F}">
      <dgm:prSet/>
      <dgm:spPr/>
      <dgm:t>
        <a:bodyPr/>
        <a:lstStyle/>
        <a:p>
          <a:r>
            <a:rPr lang="ru-RU"/>
            <a:t>Скрининг только указывает на возможное наличие задержки развития и не может окончательно определить или описать природу или степень неспособности</a:t>
          </a:r>
          <a:endParaRPr lang="en-US"/>
        </a:p>
      </dgm:t>
    </dgm:pt>
    <dgm:pt modelId="{8FE527EE-53A3-4D94-AE6A-958AED54FE6F}" type="parTrans" cxnId="{1DC92B4F-9999-4C0E-AF65-8DD6E7FE563A}">
      <dgm:prSet/>
      <dgm:spPr/>
      <dgm:t>
        <a:bodyPr/>
        <a:lstStyle/>
        <a:p>
          <a:endParaRPr lang="en-US"/>
        </a:p>
      </dgm:t>
    </dgm:pt>
    <dgm:pt modelId="{0EF231AC-0529-4E06-880C-E543623E4D01}" type="sibTrans" cxnId="{1DC92B4F-9999-4C0E-AF65-8DD6E7FE563A}">
      <dgm:prSet/>
      <dgm:spPr/>
      <dgm:t>
        <a:bodyPr/>
        <a:lstStyle/>
        <a:p>
          <a:endParaRPr lang="en-US"/>
        </a:p>
      </dgm:t>
    </dgm:pt>
    <dgm:pt modelId="{D5B85645-A611-4A9C-91B4-36D163F0BF01}">
      <dgm:prSet/>
      <dgm:spPr/>
      <dgm:t>
        <a:bodyPr/>
        <a:lstStyle/>
        <a:p>
          <a:r>
            <a:rPr lang="ru-RU"/>
            <a:t>Вслед за скринингом должен последовать более полный и формальный процесс оценки/диагностики, чтобы подтвердить или опровергнуть любые тревожные сигналы, выявленные в ходе процедуры скрининга.</a:t>
          </a:r>
          <a:endParaRPr lang="en-US"/>
        </a:p>
      </dgm:t>
    </dgm:pt>
    <dgm:pt modelId="{C3407D03-1E7E-4D07-8628-AD2A42E4F913}" type="parTrans" cxnId="{6A67B6C5-072E-42CB-AC59-3ADDF10B86BE}">
      <dgm:prSet/>
      <dgm:spPr/>
      <dgm:t>
        <a:bodyPr/>
        <a:lstStyle/>
        <a:p>
          <a:endParaRPr lang="en-US"/>
        </a:p>
      </dgm:t>
    </dgm:pt>
    <dgm:pt modelId="{FD041A67-3EA6-4C5F-A915-D3D84AE62427}" type="sibTrans" cxnId="{6A67B6C5-072E-42CB-AC59-3ADDF10B86BE}">
      <dgm:prSet/>
      <dgm:spPr/>
      <dgm:t>
        <a:bodyPr/>
        <a:lstStyle/>
        <a:p>
          <a:endParaRPr lang="en-US"/>
        </a:p>
      </dgm:t>
    </dgm:pt>
    <dgm:pt modelId="{E4231F2C-785D-4E3E-B3F9-57668B770D98}" type="pres">
      <dgm:prSet presAssocID="{B3C0A4FC-E0FA-4C61-99D0-184E7D3F3FF3}" presName="root" presStyleCnt="0">
        <dgm:presLayoutVars>
          <dgm:dir/>
          <dgm:resizeHandles val="exact"/>
        </dgm:presLayoutVars>
      </dgm:prSet>
      <dgm:spPr/>
    </dgm:pt>
    <dgm:pt modelId="{1265A72D-3E3F-49BC-8C95-32152AE5EE4B}" type="pres">
      <dgm:prSet presAssocID="{4DBA5308-C887-4018-84E4-CE98374C11A5}" presName="compNode" presStyleCnt="0"/>
      <dgm:spPr/>
    </dgm:pt>
    <dgm:pt modelId="{85BD072C-9C19-4D68-BD32-DFCD68AAEDFC}" type="pres">
      <dgm:prSet presAssocID="{4DBA5308-C887-4018-84E4-CE98374C11A5}" presName="bgRect" presStyleLbl="bgShp" presStyleIdx="0" presStyleCnt="4"/>
      <dgm:spPr/>
    </dgm:pt>
    <dgm:pt modelId="{59D81736-8A26-4CC0-B123-3DB465E21FA1}" type="pres">
      <dgm:prSet presAssocID="{4DBA5308-C887-4018-84E4-CE98374C11A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Секундомер"/>
        </a:ext>
      </dgm:extLst>
    </dgm:pt>
    <dgm:pt modelId="{259B57EF-C05E-457D-BAE6-3058473888D0}" type="pres">
      <dgm:prSet presAssocID="{4DBA5308-C887-4018-84E4-CE98374C11A5}" presName="spaceRect" presStyleCnt="0"/>
      <dgm:spPr/>
    </dgm:pt>
    <dgm:pt modelId="{E6386ABA-6A17-4BAF-BE8D-E48915B4AA03}" type="pres">
      <dgm:prSet presAssocID="{4DBA5308-C887-4018-84E4-CE98374C11A5}" presName="parTx" presStyleLbl="revTx" presStyleIdx="0" presStyleCnt="4">
        <dgm:presLayoutVars>
          <dgm:chMax val="0"/>
          <dgm:chPref val="0"/>
        </dgm:presLayoutVars>
      </dgm:prSet>
      <dgm:spPr/>
    </dgm:pt>
    <dgm:pt modelId="{9EE04B3B-08BF-4F6D-B67C-272B708A50B6}" type="pres">
      <dgm:prSet presAssocID="{292DDE2B-46C0-477F-9249-8F55A98B7922}" presName="sibTrans" presStyleCnt="0"/>
      <dgm:spPr/>
    </dgm:pt>
    <dgm:pt modelId="{421142ED-4E04-4179-AC3B-8585B7733BF7}" type="pres">
      <dgm:prSet presAssocID="{2BAC0740-1123-4D06-B19D-D3C7A588B8B2}" presName="compNode" presStyleCnt="0"/>
      <dgm:spPr/>
    </dgm:pt>
    <dgm:pt modelId="{93F95EA7-C7E9-4969-AA06-D2B7EA608D45}" type="pres">
      <dgm:prSet presAssocID="{2BAC0740-1123-4D06-B19D-D3C7A588B8B2}" presName="bgRect" presStyleLbl="bgShp" presStyleIdx="1" presStyleCnt="4"/>
      <dgm:spPr/>
    </dgm:pt>
    <dgm:pt modelId="{5B88B15B-15FD-44C2-8E56-B78154C19F7A}" type="pres">
      <dgm:prSet presAssocID="{2BAC0740-1123-4D06-B19D-D3C7A588B8B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Вопросы"/>
        </a:ext>
      </dgm:extLst>
    </dgm:pt>
    <dgm:pt modelId="{11D70199-EC8A-4D91-B7C1-23CBF52FB4D9}" type="pres">
      <dgm:prSet presAssocID="{2BAC0740-1123-4D06-B19D-D3C7A588B8B2}" presName="spaceRect" presStyleCnt="0"/>
      <dgm:spPr/>
    </dgm:pt>
    <dgm:pt modelId="{8E5012E7-5544-4674-8812-2EDD35485722}" type="pres">
      <dgm:prSet presAssocID="{2BAC0740-1123-4D06-B19D-D3C7A588B8B2}" presName="parTx" presStyleLbl="revTx" presStyleIdx="1" presStyleCnt="4">
        <dgm:presLayoutVars>
          <dgm:chMax val="0"/>
          <dgm:chPref val="0"/>
        </dgm:presLayoutVars>
      </dgm:prSet>
      <dgm:spPr/>
    </dgm:pt>
    <dgm:pt modelId="{ECD662B3-1F5E-48AC-8066-40C70BD5817E}" type="pres">
      <dgm:prSet presAssocID="{D19E7DDC-109F-4602-998C-FDDF32A6F717}" presName="sibTrans" presStyleCnt="0"/>
      <dgm:spPr/>
    </dgm:pt>
    <dgm:pt modelId="{3BC6BCD0-D87C-4200-A84F-A0BACEFAEB55}" type="pres">
      <dgm:prSet presAssocID="{E67BA505-8E67-42F4-878F-64F70D9C1F8F}" presName="compNode" presStyleCnt="0"/>
      <dgm:spPr/>
    </dgm:pt>
    <dgm:pt modelId="{32DB625D-7F05-4296-AC20-4C63284B3018}" type="pres">
      <dgm:prSet presAssocID="{E67BA505-8E67-42F4-878F-64F70D9C1F8F}" presName="bgRect" presStyleLbl="bgShp" presStyleIdx="2" presStyleCnt="4"/>
      <dgm:spPr/>
    </dgm:pt>
    <dgm:pt modelId="{60E83B65-1271-4520-A80B-456DCBC2B116}" type="pres">
      <dgm:prSet presAssocID="{E67BA505-8E67-42F4-878F-64F70D9C1F8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Флажок"/>
        </a:ext>
      </dgm:extLst>
    </dgm:pt>
    <dgm:pt modelId="{1276F0E3-8C8B-493E-B021-734DEB1B4DD5}" type="pres">
      <dgm:prSet presAssocID="{E67BA505-8E67-42F4-878F-64F70D9C1F8F}" presName="spaceRect" presStyleCnt="0"/>
      <dgm:spPr/>
    </dgm:pt>
    <dgm:pt modelId="{4B033CA6-0693-454C-940B-699817BED00D}" type="pres">
      <dgm:prSet presAssocID="{E67BA505-8E67-42F4-878F-64F70D9C1F8F}" presName="parTx" presStyleLbl="revTx" presStyleIdx="2" presStyleCnt="4">
        <dgm:presLayoutVars>
          <dgm:chMax val="0"/>
          <dgm:chPref val="0"/>
        </dgm:presLayoutVars>
      </dgm:prSet>
      <dgm:spPr/>
    </dgm:pt>
    <dgm:pt modelId="{D64E2E3B-178A-44F7-8967-DD4124C81540}" type="pres">
      <dgm:prSet presAssocID="{0EF231AC-0529-4E06-880C-E543623E4D01}" presName="sibTrans" presStyleCnt="0"/>
      <dgm:spPr/>
    </dgm:pt>
    <dgm:pt modelId="{340D0D42-D66B-4643-BEAD-E909EE12B7AB}" type="pres">
      <dgm:prSet presAssocID="{D5B85645-A611-4A9C-91B4-36D163F0BF01}" presName="compNode" presStyleCnt="0"/>
      <dgm:spPr/>
    </dgm:pt>
    <dgm:pt modelId="{F6BADA1C-BE06-4D8C-B9D1-1B0DC2A882F0}" type="pres">
      <dgm:prSet presAssocID="{D5B85645-A611-4A9C-91B4-36D163F0BF01}" presName="bgRect" presStyleLbl="bgShp" presStyleIdx="3" presStyleCnt="4"/>
      <dgm:spPr/>
    </dgm:pt>
    <dgm:pt modelId="{730A52F3-A42C-416B-9DB5-9346D3F5DD4C}" type="pres">
      <dgm:prSet presAssocID="{D5B85645-A611-4A9C-91B4-36D163F0BF0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esentation with Checklist"/>
        </a:ext>
      </dgm:extLst>
    </dgm:pt>
    <dgm:pt modelId="{E3FDC6D8-6EA1-4D33-9710-3171C3E71A74}" type="pres">
      <dgm:prSet presAssocID="{D5B85645-A611-4A9C-91B4-36D163F0BF01}" presName="spaceRect" presStyleCnt="0"/>
      <dgm:spPr/>
    </dgm:pt>
    <dgm:pt modelId="{CA7DCE30-CF23-43EB-A60B-6AB113D00554}" type="pres">
      <dgm:prSet presAssocID="{D5B85645-A611-4A9C-91B4-36D163F0BF01}" presName="parTx" presStyleLbl="revTx" presStyleIdx="3" presStyleCnt="4">
        <dgm:presLayoutVars>
          <dgm:chMax val="0"/>
          <dgm:chPref val="0"/>
        </dgm:presLayoutVars>
      </dgm:prSet>
      <dgm:spPr/>
    </dgm:pt>
  </dgm:ptLst>
  <dgm:cxnLst>
    <dgm:cxn modelId="{498ED05D-8914-4F29-9478-6100C153EC26}" type="presOf" srcId="{2BAC0740-1123-4D06-B19D-D3C7A588B8B2}" destId="{8E5012E7-5544-4674-8812-2EDD35485722}" srcOrd="0" destOrd="0" presId="urn:microsoft.com/office/officeart/2018/2/layout/IconVerticalSolidList"/>
    <dgm:cxn modelId="{7988FE47-4ABE-4B3A-9515-2DD630537BE0}" type="presOf" srcId="{4DBA5308-C887-4018-84E4-CE98374C11A5}" destId="{E6386ABA-6A17-4BAF-BE8D-E48915B4AA03}" srcOrd="0" destOrd="0" presId="urn:microsoft.com/office/officeart/2018/2/layout/IconVerticalSolidList"/>
    <dgm:cxn modelId="{1DC92B4F-9999-4C0E-AF65-8DD6E7FE563A}" srcId="{B3C0A4FC-E0FA-4C61-99D0-184E7D3F3FF3}" destId="{E67BA505-8E67-42F4-878F-64F70D9C1F8F}" srcOrd="2" destOrd="0" parTransId="{8FE527EE-53A3-4D94-AE6A-958AED54FE6F}" sibTransId="{0EF231AC-0529-4E06-880C-E543623E4D01}"/>
    <dgm:cxn modelId="{6AD91E88-EED1-42F5-913A-A37113E1F206}" srcId="{B3C0A4FC-E0FA-4C61-99D0-184E7D3F3FF3}" destId="{2BAC0740-1123-4D06-B19D-D3C7A588B8B2}" srcOrd="1" destOrd="0" parTransId="{431E82D7-7141-474F-BFD0-8835CB5BECE1}" sibTransId="{D19E7DDC-109F-4602-998C-FDDF32A6F717}"/>
    <dgm:cxn modelId="{BF3589AE-F71A-47F1-8250-747E44F3EAA1}" srcId="{B3C0A4FC-E0FA-4C61-99D0-184E7D3F3FF3}" destId="{4DBA5308-C887-4018-84E4-CE98374C11A5}" srcOrd="0" destOrd="0" parTransId="{3A8659C6-25E4-4C47-B35F-4EFF420D975F}" sibTransId="{292DDE2B-46C0-477F-9249-8F55A98B7922}"/>
    <dgm:cxn modelId="{24DFBCC1-13A9-4AED-930E-2A0DA950DD26}" type="presOf" srcId="{D5B85645-A611-4A9C-91B4-36D163F0BF01}" destId="{CA7DCE30-CF23-43EB-A60B-6AB113D00554}" srcOrd="0" destOrd="0" presId="urn:microsoft.com/office/officeart/2018/2/layout/IconVerticalSolidList"/>
    <dgm:cxn modelId="{6A67B6C5-072E-42CB-AC59-3ADDF10B86BE}" srcId="{B3C0A4FC-E0FA-4C61-99D0-184E7D3F3FF3}" destId="{D5B85645-A611-4A9C-91B4-36D163F0BF01}" srcOrd="3" destOrd="0" parTransId="{C3407D03-1E7E-4D07-8628-AD2A42E4F913}" sibTransId="{FD041A67-3EA6-4C5F-A915-D3D84AE62427}"/>
    <dgm:cxn modelId="{034472E6-7953-48AD-ABB0-4740E2F5D09B}" type="presOf" srcId="{B3C0A4FC-E0FA-4C61-99D0-184E7D3F3FF3}" destId="{E4231F2C-785D-4E3E-B3F9-57668B770D98}" srcOrd="0" destOrd="0" presId="urn:microsoft.com/office/officeart/2018/2/layout/IconVerticalSolidList"/>
    <dgm:cxn modelId="{CF226FF2-AC66-4828-9401-3CB57CB27D20}" type="presOf" srcId="{E67BA505-8E67-42F4-878F-64F70D9C1F8F}" destId="{4B033CA6-0693-454C-940B-699817BED00D}" srcOrd="0" destOrd="0" presId="urn:microsoft.com/office/officeart/2018/2/layout/IconVerticalSolidList"/>
    <dgm:cxn modelId="{043768F0-98B5-4699-A600-E64626D40A16}" type="presParOf" srcId="{E4231F2C-785D-4E3E-B3F9-57668B770D98}" destId="{1265A72D-3E3F-49BC-8C95-32152AE5EE4B}" srcOrd="0" destOrd="0" presId="urn:microsoft.com/office/officeart/2018/2/layout/IconVerticalSolidList"/>
    <dgm:cxn modelId="{4829EC48-0C3E-4A49-A7E1-AD16E8E1C038}" type="presParOf" srcId="{1265A72D-3E3F-49BC-8C95-32152AE5EE4B}" destId="{85BD072C-9C19-4D68-BD32-DFCD68AAEDFC}" srcOrd="0" destOrd="0" presId="urn:microsoft.com/office/officeart/2018/2/layout/IconVerticalSolidList"/>
    <dgm:cxn modelId="{BB856244-6EB6-4CFB-BB18-53A39BBD155D}" type="presParOf" srcId="{1265A72D-3E3F-49BC-8C95-32152AE5EE4B}" destId="{59D81736-8A26-4CC0-B123-3DB465E21FA1}" srcOrd="1" destOrd="0" presId="urn:microsoft.com/office/officeart/2018/2/layout/IconVerticalSolidList"/>
    <dgm:cxn modelId="{D6FC0EE6-871B-4E17-A61D-5484C0220E67}" type="presParOf" srcId="{1265A72D-3E3F-49BC-8C95-32152AE5EE4B}" destId="{259B57EF-C05E-457D-BAE6-3058473888D0}" srcOrd="2" destOrd="0" presId="urn:microsoft.com/office/officeart/2018/2/layout/IconVerticalSolidList"/>
    <dgm:cxn modelId="{9F62B205-0C75-4968-BDAB-683D49AC666C}" type="presParOf" srcId="{1265A72D-3E3F-49BC-8C95-32152AE5EE4B}" destId="{E6386ABA-6A17-4BAF-BE8D-E48915B4AA03}" srcOrd="3" destOrd="0" presId="urn:microsoft.com/office/officeart/2018/2/layout/IconVerticalSolidList"/>
    <dgm:cxn modelId="{0595AE74-3549-4F86-B4DC-7D92A2D782F8}" type="presParOf" srcId="{E4231F2C-785D-4E3E-B3F9-57668B770D98}" destId="{9EE04B3B-08BF-4F6D-B67C-272B708A50B6}" srcOrd="1" destOrd="0" presId="urn:microsoft.com/office/officeart/2018/2/layout/IconVerticalSolidList"/>
    <dgm:cxn modelId="{50384DD7-FCA9-4404-933F-187C9184E265}" type="presParOf" srcId="{E4231F2C-785D-4E3E-B3F9-57668B770D98}" destId="{421142ED-4E04-4179-AC3B-8585B7733BF7}" srcOrd="2" destOrd="0" presId="urn:microsoft.com/office/officeart/2018/2/layout/IconVerticalSolidList"/>
    <dgm:cxn modelId="{F82C9FB3-39E8-41D7-B347-0754555B5983}" type="presParOf" srcId="{421142ED-4E04-4179-AC3B-8585B7733BF7}" destId="{93F95EA7-C7E9-4969-AA06-D2B7EA608D45}" srcOrd="0" destOrd="0" presId="urn:microsoft.com/office/officeart/2018/2/layout/IconVerticalSolidList"/>
    <dgm:cxn modelId="{B5ABFE90-6941-40EC-90C7-FCB2A7A17212}" type="presParOf" srcId="{421142ED-4E04-4179-AC3B-8585B7733BF7}" destId="{5B88B15B-15FD-44C2-8E56-B78154C19F7A}" srcOrd="1" destOrd="0" presId="urn:microsoft.com/office/officeart/2018/2/layout/IconVerticalSolidList"/>
    <dgm:cxn modelId="{3ED73A67-9AAD-4459-957E-250FC990E673}" type="presParOf" srcId="{421142ED-4E04-4179-AC3B-8585B7733BF7}" destId="{11D70199-EC8A-4D91-B7C1-23CBF52FB4D9}" srcOrd="2" destOrd="0" presId="urn:microsoft.com/office/officeart/2018/2/layout/IconVerticalSolidList"/>
    <dgm:cxn modelId="{F68B60AB-69FF-4330-AD25-6109BD556E1B}" type="presParOf" srcId="{421142ED-4E04-4179-AC3B-8585B7733BF7}" destId="{8E5012E7-5544-4674-8812-2EDD35485722}" srcOrd="3" destOrd="0" presId="urn:microsoft.com/office/officeart/2018/2/layout/IconVerticalSolidList"/>
    <dgm:cxn modelId="{3443A696-0FA1-4B76-843D-CEA8CE342FD4}" type="presParOf" srcId="{E4231F2C-785D-4E3E-B3F9-57668B770D98}" destId="{ECD662B3-1F5E-48AC-8066-40C70BD5817E}" srcOrd="3" destOrd="0" presId="urn:microsoft.com/office/officeart/2018/2/layout/IconVerticalSolidList"/>
    <dgm:cxn modelId="{26EE3B82-6F37-4E6C-9DD4-9F32FB6BC0ED}" type="presParOf" srcId="{E4231F2C-785D-4E3E-B3F9-57668B770D98}" destId="{3BC6BCD0-D87C-4200-A84F-A0BACEFAEB55}" srcOrd="4" destOrd="0" presId="urn:microsoft.com/office/officeart/2018/2/layout/IconVerticalSolidList"/>
    <dgm:cxn modelId="{8B1936AD-A4E0-4996-B86E-F6CB8D5E4373}" type="presParOf" srcId="{3BC6BCD0-D87C-4200-A84F-A0BACEFAEB55}" destId="{32DB625D-7F05-4296-AC20-4C63284B3018}" srcOrd="0" destOrd="0" presId="urn:microsoft.com/office/officeart/2018/2/layout/IconVerticalSolidList"/>
    <dgm:cxn modelId="{030591B1-8E53-42AC-82AB-760BB01DCB6C}" type="presParOf" srcId="{3BC6BCD0-D87C-4200-A84F-A0BACEFAEB55}" destId="{60E83B65-1271-4520-A80B-456DCBC2B116}" srcOrd="1" destOrd="0" presId="urn:microsoft.com/office/officeart/2018/2/layout/IconVerticalSolidList"/>
    <dgm:cxn modelId="{BB1FEF70-6FA6-4B37-97EE-F459F4D77649}" type="presParOf" srcId="{3BC6BCD0-D87C-4200-A84F-A0BACEFAEB55}" destId="{1276F0E3-8C8B-493E-B021-734DEB1B4DD5}" srcOrd="2" destOrd="0" presId="urn:microsoft.com/office/officeart/2018/2/layout/IconVerticalSolidList"/>
    <dgm:cxn modelId="{C66E90A9-500A-4BF0-85B2-ADC09184F694}" type="presParOf" srcId="{3BC6BCD0-D87C-4200-A84F-A0BACEFAEB55}" destId="{4B033CA6-0693-454C-940B-699817BED00D}" srcOrd="3" destOrd="0" presId="urn:microsoft.com/office/officeart/2018/2/layout/IconVerticalSolidList"/>
    <dgm:cxn modelId="{DB72C1DD-6075-4064-B747-E68B7F58FFD5}" type="presParOf" srcId="{E4231F2C-785D-4E3E-B3F9-57668B770D98}" destId="{D64E2E3B-178A-44F7-8967-DD4124C81540}" srcOrd="5" destOrd="0" presId="urn:microsoft.com/office/officeart/2018/2/layout/IconVerticalSolidList"/>
    <dgm:cxn modelId="{595690AD-A0C1-4AEB-A04E-E023E369A8CF}" type="presParOf" srcId="{E4231F2C-785D-4E3E-B3F9-57668B770D98}" destId="{340D0D42-D66B-4643-BEAD-E909EE12B7AB}" srcOrd="6" destOrd="0" presId="urn:microsoft.com/office/officeart/2018/2/layout/IconVerticalSolidList"/>
    <dgm:cxn modelId="{11A105C9-770F-472D-81F7-897693D88CF5}" type="presParOf" srcId="{340D0D42-D66B-4643-BEAD-E909EE12B7AB}" destId="{F6BADA1C-BE06-4D8C-B9D1-1B0DC2A882F0}" srcOrd="0" destOrd="0" presId="urn:microsoft.com/office/officeart/2018/2/layout/IconVerticalSolidList"/>
    <dgm:cxn modelId="{FD61C6CD-0846-4839-B547-EAFF35DD8F3A}" type="presParOf" srcId="{340D0D42-D66B-4643-BEAD-E909EE12B7AB}" destId="{730A52F3-A42C-416B-9DB5-9346D3F5DD4C}" srcOrd="1" destOrd="0" presId="urn:microsoft.com/office/officeart/2018/2/layout/IconVerticalSolidList"/>
    <dgm:cxn modelId="{4842DB57-E1F2-423F-8DDC-C8341D7555DD}" type="presParOf" srcId="{340D0D42-D66B-4643-BEAD-E909EE12B7AB}" destId="{E3FDC6D8-6EA1-4D33-9710-3171C3E71A74}" srcOrd="2" destOrd="0" presId="urn:microsoft.com/office/officeart/2018/2/layout/IconVerticalSolidList"/>
    <dgm:cxn modelId="{D0D5D544-4DAE-45C0-9F33-38C85AB8A924}" type="presParOf" srcId="{340D0D42-D66B-4643-BEAD-E909EE12B7AB}" destId="{CA7DCE30-CF23-43EB-A60B-6AB113D0055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2D699-F405-420A-BABD-EEE62AF28878}" type="doc">
      <dgm:prSet loTypeId="urn:microsoft.com/office/officeart/2005/8/layout/default" loCatId="list" qsTypeId="urn:microsoft.com/office/officeart/2005/8/quickstyle/simple4" qsCatId="simple" csTypeId="urn:microsoft.com/office/officeart/2005/8/colors/accent2_2" csCatId="accent2"/>
      <dgm:spPr/>
      <dgm:t>
        <a:bodyPr/>
        <a:lstStyle/>
        <a:p>
          <a:endParaRPr lang="en-US"/>
        </a:p>
      </dgm:t>
    </dgm:pt>
    <dgm:pt modelId="{7E13DD70-5D75-4852-997D-C35A44DA80A0}">
      <dgm:prSet/>
      <dgm:spPr/>
      <dgm:t>
        <a:bodyPr/>
        <a:lstStyle/>
        <a:p>
          <a:r>
            <a:rPr lang="en-US"/>
            <a:t>Ages and Stages Questionnaire—3rd Edition</a:t>
          </a:r>
        </a:p>
      </dgm:t>
    </dgm:pt>
    <dgm:pt modelId="{76433E92-5D56-4158-9922-90B40E5F6A9F}" type="parTrans" cxnId="{514154C2-489D-4855-BAD7-C34BA099BB94}">
      <dgm:prSet/>
      <dgm:spPr/>
      <dgm:t>
        <a:bodyPr/>
        <a:lstStyle/>
        <a:p>
          <a:endParaRPr lang="en-US"/>
        </a:p>
      </dgm:t>
    </dgm:pt>
    <dgm:pt modelId="{8563620F-CCCF-4CE2-BAE8-D189FF5AAA24}" type="sibTrans" cxnId="{514154C2-489D-4855-BAD7-C34BA099BB94}">
      <dgm:prSet/>
      <dgm:spPr/>
      <dgm:t>
        <a:bodyPr/>
        <a:lstStyle/>
        <a:p>
          <a:endParaRPr lang="en-US"/>
        </a:p>
      </dgm:t>
    </dgm:pt>
    <dgm:pt modelId="{A8E8E521-68E6-41FD-830A-73A52BBF964E}">
      <dgm:prSet/>
      <dgm:spPr/>
      <dgm:t>
        <a:bodyPr/>
        <a:lstStyle/>
        <a:p>
          <a:r>
            <a:rPr lang="en-US"/>
            <a:t>Ages and Stages Questionnaire—Social-Emotional</a:t>
          </a:r>
        </a:p>
      </dgm:t>
    </dgm:pt>
    <dgm:pt modelId="{5B9571F0-4D12-4E6D-9B21-0A4A5D92D5EA}" type="parTrans" cxnId="{1CBF739C-FA9B-4BC4-A560-CE5C6CB903E1}">
      <dgm:prSet/>
      <dgm:spPr/>
      <dgm:t>
        <a:bodyPr/>
        <a:lstStyle/>
        <a:p>
          <a:endParaRPr lang="en-US"/>
        </a:p>
      </dgm:t>
    </dgm:pt>
    <dgm:pt modelId="{4F3960BF-93C5-418F-8062-2FB2583E29C6}" type="sibTrans" cxnId="{1CBF739C-FA9B-4BC4-A560-CE5C6CB903E1}">
      <dgm:prSet/>
      <dgm:spPr/>
      <dgm:t>
        <a:bodyPr/>
        <a:lstStyle/>
        <a:p>
          <a:endParaRPr lang="en-US"/>
        </a:p>
      </dgm:t>
    </dgm:pt>
    <dgm:pt modelId="{A24F2036-5FD8-4444-9DA9-4DBB86F557F5}">
      <dgm:prSet/>
      <dgm:spPr/>
      <dgm:t>
        <a:bodyPr/>
        <a:lstStyle/>
        <a:p>
          <a:r>
            <a:rPr lang="en-US"/>
            <a:t>Brigance Screens</a:t>
          </a:r>
        </a:p>
      </dgm:t>
    </dgm:pt>
    <dgm:pt modelId="{C89D9FEB-7035-413F-87BB-485C5DD6A3AD}" type="parTrans" cxnId="{EAF03911-BB1C-4B05-A64F-417D85A12D11}">
      <dgm:prSet/>
      <dgm:spPr/>
      <dgm:t>
        <a:bodyPr/>
        <a:lstStyle/>
        <a:p>
          <a:endParaRPr lang="en-US"/>
        </a:p>
      </dgm:t>
    </dgm:pt>
    <dgm:pt modelId="{04DD665F-DB10-47BE-9347-9AA221295DB1}" type="sibTrans" cxnId="{EAF03911-BB1C-4B05-A64F-417D85A12D11}">
      <dgm:prSet/>
      <dgm:spPr/>
      <dgm:t>
        <a:bodyPr/>
        <a:lstStyle/>
        <a:p>
          <a:endParaRPr lang="en-US"/>
        </a:p>
      </dgm:t>
    </dgm:pt>
    <dgm:pt modelId="{05CD98FC-CFDF-409F-870A-3E568684863A}">
      <dgm:prSet/>
      <dgm:spPr/>
      <dgm:t>
        <a:bodyPr/>
        <a:lstStyle/>
        <a:p>
          <a:r>
            <a:rPr lang="en-US"/>
            <a:t>Developmental Assessment of Young Children-2nd Edition</a:t>
          </a:r>
        </a:p>
      </dgm:t>
    </dgm:pt>
    <dgm:pt modelId="{E1C40AE8-F97C-4790-8DA7-3D428E17B65D}" type="parTrans" cxnId="{131F1AE6-2575-4CFB-8456-38414D2B7F32}">
      <dgm:prSet/>
      <dgm:spPr/>
      <dgm:t>
        <a:bodyPr/>
        <a:lstStyle/>
        <a:p>
          <a:endParaRPr lang="en-US"/>
        </a:p>
      </dgm:t>
    </dgm:pt>
    <dgm:pt modelId="{3A2F3E6C-8E8E-4AFE-A4A9-F4870FDA955E}" type="sibTrans" cxnId="{131F1AE6-2575-4CFB-8456-38414D2B7F32}">
      <dgm:prSet/>
      <dgm:spPr/>
      <dgm:t>
        <a:bodyPr/>
        <a:lstStyle/>
        <a:p>
          <a:endParaRPr lang="en-US"/>
        </a:p>
      </dgm:t>
    </dgm:pt>
    <dgm:pt modelId="{19AD5E7C-DCBE-48FD-995D-1837CE2F7F24}">
      <dgm:prSet/>
      <dgm:spPr/>
      <dgm:t>
        <a:bodyPr/>
        <a:lstStyle/>
        <a:p>
          <a:r>
            <a:rPr lang="en-US"/>
            <a:t>Early Screening Profiles</a:t>
          </a:r>
        </a:p>
      </dgm:t>
    </dgm:pt>
    <dgm:pt modelId="{57F81D01-8A5E-40BE-BD94-B8F4914256D3}" type="parTrans" cxnId="{9DD3DC9C-3B20-447F-8073-371AA87CE75D}">
      <dgm:prSet/>
      <dgm:spPr/>
      <dgm:t>
        <a:bodyPr/>
        <a:lstStyle/>
        <a:p>
          <a:endParaRPr lang="en-US"/>
        </a:p>
      </dgm:t>
    </dgm:pt>
    <dgm:pt modelId="{64DDDC27-0C67-45EA-93BD-E453C90DEB19}" type="sibTrans" cxnId="{9DD3DC9C-3B20-447F-8073-371AA87CE75D}">
      <dgm:prSet/>
      <dgm:spPr/>
      <dgm:t>
        <a:bodyPr/>
        <a:lstStyle/>
        <a:p>
          <a:endParaRPr lang="en-US"/>
        </a:p>
      </dgm:t>
    </dgm:pt>
    <dgm:pt modelId="{508D600D-E8A0-4F7D-B699-D0F3B932AFC5}">
      <dgm:prSet/>
      <dgm:spPr/>
      <dgm:t>
        <a:bodyPr/>
        <a:lstStyle/>
        <a:p>
          <a:r>
            <a:rPr lang="en-US"/>
            <a:t>FirstSTEP Screening Test for Evaluating Preschoolers</a:t>
          </a:r>
        </a:p>
      </dgm:t>
    </dgm:pt>
    <dgm:pt modelId="{7D1E253A-A82D-40D8-B9E8-64D961040729}" type="parTrans" cxnId="{2056B4B5-766D-454C-BDC4-5ECBC7FB67CC}">
      <dgm:prSet/>
      <dgm:spPr/>
      <dgm:t>
        <a:bodyPr/>
        <a:lstStyle/>
        <a:p>
          <a:endParaRPr lang="en-US"/>
        </a:p>
      </dgm:t>
    </dgm:pt>
    <dgm:pt modelId="{C9913CDB-B78C-4D36-A0D5-AD64FABF44C6}" type="sibTrans" cxnId="{2056B4B5-766D-454C-BDC4-5ECBC7FB67CC}">
      <dgm:prSet/>
      <dgm:spPr/>
      <dgm:t>
        <a:bodyPr/>
        <a:lstStyle/>
        <a:p>
          <a:endParaRPr lang="en-US"/>
        </a:p>
      </dgm:t>
    </dgm:pt>
    <dgm:pt modelId="{73FD4681-9AB4-4735-88D5-6F58E746CB12}">
      <dgm:prSet/>
      <dgm:spPr/>
      <dgm:t>
        <a:bodyPr/>
        <a:lstStyle/>
        <a:p>
          <a:r>
            <a:rPr lang="en-US"/>
            <a:t>Learning Accomplishment Profile—Diagnostic Screens</a:t>
          </a:r>
        </a:p>
      </dgm:t>
    </dgm:pt>
    <dgm:pt modelId="{6F5A0E85-850F-4789-9035-5AE357397ED0}" type="parTrans" cxnId="{7A6365A8-5EEE-45C9-8B61-D71289DC33E6}">
      <dgm:prSet/>
      <dgm:spPr/>
      <dgm:t>
        <a:bodyPr/>
        <a:lstStyle/>
        <a:p>
          <a:endParaRPr lang="en-US"/>
        </a:p>
      </dgm:t>
    </dgm:pt>
    <dgm:pt modelId="{F3CEADE6-03AB-48BA-8F9D-F2EFCA9A29D5}" type="sibTrans" cxnId="{7A6365A8-5EEE-45C9-8B61-D71289DC33E6}">
      <dgm:prSet/>
      <dgm:spPr/>
      <dgm:t>
        <a:bodyPr/>
        <a:lstStyle/>
        <a:p>
          <a:endParaRPr lang="en-US"/>
        </a:p>
      </dgm:t>
    </dgm:pt>
    <dgm:pt modelId="{7223B9AA-DE01-4E2D-AED0-07283A9794C6}">
      <dgm:prSet/>
      <dgm:spPr/>
      <dgm:t>
        <a:bodyPr/>
        <a:lstStyle/>
        <a:p>
          <a:r>
            <a:rPr lang="en-US"/>
            <a:t>Parents’ Evaluation of Developmental Status</a:t>
          </a:r>
        </a:p>
      </dgm:t>
    </dgm:pt>
    <dgm:pt modelId="{BB5CD0F7-859C-4A54-B5E8-62B052419D60}" type="parTrans" cxnId="{88FA6CA3-63C7-4DA6-BA6A-34D5D2FBF594}">
      <dgm:prSet/>
      <dgm:spPr/>
      <dgm:t>
        <a:bodyPr/>
        <a:lstStyle/>
        <a:p>
          <a:endParaRPr lang="en-US"/>
        </a:p>
      </dgm:t>
    </dgm:pt>
    <dgm:pt modelId="{8C45B43D-7263-4536-BAD1-E8A8426FC5D9}" type="sibTrans" cxnId="{88FA6CA3-63C7-4DA6-BA6A-34D5D2FBF594}">
      <dgm:prSet/>
      <dgm:spPr/>
      <dgm:t>
        <a:bodyPr/>
        <a:lstStyle/>
        <a:p>
          <a:endParaRPr lang="en-US"/>
        </a:p>
      </dgm:t>
    </dgm:pt>
    <dgm:pt modelId="{CA660BBA-D40F-40D3-BB22-4F71FC43F298}">
      <dgm:prSet/>
      <dgm:spPr/>
      <dgm:t>
        <a:bodyPr/>
        <a:lstStyle/>
        <a:p>
          <a:r>
            <a:rPr lang="en-US"/>
            <a:t>Parents’ Evaluation of Developmental Status: Developmental Milestones</a:t>
          </a:r>
        </a:p>
      </dgm:t>
    </dgm:pt>
    <dgm:pt modelId="{F2D5FE04-F003-4E23-9772-47D5EBF03D00}" type="parTrans" cxnId="{A0BB2D17-AE9F-464E-A317-23E4C03CDE32}">
      <dgm:prSet/>
      <dgm:spPr/>
      <dgm:t>
        <a:bodyPr/>
        <a:lstStyle/>
        <a:p>
          <a:endParaRPr lang="en-US"/>
        </a:p>
      </dgm:t>
    </dgm:pt>
    <dgm:pt modelId="{D07EEDCE-C5C5-4D63-B4E6-372A8BE0E2EE}" type="sibTrans" cxnId="{A0BB2D17-AE9F-464E-A317-23E4C03CDE32}">
      <dgm:prSet/>
      <dgm:spPr/>
      <dgm:t>
        <a:bodyPr/>
        <a:lstStyle/>
        <a:p>
          <a:endParaRPr lang="en-US"/>
        </a:p>
      </dgm:t>
    </dgm:pt>
    <dgm:pt modelId="{6A90F673-5D5C-4EED-95B5-2E29EF6CE319}">
      <dgm:prSet/>
      <dgm:spPr/>
      <dgm:t>
        <a:bodyPr/>
        <a:lstStyle/>
        <a:p>
          <a:r>
            <a:rPr lang="en-US"/>
            <a:t>Guide for Monitoring Child Development (GMCD)</a:t>
          </a:r>
        </a:p>
      </dgm:t>
    </dgm:pt>
    <dgm:pt modelId="{BF83C317-23CC-432E-9F6B-F9E1E0B0E415}" type="parTrans" cxnId="{34CEA3BC-C0F5-412B-94CF-A3C446D68612}">
      <dgm:prSet/>
      <dgm:spPr/>
      <dgm:t>
        <a:bodyPr/>
        <a:lstStyle/>
        <a:p>
          <a:endParaRPr lang="en-US"/>
        </a:p>
      </dgm:t>
    </dgm:pt>
    <dgm:pt modelId="{754743F4-B6A4-472E-A560-3036D754FA99}" type="sibTrans" cxnId="{34CEA3BC-C0F5-412B-94CF-A3C446D68612}">
      <dgm:prSet/>
      <dgm:spPr/>
      <dgm:t>
        <a:bodyPr/>
        <a:lstStyle/>
        <a:p>
          <a:endParaRPr lang="en-US"/>
        </a:p>
      </dgm:t>
    </dgm:pt>
    <dgm:pt modelId="{2E09814B-8370-4C7E-991E-E2F433D27B95}">
      <dgm:prSet/>
      <dgm:spPr/>
      <dgm:t>
        <a:bodyPr/>
        <a:lstStyle/>
        <a:p>
          <a:r>
            <a:rPr lang="ru-RU"/>
            <a:t>С рождения до 7 лет 11 месяцев</a:t>
          </a:r>
          <a:endParaRPr lang="en-US"/>
        </a:p>
      </dgm:t>
    </dgm:pt>
    <dgm:pt modelId="{2C738D15-6F59-4097-97E5-3D035C20D46E}" type="parTrans" cxnId="{384F90B8-8016-4368-B27E-B82895C768CA}">
      <dgm:prSet/>
      <dgm:spPr/>
      <dgm:t>
        <a:bodyPr/>
        <a:lstStyle/>
        <a:p>
          <a:endParaRPr lang="en-US"/>
        </a:p>
      </dgm:t>
    </dgm:pt>
    <dgm:pt modelId="{712A0154-8AF1-4976-873B-0398448CA4C2}" type="sibTrans" cxnId="{384F90B8-8016-4368-B27E-B82895C768CA}">
      <dgm:prSet/>
      <dgm:spPr/>
      <dgm:t>
        <a:bodyPr/>
        <a:lstStyle/>
        <a:p>
          <a:endParaRPr lang="en-US"/>
        </a:p>
      </dgm:t>
    </dgm:pt>
    <dgm:pt modelId="{1F5B50CD-225B-4ACA-969A-7C475A17CE91}" type="pres">
      <dgm:prSet presAssocID="{4102D699-F405-420A-BABD-EEE62AF28878}" presName="diagram" presStyleCnt="0">
        <dgm:presLayoutVars>
          <dgm:dir/>
          <dgm:resizeHandles val="exact"/>
        </dgm:presLayoutVars>
      </dgm:prSet>
      <dgm:spPr/>
    </dgm:pt>
    <dgm:pt modelId="{760F7AA6-2631-4BCF-994A-4A18BCB3D0E2}" type="pres">
      <dgm:prSet presAssocID="{7E13DD70-5D75-4852-997D-C35A44DA80A0}" presName="node" presStyleLbl="node1" presStyleIdx="0" presStyleCnt="11">
        <dgm:presLayoutVars>
          <dgm:bulletEnabled val="1"/>
        </dgm:presLayoutVars>
      </dgm:prSet>
      <dgm:spPr/>
    </dgm:pt>
    <dgm:pt modelId="{930B2A47-DBD5-4B0E-B2CA-CF1FDE88CE36}" type="pres">
      <dgm:prSet presAssocID="{8563620F-CCCF-4CE2-BAE8-D189FF5AAA24}" presName="sibTrans" presStyleCnt="0"/>
      <dgm:spPr/>
    </dgm:pt>
    <dgm:pt modelId="{85DFD41E-BB4F-48C0-8569-557FE94CF5BC}" type="pres">
      <dgm:prSet presAssocID="{A8E8E521-68E6-41FD-830A-73A52BBF964E}" presName="node" presStyleLbl="node1" presStyleIdx="1" presStyleCnt="11">
        <dgm:presLayoutVars>
          <dgm:bulletEnabled val="1"/>
        </dgm:presLayoutVars>
      </dgm:prSet>
      <dgm:spPr/>
    </dgm:pt>
    <dgm:pt modelId="{B25ADC9F-B21B-417F-9AAF-33191BA2C1F4}" type="pres">
      <dgm:prSet presAssocID="{4F3960BF-93C5-418F-8062-2FB2583E29C6}" presName="sibTrans" presStyleCnt="0"/>
      <dgm:spPr/>
    </dgm:pt>
    <dgm:pt modelId="{CAD07AF9-B5FF-41FE-A027-87585C2F415C}" type="pres">
      <dgm:prSet presAssocID="{A24F2036-5FD8-4444-9DA9-4DBB86F557F5}" presName="node" presStyleLbl="node1" presStyleIdx="2" presStyleCnt="11">
        <dgm:presLayoutVars>
          <dgm:bulletEnabled val="1"/>
        </dgm:presLayoutVars>
      </dgm:prSet>
      <dgm:spPr/>
    </dgm:pt>
    <dgm:pt modelId="{40A07D4E-B278-4CF9-A26E-3BD4D925F0F9}" type="pres">
      <dgm:prSet presAssocID="{04DD665F-DB10-47BE-9347-9AA221295DB1}" presName="sibTrans" presStyleCnt="0"/>
      <dgm:spPr/>
    </dgm:pt>
    <dgm:pt modelId="{07CBA9A3-DB57-42C6-A378-9027D0D08110}" type="pres">
      <dgm:prSet presAssocID="{05CD98FC-CFDF-409F-870A-3E568684863A}" presName="node" presStyleLbl="node1" presStyleIdx="3" presStyleCnt="11">
        <dgm:presLayoutVars>
          <dgm:bulletEnabled val="1"/>
        </dgm:presLayoutVars>
      </dgm:prSet>
      <dgm:spPr/>
    </dgm:pt>
    <dgm:pt modelId="{199A7E59-CBD0-4EAB-B778-1469AB2A61B8}" type="pres">
      <dgm:prSet presAssocID="{3A2F3E6C-8E8E-4AFE-A4A9-F4870FDA955E}" presName="sibTrans" presStyleCnt="0"/>
      <dgm:spPr/>
    </dgm:pt>
    <dgm:pt modelId="{B4F69C79-3353-431E-A07C-418EA0E8A400}" type="pres">
      <dgm:prSet presAssocID="{19AD5E7C-DCBE-48FD-995D-1837CE2F7F24}" presName="node" presStyleLbl="node1" presStyleIdx="4" presStyleCnt="11">
        <dgm:presLayoutVars>
          <dgm:bulletEnabled val="1"/>
        </dgm:presLayoutVars>
      </dgm:prSet>
      <dgm:spPr/>
    </dgm:pt>
    <dgm:pt modelId="{41966E2A-6D85-4620-9E12-E933E7579FC5}" type="pres">
      <dgm:prSet presAssocID="{64DDDC27-0C67-45EA-93BD-E453C90DEB19}" presName="sibTrans" presStyleCnt="0"/>
      <dgm:spPr/>
    </dgm:pt>
    <dgm:pt modelId="{CC360906-0B61-467B-88BD-B0543A80B485}" type="pres">
      <dgm:prSet presAssocID="{508D600D-E8A0-4F7D-B699-D0F3B932AFC5}" presName="node" presStyleLbl="node1" presStyleIdx="5" presStyleCnt="11">
        <dgm:presLayoutVars>
          <dgm:bulletEnabled val="1"/>
        </dgm:presLayoutVars>
      </dgm:prSet>
      <dgm:spPr/>
    </dgm:pt>
    <dgm:pt modelId="{DA95CB02-57DF-4A9E-874B-F8075AF454E3}" type="pres">
      <dgm:prSet presAssocID="{C9913CDB-B78C-4D36-A0D5-AD64FABF44C6}" presName="sibTrans" presStyleCnt="0"/>
      <dgm:spPr/>
    </dgm:pt>
    <dgm:pt modelId="{DCF9C0B4-B562-4A86-8C8A-4B9328A7C4E2}" type="pres">
      <dgm:prSet presAssocID="{73FD4681-9AB4-4735-88D5-6F58E746CB12}" presName="node" presStyleLbl="node1" presStyleIdx="6" presStyleCnt="11">
        <dgm:presLayoutVars>
          <dgm:bulletEnabled val="1"/>
        </dgm:presLayoutVars>
      </dgm:prSet>
      <dgm:spPr/>
    </dgm:pt>
    <dgm:pt modelId="{1545713A-77B2-4331-BBE0-4FCDD2537970}" type="pres">
      <dgm:prSet presAssocID="{F3CEADE6-03AB-48BA-8F9D-F2EFCA9A29D5}" presName="sibTrans" presStyleCnt="0"/>
      <dgm:spPr/>
    </dgm:pt>
    <dgm:pt modelId="{49041361-8B1C-4BD6-9BEF-45895ED0E1A9}" type="pres">
      <dgm:prSet presAssocID="{7223B9AA-DE01-4E2D-AED0-07283A9794C6}" presName="node" presStyleLbl="node1" presStyleIdx="7" presStyleCnt="11">
        <dgm:presLayoutVars>
          <dgm:bulletEnabled val="1"/>
        </dgm:presLayoutVars>
      </dgm:prSet>
      <dgm:spPr/>
    </dgm:pt>
    <dgm:pt modelId="{7EC01550-C020-450D-B600-A26A3C35DDAB}" type="pres">
      <dgm:prSet presAssocID="{8C45B43D-7263-4536-BAD1-E8A8426FC5D9}" presName="sibTrans" presStyleCnt="0"/>
      <dgm:spPr/>
    </dgm:pt>
    <dgm:pt modelId="{B5F41B36-07FE-4EEA-9621-F238BA2F5295}" type="pres">
      <dgm:prSet presAssocID="{CA660BBA-D40F-40D3-BB22-4F71FC43F298}" presName="node" presStyleLbl="node1" presStyleIdx="8" presStyleCnt="11">
        <dgm:presLayoutVars>
          <dgm:bulletEnabled val="1"/>
        </dgm:presLayoutVars>
      </dgm:prSet>
      <dgm:spPr/>
    </dgm:pt>
    <dgm:pt modelId="{883E0946-4C50-4BC1-A85F-7916A5055322}" type="pres">
      <dgm:prSet presAssocID="{D07EEDCE-C5C5-4D63-B4E6-372A8BE0E2EE}" presName="sibTrans" presStyleCnt="0"/>
      <dgm:spPr/>
    </dgm:pt>
    <dgm:pt modelId="{F4CED388-7E9A-4D79-BE09-461B7F1B8EEE}" type="pres">
      <dgm:prSet presAssocID="{6A90F673-5D5C-4EED-95B5-2E29EF6CE319}" presName="node" presStyleLbl="node1" presStyleIdx="9" presStyleCnt="11">
        <dgm:presLayoutVars>
          <dgm:bulletEnabled val="1"/>
        </dgm:presLayoutVars>
      </dgm:prSet>
      <dgm:spPr/>
    </dgm:pt>
    <dgm:pt modelId="{40C668A0-604C-43FE-87D9-799EC30270FE}" type="pres">
      <dgm:prSet presAssocID="{754743F4-B6A4-472E-A560-3036D754FA99}" presName="sibTrans" presStyleCnt="0"/>
      <dgm:spPr/>
    </dgm:pt>
    <dgm:pt modelId="{6E1ECB58-4F08-4861-A964-677F920D2C6A}" type="pres">
      <dgm:prSet presAssocID="{2E09814B-8370-4C7E-991E-E2F433D27B95}" presName="node" presStyleLbl="node1" presStyleIdx="10" presStyleCnt="11">
        <dgm:presLayoutVars>
          <dgm:bulletEnabled val="1"/>
        </dgm:presLayoutVars>
      </dgm:prSet>
      <dgm:spPr/>
    </dgm:pt>
  </dgm:ptLst>
  <dgm:cxnLst>
    <dgm:cxn modelId="{EAF03911-BB1C-4B05-A64F-417D85A12D11}" srcId="{4102D699-F405-420A-BABD-EEE62AF28878}" destId="{A24F2036-5FD8-4444-9DA9-4DBB86F557F5}" srcOrd="2" destOrd="0" parTransId="{C89D9FEB-7035-413F-87BB-485C5DD6A3AD}" sibTransId="{04DD665F-DB10-47BE-9347-9AA221295DB1}"/>
    <dgm:cxn modelId="{A0BB2D17-AE9F-464E-A317-23E4C03CDE32}" srcId="{4102D699-F405-420A-BABD-EEE62AF28878}" destId="{CA660BBA-D40F-40D3-BB22-4F71FC43F298}" srcOrd="8" destOrd="0" parTransId="{F2D5FE04-F003-4E23-9772-47D5EBF03D00}" sibTransId="{D07EEDCE-C5C5-4D63-B4E6-372A8BE0E2EE}"/>
    <dgm:cxn modelId="{C7510320-44FB-4883-BA24-0EEF407FDC25}" type="presOf" srcId="{CA660BBA-D40F-40D3-BB22-4F71FC43F298}" destId="{B5F41B36-07FE-4EEA-9621-F238BA2F5295}" srcOrd="0" destOrd="0" presId="urn:microsoft.com/office/officeart/2005/8/layout/default"/>
    <dgm:cxn modelId="{D317A22E-FA00-4D36-BEFB-B34CA521151A}" type="presOf" srcId="{A24F2036-5FD8-4444-9DA9-4DBB86F557F5}" destId="{CAD07AF9-B5FF-41FE-A027-87585C2F415C}" srcOrd="0" destOrd="0" presId="urn:microsoft.com/office/officeart/2005/8/layout/default"/>
    <dgm:cxn modelId="{50199F30-ACB8-4F1C-A967-4D48AC1C3E5A}" type="presOf" srcId="{2E09814B-8370-4C7E-991E-E2F433D27B95}" destId="{6E1ECB58-4F08-4861-A964-677F920D2C6A}" srcOrd="0" destOrd="0" presId="urn:microsoft.com/office/officeart/2005/8/layout/default"/>
    <dgm:cxn modelId="{72E8E65C-47BA-4992-885B-3E80D6656171}" type="presOf" srcId="{7223B9AA-DE01-4E2D-AED0-07283A9794C6}" destId="{49041361-8B1C-4BD6-9BEF-45895ED0E1A9}" srcOrd="0" destOrd="0" presId="urn:microsoft.com/office/officeart/2005/8/layout/default"/>
    <dgm:cxn modelId="{D7684B4E-D487-469B-82E9-158DEBAE8276}" type="presOf" srcId="{A8E8E521-68E6-41FD-830A-73A52BBF964E}" destId="{85DFD41E-BB4F-48C0-8569-557FE94CF5BC}" srcOrd="0" destOrd="0" presId="urn:microsoft.com/office/officeart/2005/8/layout/default"/>
    <dgm:cxn modelId="{5CFB6B4F-2244-4051-B663-B0E782640FCA}" type="presOf" srcId="{6A90F673-5D5C-4EED-95B5-2E29EF6CE319}" destId="{F4CED388-7E9A-4D79-BE09-461B7F1B8EEE}" srcOrd="0" destOrd="0" presId="urn:microsoft.com/office/officeart/2005/8/layout/default"/>
    <dgm:cxn modelId="{11268A55-127A-4B7A-B0FF-E6D10D9783AD}" type="presOf" srcId="{4102D699-F405-420A-BABD-EEE62AF28878}" destId="{1F5B50CD-225B-4ACA-969A-7C475A17CE91}" srcOrd="0" destOrd="0" presId="urn:microsoft.com/office/officeart/2005/8/layout/default"/>
    <dgm:cxn modelId="{D63C647E-6727-4C16-8421-6AF2C0DCC11B}" type="presOf" srcId="{7E13DD70-5D75-4852-997D-C35A44DA80A0}" destId="{760F7AA6-2631-4BCF-994A-4A18BCB3D0E2}" srcOrd="0" destOrd="0" presId="urn:microsoft.com/office/officeart/2005/8/layout/default"/>
    <dgm:cxn modelId="{F9B45894-4CE4-468B-9ADD-10AC58E13E91}" type="presOf" srcId="{508D600D-E8A0-4F7D-B699-D0F3B932AFC5}" destId="{CC360906-0B61-467B-88BD-B0543A80B485}" srcOrd="0" destOrd="0" presId="urn:microsoft.com/office/officeart/2005/8/layout/default"/>
    <dgm:cxn modelId="{1CBF739C-FA9B-4BC4-A560-CE5C6CB903E1}" srcId="{4102D699-F405-420A-BABD-EEE62AF28878}" destId="{A8E8E521-68E6-41FD-830A-73A52BBF964E}" srcOrd="1" destOrd="0" parTransId="{5B9571F0-4D12-4E6D-9B21-0A4A5D92D5EA}" sibTransId="{4F3960BF-93C5-418F-8062-2FB2583E29C6}"/>
    <dgm:cxn modelId="{9DD3DC9C-3B20-447F-8073-371AA87CE75D}" srcId="{4102D699-F405-420A-BABD-EEE62AF28878}" destId="{19AD5E7C-DCBE-48FD-995D-1837CE2F7F24}" srcOrd="4" destOrd="0" parTransId="{57F81D01-8A5E-40BE-BD94-B8F4914256D3}" sibTransId="{64DDDC27-0C67-45EA-93BD-E453C90DEB19}"/>
    <dgm:cxn modelId="{88FA6CA3-63C7-4DA6-BA6A-34D5D2FBF594}" srcId="{4102D699-F405-420A-BABD-EEE62AF28878}" destId="{7223B9AA-DE01-4E2D-AED0-07283A9794C6}" srcOrd="7" destOrd="0" parTransId="{BB5CD0F7-859C-4A54-B5E8-62B052419D60}" sibTransId="{8C45B43D-7263-4536-BAD1-E8A8426FC5D9}"/>
    <dgm:cxn modelId="{7A6365A8-5EEE-45C9-8B61-D71289DC33E6}" srcId="{4102D699-F405-420A-BABD-EEE62AF28878}" destId="{73FD4681-9AB4-4735-88D5-6F58E746CB12}" srcOrd="6" destOrd="0" parTransId="{6F5A0E85-850F-4789-9035-5AE357397ED0}" sibTransId="{F3CEADE6-03AB-48BA-8F9D-F2EFCA9A29D5}"/>
    <dgm:cxn modelId="{2BED28B3-6B74-4163-BFBA-8FFE27E9F832}" type="presOf" srcId="{19AD5E7C-DCBE-48FD-995D-1837CE2F7F24}" destId="{B4F69C79-3353-431E-A07C-418EA0E8A400}" srcOrd="0" destOrd="0" presId="urn:microsoft.com/office/officeart/2005/8/layout/default"/>
    <dgm:cxn modelId="{2056B4B5-766D-454C-BDC4-5ECBC7FB67CC}" srcId="{4102D699-F405-420A-BABD-EEE62AF28878}" destId="{508D600D-E8A0-4F7D-B699-D0F3B932AFC5}" srcOrd="5" destOrd="0" parTransId="{7D1E253A-A82D-40D8-B9E8-64D961040729}" sibTransId="{C9913CDB-B78C-4D36-A0D5-AD64FABF44C6}"/>
    <dgm:cxn modelId="{384F90B8-8016-4368-B27E-B82895C768CA}" srcId="{4102D699-F405-420A-BABD-EEE62AF28878}" destId="{2E09814B-8370-4C7E-991E-E2F433D27B95}" srcOrd="10" destOrd="0" parTransId="{2C738D15-6F59-4097-97E5-3D035C20D46E}" sibTransId="{712A0154-8AF1-4976-873B-0398448CA4C2}"/>
    <dgm:cxn modelId="{34CEA3BC-C0F5-412B-94CF-A3C446D68612}" srcId="{4102D699-F405-420A-BABD-EEE62AF28878}" destId="{6A90F673-5D5C-4EED-95B5-2E29EF6CE319}" srcOrd="9" destOrd="0" parTransId="{BF83C317-23CC-432E-9F6B-F9E1E0B0E415}" sibTransId="{754743F4-B6A4-472E-A560-3036D754FA99}"/>
    <dgm:cxn modelId="{514154C2-489D-4855-BAD7-C34BA099BB94}" srcId="{4102D699-F405-420A-BABD-EEE62AF28878}" destId="{7E13DD70-5D75-4852-997D-C35A44DA80A0}" srcOrd="0" destOrd="0" parTransId="{76433E92-5D56-4158-9922-90B40E5F6A9F}" sibTransId="{8563620F-CCCF-4CE2-BAE8-D189FF5AAA24}"/>
    <dgm:cxn modelId="{C9D7A8E5-1050-4AC7-91BD-BCA1E0C3572A}" type="presOf" srcId="{73FD4681-9AB4-4735-88D5-6F58E746CB12}" destId="{DCF9C0B4-B562-4A86-8C8A-4B9328A7C4E2}" srcOrd="0" destOrd="0" presId="urn:microsoft.com/office/officeart/2005/8/layout/default"/>
    <dgm:cxn modelId="{131F1AE6-2575-4CFB-8456-38414D2B7F32}" srcId="{4102D699-F405-420A-BABD-EEE62AF28878}" destId="{05CD98FC-CFDF-409F-870A-3E568684863A}" srcOrd="3" destOrd="0" parTransId="{E1C40AE8-F97C-4790-8DA7-3D428E17B65D}" sibTransId="{3A2F3E6C-8E8E-4AFE-A4A9-F4870FDA955E}"/>
    <dgm:cxn modelId="{7E3176F0-D7AE-438E-89DA-E8D349976A0F}" type="presOf" srcId="{05CD98FC-CFDF-409F-870A-3E568684863A}" destId="{07CBA9A3-DB57-42C6-A378-9027D0D08110}" srcOrd="0" destOrd="0" presId="urn:microsoft.com/office/officeart/2005/8/layout/default"/>
    <dgm:cxn modelId="{9E6F18B3-CB6C-4FC8-BD41-176D7265375A}" type="presParOf" srcId="{1F5B50CD-225B-4ACA-969A-7C475A17CE91}" destId="{760F7AA6-2631-4BCF-994A-4A18BCB3D0E2}" srcOrd="0" destOrd="0" presId="urn:microsoft.com/office/officeart/2005/8/layout/default"/>
    <dgm:cxn modelId="{B59F8ECE-CA92-44D7-BACC-4ED12ED93B79}" type="presParOf" srcId="{1F5B50CD-225B-4ACA-969A-7C475A17CE91}" destId="{930B2A47-DBD5-4B0E-B2CA-CF1FDE88CE36}" srcOrd="1" destOrd="0" presId="urn:microsoft.com/office/officeart/2005/8/layout/default"/>
    <dgm:cxn modelId="{EABD1A96-303E-414B-85AD-6587C194FA76}" type="presParOf" srcId="{1F5B50CD-225B-4ACA-969A-7C475A17CE91}" destId="{85DFD41E-BB4F-48C0-8569-557FE94CF5BC}" srcOrd="2" destOrd="0" presId="urn:microsoft.com/office/officeart/2005/8/layout/default"/>
    <dgm:cxn modelId="{2C65F020-9678-487E-BD7E-05FD0A3B461F}" type="presParOf" srcId="{1F5B50CD-225B-4ACA-969A-7C475A17CE91}" destId="{B25ADC9F-B21B-417F-9AAF-33191BA2C1F4}" srcOrd="3" destOrd="0" presId="urn:microsoft.com/office/officeart/2005/8/layout/default"/>
    <dgm:cxn modelId="{8611FCF1-4465-4239-9264-71EABFE00561}" type="presParOf" srcId="{1F5B50CD-225B-4ACA-969A-7C475A17CE91}" destId="{CAD07AF9-B5FF-41FE-A027-87585C2F415C}" srcOrd="4" destOrd="0" presId="urn:microsoft.com/office/officeart/2005/8/layout/default"/>
    <dgm:cxn modelId="{93827B8B-4531-40A2-8EA5-2587E72F2F6C}" type="presParOf" srcId="{1F5B50CD-225B-4ACA-969A-7C475A17CE91}" destId="{40A07D4E-B278-4CF9-A26E-3BD4D925F0F9}" srcOrd="5" destOrd="0" presId="urn:microsoft.com/office/officeart/2005/8/layout/default"/>
    <dgm:cxn modelId="{8F7E8411-6444-44EE-AC29-F0C8413B58C9}" type="presParOf" srcId="{1F5B50CD-225B-4ACA-969A-7C475A17CE91}" destId="{07CBA9A3-DB57-42C6-A378-9027D0D08110}" srcOrd="6" destOrd="0" presId="urn:microsoft.com/office/officeart/2005/8/layout/default"/>
    <dgm:cxn modelId="{5EF3C7C2-C91F-4EB0-A2DD-C30FBB929860}" type="presParOf" srcId="{1F5B50CD-225B-4ACA-969A-7C475A17CE91}" destId="{199A7E59-CBD0-4EAB-B778-1469AB2A61B8}" srcOrd="7" destOrd="0" presId="urn:microsoft.com/office/officeart/2005/8/layout/default"/>
    <dgm:cxn modelId="{AD6118F6-1B11-4FF3-8579-5C32476ECDB0}" type="presParOf" srcId="{1F5B50CD-225B-4ACA-969A-7C475A17CE91}" destId="{B4F69C79-3353-431E-A07C-418EA0E8A400}" srcOrd="8" destOrd="0" presId="urn:microsoft.com/office/officeart/2005/8/layout/default"/>
    <dgm:cxn modelId="{5BBFD820-0D0D-4EF6-9F88-A0123945E54F}" type="presParOf" srcId="{1F5B50CD-225B-4ACA-969A-7C475A17CE91}" destId="{41966E2A-6D85-4620-9E12-E933E7579FC5}" srcOrd="9" destOrd="0" presId="urn:microsoft.com/office/officeart/2005/8/layout/default"/>
    <dgm:cxn modelId="{321EB14C-AB0A-472D-8751-9FE4D818407E}" type="presParOf" srcId="{1F5B50CD-225B-4ACA-969A-7C475A17CE91}" destId="{CC360906-0B61-467B-88BD-B0543A80B485}" srcOrd="10" destOrd="0" presId="urn:microsoft.com/office/officeart/2005/8/layout/default"/>
    <dgm:cxn modelId="{1CE08460-C7FC-4E9B-8B2B-985F5556F26D}" type="presParOf" srcId="{1F5B50CD-225B-4ACA-969A-7C475A17CE91}" destId="{DA95CB02-57DF-4A9E-874B-F8075AF454E3}" srcOrd="11" destOrd="0" presId="urn:microsoft.com/office/officeart/2005/8/layout/default"/>
    <dgm:cxn modelId="{302DE431-E46E-483D-A7AB-BD132BF1FC65}" type="presParOf" srcId="{1F5B50CD-225B-4ACA-969A-7C475A17CE91}" destId="{DCF9C0B4-B562-4A86-8C8A-4B9328A7C4E2}" srcOrd="12" destOrd="0" presId="urn:microsoft.com/office/officeart/2005/8/layout/default"/>
    <dgm:cxn modelId="{7ECCD2CE-6D52-4F83-99F6-BA42FC9C898A}" type="presParOf" srcId="{1F5B50CD-225B-4ACA-969A-7C475A17CE91}" destId="{1545713A-77B2-4331-BBE0-4FCDD2537970}" srcOrd="13" destOrd="0" presId="urn:microsoft.com/office/officeart/2005/8/layout/default"/>
    <dgm:cxn modelId="{1BE11AB3-4953-4F61-B9EA-7EE23462A603}" type="presParOf" srcId="{1F5B50CD-225B-4ACA-969A-7C475A17CE91}" destId="{49041361-8B1C-4BD6-9BEF-45895ED0E1A9}" srcOrd="14" destOrd="0" presId="urn:microsoft.com/office/officeart/2005/8/layout/default"/>
    <dgm:cxn modelId="{A601DBF3-5BC1-4A3C-90E3-39EC567A08C1}" type="presParOf" srcId="{1F5B50CD-225B-4ACA-969A-7C475A17CE91}" destId="{7EC01550-C020-450D-B600-A26A3C35DDAB}" srcOrd="15" destOrd="0" presId="urn:microsoft.com/office/officeart/2005/8/layout/default"/>
    <dgm:cxn modelId="{FC92C451-2490-4F43-8D15-F11B9DD621DE}" type="presParOf" srcId="{1F5B50CD-225B-4ACA-969A-7C475A17CE91}" destId="{B5F41B36-07FE-4EEA-9621-F238BA2F5295}" srcOrd="16" destOrd="0" presId="urn:microsoft.com/office/officeart/2005/8/layout/default"/>
    <dgm:cxn modelId="{A27016EB-A969-4D30-B546-F2279B25C901}" type="presParOf" srcId="{1F5B50CD-225B-4ACA-969A-7C475A17CE91}" destId="{883E0946-4C50-4BC1-A85F-7916A5055322}" srcOrd="17" destOrd="0" presId="urn:microsoft.com/office/officeart/2005/8/layout/default"/>
    <dgm:cxn modelId="{6DA117E5-E0AC-4574-A54B-E90BDA55187A}" type="presParOf" srcId="{1F5B50CD-225B-4ACA-969A-7C475A17CE91}" destId="{F4CED388-7E9A-4D79-BE09-461B7F1B8EEE}" srcOrd="18" destOrd="0" presId="urn:microsoft.com/office/officeart/2005/8/layout/default"/>
    <dgm:cxn modelId="{41E29019-2DA8-4DE1-994D-20AE3DA63BCB}" type="presParOf" srcId="{1F5B50CD-225B-4ACA-969A-7C475A17CE91}" destId="{40C668A0-604C-43FE-87D9-799EC30270FE}" srcOrd="19" destOrd="0" presId="urn:microsoft.com/office/officeart/2005/8/layout/default"/>
    <dgm:cxn modelId="{07D34498-C88E-4317-ACD8-C48DB952D8D0}" type="presParOf" srcId="{1F5B50CD-225B-4ACA-969A-7C475A17CE91}" destId="{6E1ECB58-4F08-4861-A964-677F920D2C6A}"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8F3E55-ABBE-4289-BDAC-49B91F7B9CA6}"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F097CEAB-D7D7-478F-B71E-2AD702391F2E}">
      <dgm:prSet/>
      <dgm:spPr/>
      <dgm:t>
        <a:bodyPr/>
        <a:lstStyle/>
        <a:p>
          <a:r>
            <a:rPr lang="en-GB"/>
            <a:t>30 </a:t>
          </a:r>
          <a:r>
            <a:rPr lang="ru-RU"/>
            <a:t>вопросов</a:t>
          </a:r>
          <a:r>
            <a:rPr lang="en-GB"/>
            <a:t> </a:t>
          </a:r>
          <a:r>
            <a:rPr lang="ru-RU"/>
            <a:t>по</a:t>
          </a:r>
          <a:r>
            <a:rPr lang="en-GB"/>
            <a:t> 5 </a:t>
          </a:r>
          <a:r>
            <a:rPr lang="ru-RU"/>
            <a:t>темам</a:t>
          </a:r>
          <a:r>
            <a:rPr lang="en-GB"/>
            <a:t>:</a:t>
          </a:r>
          <a:endParaRPr lang="en-US"/>
        </a:p>
      </dgm:t>
    </dgm:pt>
    <dgm:pt modelId="{01BAC813-2C99-4505-897D-1FBC12DAB2F3}" type="parTrans" cxnId="{FDCFD4A7-9D5F-41B2-AF68-9F163330528F}">
      <dgm:prSet/>
      <dgm:spPr/>
      <dgm:t>
        <a:bodyPr/>
        <a:lstStyle/>
        <a:p>
          <a:endParaRPr lang="en-US"/>
        </a:p>
      </dgm:t>
    </dgm:pt>
    <dgm:pt modelId="{085285F9-BCE6-4CF2-9E3B-B7151E969258}" type="sibTrans" cxnId="{FDCFD4A7-9D5F-41B2-AF68-9F163330528F}">
      <dgm:prSet/>
      <dgm:spPr/>
      <dgm:t>
        <a:bodyPr/>
        <a:lstStyle/>
        <a:p>
          <a:endParaRPr lang="en-US"/>
        </a:p>
      </dgm:t>
    </dgm:pt>
    <dgm:pt modelId="{D85B3BA2-CFA6-45F7-84CE-48D5F1C443E3}">
      <dgm:prSet/>
      <dgm:spPr/>
      <dgm:t>
        <a:bodyPr/>
        <a:lstStyle/>
        <a:p>
          <a:r>
            <a:rPr lang="ru-RU"/>
            <a:t>Коммуникация</a:t>
          </a:r>
          <a:endParaRPr lang="en-US"/>
        </a:p>
      </dgm:t>
    </dgm:pt>
    <dgm:pt modelId="{4F9E9942-74DF-4D7B-9792-623DC7D51AAA}" type="parTrans" cxnId="{5A2545A1-CEB9-49F0-AFEE-74EC9E45D795}">
      <dgm:prSet/>
      <dgm:spPr/>
      <dgm:t>
        <a:bodyPr/>
        <a:lstStyle/>
        <a:p>
          <a:endParaRPr lang="en-US"/>
        </a:p>
      </dgm:t>
    </dgm:pt>
    <dgm:pt modelId="{C1309DFD-80BF-4B42-9D16-CA8FB0F0732D}" type="sibTrans" cxnId="{5A2545A1-CEB9-49F0-AFEE-74EC9E45D795}">
      <dgm:prSet/>
      <dgm:spPr/>
      <dgm:t>
        <a:bodyPr/>
        <a:lstStyle/>
        <a:p>
          <a:endParaRPr lang="en-US"/>
        </a:p>
      </dgm:t>
    </dgm:pt>
    <dgm:pt modelId="{DC97596D-EB8E-4593-8B7F-53652842CEDE}">
      <dgm:prSet/>
      <dgm:spPr/>
      <dgm:t>
        <a:bodyPr/>
        <a:lstStyle/>
        <a:p>
          <a:r>
            <a:rPr lang="ru-RU"/>
            <a:t>Крупная моторика</a:t>
          </a:r>
          <a:endParaRPr lang="en-US"/>
        </a:p>
      </dgm:t>
    </dgm:pt>
    <dgm:pt modelId="{2484A64E-31E6-40B2-ABA3-5CC909735851}" type="parTrans" cxnId="{40B270FB-8189-4B55-94EC-0397786C228E}">
      <dgm:prSet/>
      <dgm:spPr/>
      <dgm:t>
        <a:bodyPr/>
        <a:lstStyle/>
        <a:p>
          <a:endParaRPr lang="en-US"/>
        </a:p>
      </dgm:t>
    </dgm:pt>
    <dgm:pt modelId="{6F95B179-9E79-4E86-A014-906D3B6D1118}" type="sibTrans" cxnId="{40B270FB-8189-4B55-94EC-0397786C228E}">
      <dgm:prSet/>
      <dgm:spPr/>
      <dgm:t>
        <a:bodyPr/>
        <a:lstStyle/>
        <a:p>
          <a:endParaRPr lang="en-US"/>
        </a:p>
      </dgm:t>
    </dgm:pt>
    <dgm:pt modelId="{B086708D-3E1B-44A4-BB78-2F8F6CA24555}">
      <dgm:prSet/>
      <dgm:spPr/>
      <dgm:t>
        <a:bodyPr/>
        <a:lstStyle/>
        <a:p>
          <a:r>
            <a:rPr lang="ru-RU"/>
            <a:t>Мелкая моторика</a:t>
          </a:r>
          <a:endParaRPr lang="en-US"/>
        </a:p>
      </dgm:t>
    </dgm:pt>
    <dgm:pt modelId="{B5D79BEB-73F5-4BF2-A5C0-6B9045319E84}" type="parTrans" cxnId="{C92F0179-EC1B-4734-A0F7-452C8D1D50C6}">
      <dgm:prSet/>
      <dgm:spPr/>
      <dgm:t>
        <a:bodyPr/>
        <a:lstStyle/>
        <a:p>
          <a:endParaRPr lang="en-US"/>
        </a:p>
      </dgm:t>
    </dgm:pt>
    <dgm:pt modelId="{DA7478CA-E27B-4F06-8BAD-37660B30030A}" type="sibTrans" cxnId="{C92F0179-EC1B-4734-A0F7-452C8D1D50C6}">
      <dgm:prSet/>
      <dgm:spPr/>
      <dgm:t>
        <a:bodyPr/>
        <a:lstStyle/>
        <a:p>
          <a:endParaRPr lang="en-US"/>
        </a:p>
      </dgm:t>
    </dgm:pt>
    <dgm:pt modelId="{E552C7E6-3B58-49C0-A830-E40B06715BEC}">
      <dgm:prSet/>
      <dgm:spPr/>
      <dgm:t>
        <a:bodyPr/>
        <a:lstStyle/>
        <a:p>
          <a:r>
            <a:rPr lang="ru-RU"/>
            <a:t>Решение проблем</a:t>
          </a:r>
          <a:endParaRPr lang="en-US"/>
        </a:p>
      </dgm:t>
    </dgm:pt>
    <dgm:pt modelId="{7B48F12A-83EF-4EFB-8620-7167527120DF}" type="parTrans" cxnId="{A4B98FA1-257C-43E1-8352-8E275DEAF6BB}">
      <dgm:prSet/>
      <dgm:spPr/>
      <dgm:t>
        <a:bodyPr/>
        <a:lstStyle/>
        <a:p>
          <a:endParaRPr lang="en-US"/>
        </a:p>
      </dgm:t>
    </dgm:pt>
    <dgm:pt modelId="{2FDC3CE4-2C7E-4081-9FF7-50EBD79B8AFD}" type="sibTrans" cxnId="{A4B98FA1-257C-43E1-8352-8E275DEAF6BB}">
      <dgm:prSet/>
      <dgm:spPr/>
      <dgm:t>
        <a:bodyPr/>
        <a:lstStyle/>
        <a:p>
          <a:endParaRPr lang="en-US"/>
        </a:p>
      </dgm:t>
    </dgm:pt>
    <dgm:pt modelId="{6313A91C-AFBD-4714-A13E-F28D654DB201}">
      <dgm:prSet/>
      <dgm:spPr/>
      <dgm:t>
        <a:bodyPr/>
        <a:lstStyle/>
        <a:p>
          <a:r>
            <a:rPr lang="ru-RU"/>
            <a:t>Персонально-социальная сфера</a:t>
          </a:r>
          <a:endParaRPr lang="en-US"/>
        </a:p>
      </dgm:t>
    </dgm:pt>
    <dgm:pt modelId="{C7169A06-78BE-4B28-9085-14CC5BB0397C}" type="parTrans" cxnId="{08466FCD-2CC6-4401-85E1-846A22EF13CA}">
      <dgm:prSet/>
      <dgm:spPr/>
      <dgm:t>
        <a:bodyPr/>
        <a:lstStyle/>
        <a:p>
          <a:endParaRPr lang="en-US"/>
        </a:p>
      </dgm:t>
    </dgm:pt>
    <dgm:pt modelId="{05F57302-7374-40BF-8672-0E9EAFDB4691}" type="sibTrans" cxnId="{08466FCD-2CC6-4401-85E1-846A22EF13CA}">
      <dgm:prSet/>
      <dgm:spPr/>
      <dgm:t>
        <a:bodyPr/>
        <a:lstStyle/>
        <a:p>
          <a:endParaRPr lang="en-US"/>
        </a:p>
      </dgm:t>
    </dgm:pt>
    <dgm:pt modelId="{B691ED62-CAB3-401C-AF2B-60D8DA924BF4}">
      <dgm:prSet/>
      <dgm:spPr/>
      <dgm:t>
        <a:bodyPr/>
        <a:lstStyle/>
        <a:p>
          <a:r>
            <a:rPr lang="ru-RU" dirty="0"/>
            <a:t>Общий раздел</a:t>
          </a:r>
          <a:r>
            <a:rPr lang="en-GB" dirty="0"/>
            <a:t> – </a:t>
          </a:r>
          <a:r>
            <a:rPr lang="ru-RU" dirty="0"/>
            <a:t>общие тревоги родителей</a:t>
          </a:r>
          <a:r>
            <a:rPr lang="en-GB" dirty="0"/>
            <a:t>, </a:t>
          </a:r>
          <a:r>
            <a:rPr lang="ru-RU" dirty="0"/>
            <a:t>медицинские проблемы</a:t>
          </a:r>
          <a:endParaRPr lang="en-US" dirty="0"/>
        </a:p>
      </dgm:t>
    </dgm:pt>
    <dgm:pt modelId="{634480B8-A4BF-4596-92C2-064F31C2DC8D}" type="parTrans" cxnId="{341104C2-0EBD-4E97-AC77-F6AF09701B90}">
      <dgm:prSet/>
      <dgm:spPr/>
      <dgm:t>
        <a:bodyPr/>
        <a:lstStyle/>
        <a:p>
          <a:endParaRPr lang="en-US"/>
        </a:p>
      </dgm:t>
    </dgm:pt>
    <dgm:pt modelId="{8268C92B-412B-4668-9B94-474748DC1A09}" type="sibTrans" cxnId="{341104C2-0EBD-4E97-AC77-F6AF09701B90}">
      <dgm:prSet/>
      <dgm:spPr/>
      <dgm:t>
        <a:bodyPr/>
        <a:lstStyle/>
        <a:p>
          <a:endParaRPr lang="en-US"/>
        </a:p>
      </dgm:t>
    </dgm:pt>
    <dgm:pt modelId="{F126B513-F3BB-4D3C-B154-653462C773EA}" type="pres">
      <dgm:prSet presAssocID="{DD8F3E55-ABBE-4289-BDAC-49B91F7B9CA6}" presName="Name0" presStyleCnt="0">
        <dgm:presLayoutVars>
          <dgm:dir/>
          <dgm:animLvl val="lvl"/>
          <dgm:resizeHandles val="exact"/>
        </dgm:presLayoutVars>
      </dgm:prSet>
      <dgm:spPr/>
    </dgm:pt>
    <dgm:pt modelId="{85FEA766-EEF9-4942-BA45-B6A96844AF22}" type="pres">
      <dgm:prSet presAssocID="{B691ED62-CAB3-401C-AF2B-60D8DA924BF4}" presName="boxAndChildren" presStyleCnt="0"/>
      <dgm:spPr/>
    </dgm:pt>
    <dgm:pt modelId="{311EEE17-3C0E-4C9A-9852-C335BE41D6DB}" type="pres">
      <dgm:prSet presAssocID="{B691ED62-CAB3-401C-AF2B-60D8DA924BF4}" presName="parentTextBox" presStyleLbl="node1" presStyleIdx="0" presStyleCnt="2"/>
      <dgm:spPr/>
    </dgm:pt>
    <dgm:pt modelId="{D927DC07-76CB-4777-AC33-519BE67CF18E}" type="pres">
      <dgm:prSet presAssocID="{085285F9-BCE6-4CF2-9E3B-B7151E969258}" presName="sp" presStyleCnt="0"/>
      <dgm:spPr/>
    </dgm:pt>
    <dgm:pt modelId="{00A41C0E-E20F-4B49-BFAE-DD83C8D4EBC2}" type="pres">
      <dgm:prSet presAssocID="{F097CEAB-D7D7-478F-B71E-2AD702391F2E}" presName="arrowAndChildren" presStyleCnt="0"/>
      <dgm:spPr/>
    </dgm:pt>
    <dgm:pt modelId="{D59F8EB8-D71C-437E-BAC0-27AF6340CE8E}" type="pres">
      <dgm:prSet presAssocID="{F097CEAB-D7D7-478F-B71E-2AD702391F2E}" presName="parentTextArrow" presStyleLbl="node1" presStyleIdx="0" presStyleCnt="2"/>
      <dgm:spPr/>
    </dgm:pt>
    <dgm:pt modelId="{19431ABA-AE3A-483C-8C06-8C0FB63DD672}" type="pres">
      <dgm:prSet presAssocID="{F097CEAB-D7D7-478F-B71E-2AD702391F2E}" presName="arrow" presStyleLbl="node1" presStyleIdx="1" presStyleCnt="2"/>
      <dgm:spPr/>
    </dgm:pt>
    <dgm:pt modelId="{D78C566E-E0ED-40D3-8D78-ADB383580D41}" type="pres">
      <dgm:prSet presAssocID="{F097CEAB-D7D7-478F-B71E-2AD702391F2E}" presName="descendantArrow" presStyleCnt="0"/>
      <dgm:spPr/>
    </dgm:pt>
    <dgm:pt modelId="{F7FD172C-83E9-43F3-BFBD-1C68E9244732}" type="pres">
      <dgm:prSet presAssocID="{D85B3BA2-CFA6-45F7-84CE-48D5F1C443E3}" presName="childTextArrow" presStyleLbl="fgAccFollowNode1" presStyleIdx="0" presStyleCnt="5">
        <dgm:presLayoutVars>
          <dgm:bulletEnabled val="1"/>
        </dgm:presLayoutVars>
      </dgm:prSet>
      <dgm:spPr/>
    </dgm:pt>
    <dgm:pt modelId="{71C3F1DE-29BC-4400-8CEF-7AB25EC6BE54}" type="pres">
      <dgm:prSet presAssocID="{DC97596D-EB8E-4593-8B7F-53652842CEDE}" presName="childTextArrow" presStyleLbl="fgAccFollowNode1" presStyleIdx="1" presStyleCnt="5">
        <dgm:presLayoutVars>
          <dgm:bulletEnabled val="1"/>
        </dgm:presLayoutVars>
      </dgm:prSet>
      <dgm:spPr/>
    </dgm:pt>
    <dgm:pt modelId="{10376585-54D8-407A-8560-3846E12A37D9}" type="pres">
      <dgm:prSet presAssocID="{B086708D-3E1B-44A4-BB78-2F8F6CA24555}" presName="childTextArrow" presStyleLbl="fgAccFollowNode1" presStyleIdx="2" presStyleCnt="5">
        <dgm:presLayoutVars>
          <dgm:bulletEnabled val="1"/>
        </dgm:presLayoutVars>
      </dgm:prSet>
      <dgm:spPr/>
    </dgm:pt>
    <dgm:pt modelId="{0E488B4E-F5BF-42F2-A418-44B0080EF7AE}" type="pres">
      <dgm:prSet presAssocID="{E552C7E6-3B58-49C0-A830-E40B06715BEC}" presName="childTextArrow" presStyleLbl="fgAccFollowNode1" presStyleIdx="3" presStyleCnt="5">
        <dgm:presLayoutVars>
          <dgm:bulletEnabled val="1"/>
        </dgm:presLayoutVars>
      </dgm:prSet>
      <dgm:spPr/>
    </dgm:pt>
    <dgm:pt modelId="{410933E1-393F-48F5-AAFD-2D77BED15CFA}" type="pres">
      <dgm:prSet presAssocID="{6313A91C-AFBD-4714-A13E-F28D654DB201}" presName="childTextArrow" presStyleLbl="fgAccFollowNode1" presStyleIdx="4" presStyleCnt="5">
        <dgm:presLayoutVars>
          <dgm:bulletEnabled val="1"/>
        </dgm:presLayoutVars>
      </dgm:prSet>
      <dgm:spPr/>
    </dgm:pt>
  </dgm:ptLst>
  <dgm:cxnLst>
    <dgm:cxn modelId="{1F875636-20FF-48DC-AEC4-F945052EF962}" type="presOf" srcId="{DC97596D-EB8E-4593-8B7F-53652842CEDE}" destId="{71C3F1DE-29BC-4400-8CEF-7AB25EC6BE54}" srcOrd="0" destOrd="0" presId="urn:microsoft.com/office/officeart/2005/8/layout/process4"/>
    <dgm:cxn modelId="{85B9113A-02DA-4BAC-B9D8-DD6FFF6C1543}" type="presOf" srcId="{6313A91C-AFBD-4714-A13E-F28D654DB201}" destId="{410933E1-393F-48F5-AAFD-2D77BED15CFA}" srcOrd="0" destOrd="0" presId="urn:microsoft.com/office/officeart/2005/8/layout/process4"/>
    <dgm:cxn modelId="{5B0A2072-CC91-4B03-81BB-56EE35F1F5D0}" type="presOf" srcId="{B086708D-3E1B-44A4-BB78-2F8F6CA24555}" destId="{10376585-54D8-407A-8560-3846E12A37D9}" srcOrd="0" destOrd="0" presId="urn:microsoft.com/office/officeart/2005/8/layout/process4"/>
    <dgm:cxn modelId="{C92F0179-EC1B-4734-A0F7-452C8D1D50C6}" srcId="{F097CEAB-D7D7-478F-B71E-2AD702391F2E}" destId="{B086708D-3E1B-44A4-BB78-2F8F6CA24555}" srcOrd="2" destOrd="0" parTransId="{B5D79BEB-73F5-4BF2-A5C0-6B9045319E84}" sibTransId="{DA7478CA-E27B-4F06-8BAD-37660B30030A}"/>
    <dgm:cxn modelId="{4969059F-A54B-4EB8-AAD5-46D18B5662E2}" type="presOf" srcId="{DD8F3E55-ABBE-4289-BDAC-49B91F7B9CA6}" destId="{F126B513-F3BB-4D3C-B154-653462C773EA}" srcOrd="0" destOrd="0" presId="urn:microsoft.com/office/officeart/2005/8/layout/process4"/>
    <dgm:cxn modelId="{5A2545A1-CEB9-49F0-AFEE-74EC9E45D795}" srcId="{F097CEAB-D7D7-478F-B71E-2AD702391F2E}" destId="{D85B3BA2-CFA6-45F7-84CE-48D5F1C443E3}" srcOrd="0" destOrd="0" parTransId="{4F9E9942-74DF-4D7B-9792-623DC7D51AAA}" sibTransId="{C1309DFD-80BF-4B42-9D16-CA8FB0F0732D}"/>
    <dgm:cxn modelId="{A4B98FA1-257C-43E1-8352-8E275DEAF6BB}" srcId="{F097CEAB-D7D7-478F-B71E-2AD702391F2E}" destId="{E552C7E6-3B58-49C0-A830-E40B06715BEC}" srcOrd="3" destOrd="0" parTransId="{7B48F12A-83EF-4EFB-8620-7167527120DF}" sibTransId="{2FDC3CE4-2C7E-4081-9FF7-50EBD79B8AFD}"/>
    <dgm:cxn modelId="{FDCFD4A7-9D5F-41B2-AF68-9F163330528F}" srcId="{DD8F3E55-ABBE-4289-BDAC-49B91F7B9CA6}" destId="{F097CEAB-D7D7-478F-B71E-2AD702391F2E}" srcOrd="0" destOrd="0" parTransId="{01BAC813-2C99-4505-897D-1FBC12DAB2F3}" sibTransId="{085285F9-BCE6-4CF2-9E3B-B7151E969258}"/>
    <dgm:cxn modelId="{56064DB2-0578-4F76-AACB-70D68931AA10}" type="presOf" srcId="{E552C7E6-3B58-49C0-A830-E40B06715BEC}" destId="{0E488B4E-F5BF-42F2-A418-44B0080EF7AE}" srcOrd="0" destOrd="0" presId="urn:microsoft.com/office/officeart/2005/8/layout/process4"/>
    <dgm:cxn modelId="{753251BA-BA4D-4B1E-9CF5-59F560B0EA02}" type="presOf" srcId="{F097CEAB-D7D7-478F-B71E-2AD702391F2E}" destId="{D59F8EB8-D71C-437E-BAC0-27AF6340CE8E}" srcOrd="0" destOrd="0" presId="urn:microsoft.com/office/officeart/2005/8/layout/process4"/>
    <dgm:cxn modelId="{45F37DBE-B27B-4E90-9E9F-80C922DC0AFA}" type="presOf" srcId="{B691ED62-CAB3-401C-AF2B-60D8DA924BF4}" destId="{311EEE17-3C0E-4C9A-9852-C335BE41D6DB}" srcOrd="0" destOrd="0" presId="urn:microsoft.com/office/officeart/2005/8/layout/process4"/>
    <dgm:cxn modelId="{341104C2-0EBD-4E97-AC77-F6AF09701B90}" srcId="{DD8F3E55-ABBE-4289-BDAC-49B91F7B9CA6}" destId="{B691ED62-CAB3-401C-AF2B-60D8DA924BF4}" srcOrd="1" destOrd="0" parTransId="{634480B8-A4BF-4596-92C2-064F31C2DC8D}" sibTransId="{8268C92B-412B-4668-9B94-474748DC1A09}"/>
    <dgm:cxn modelId="{F27632C5-5BAB-4D31-A9A6-246F31ACA6E5}" type="presOf" srcId="{F097CEAB-D7D7-478F-B71E-2AD702391F2E}" destId="{19431ABA-AE3A-483C-8C06-8C0FB63DD672}" srcOrd="1" destOrd="0" presId="urn:microsoft.com/office/officeart/2005/8/layout/process4"/>
    <dgm:cxn modelId="{08466FCD-2CC6-4401-85E1-846A22EF13CA}" srcId="{F097CEAB-D7D7-478F-B71E-2AD702391F2E}" destId="{6313A91C-AFBD-4714-A13E-F28D654DB201}" srcOrd="4" destOrd="0" parTransId="{C7169A06-78BE-4B28-9085-14CC5BB0397C}" sibTransId="{05F57302-7374-40BF-8672-0E9EAFDB4691}"/>
    <dgm:cxn modelId="{950F9AD3-F83B-45DF-887A-1AB651CF3A9F}" type="presOf" srcId="{D85B3BA2-CFA6-45F7-84CE-48D5F1C443E3}" destId="{F7FD172C-83E9-43F3-BFBD-1C68E9244732}" srcOrd="0" destOrd="0" presId="urn:microsoft.com/office/officeart/2005/8/layout/process4"/>
    <dgm:cxn modelId="{40B270FB-8189-4B55-94EC-0397786C228E}" srcId="{F097CEAB-D7D7-478F-B71E-2AD702391F2E}" destId="{DC97596D-EB8E-4593-8B7F-53652842CEDE}" srcOrd="1" destOrd="0" parTransId="{2484A64E-31E6-40B2-ABA3-5CC909735851}" sibTransId="{6F95B179-9E79-4E86-A014-906D3B6D1118}"/>
    <dgm:cxn modelId="{A2AA2306-5CD4-497E-8237-6FAF3E44F09E}" type="presParOf" srcId="{F126B513-F3BB-4D3C-B154-653462C773EA}" destId="{85FEA766-EEF9-4942-BA45-B6A96844AF22}" srcOrd="0" destOrd="0" presId="urn:microsoft.com/office/officeart/2005/8/layout/process4"/>
    <dgm:cxn modelId="{21C859D6-B42C-4A4E-B20E-D3FACA8496B7}" type="presParOf" srcId="{85FEA766-EEF9-4942-BA45-B6A96844AF22}" destId="{311EEE17-3C0E-4C9A-9852-C335BE41D6DB}" srcOrd="0" destOrd="0" presId="urn:microsoft.com/office/officeart/2005/8/layout/process4"/>
    <dgm:cxn modelId="{8D09833D-AB89-4B92-A8C5-C71A0DE64D00}" type="presParOf" srcId="{F126B513-F3BB-4D3C-B154-653462C773EA}" destId="{D927DC07-76CB-4777-AC33-519BE67CF18E}" srcOrd="1" destOrd="0" presId="urn:microsoft.com/office/officeart/2005/8/layout/process4"/>
    <dgm:cxn modelId="{D95472E5-9DEB-4494-964C-3D5CCBD25CCE}" type="presParOf" srcId="{F126B513-F3BB-4D3C-B154-653462C773EA}" destId="{00A41C0E-E20F-4B49-BFAE-DD83C8D4EBC2}" srcOrd="2" destOrd="0" presId="urn:microsoft.com/office/officeart/2005/8/layout/process4"/>
    <dgm:cxn modelId="{96F45B98-9FE4-4F3B-8616-B15EE87DDC7B}" type="presParOf" srcId="{00A41C0E-E20F-4B49-BFAE-DD83C8D4EBC2}" destId="{D59F8EB8-D71C-437E-BAC0-27AF6340CE8E}" srcOrd="0" destOrd="0" presId="urn:microsoft.com/office/officeart/2005/8/layout/process4"/>
    <dgm:cxn modelId="{B421B880-E22E-42DC-94AC-6244C4BD82EB}" type="presParOf" srcId="{00A41C0E-E20F-4B49-BFAE-DD83C8D4EBC2}" destId="{19431ABA-AE3A-483C-8C06-8C0FB63DD672}" srcOrd="1" destOrd="0" presId="urn:microsoft.com/office/officeart/2005/8/layout/process4"/>
    <dgm:cxn modelId="{3F6B6BE5-CF44-457F-9B90-B4938BA2A24B}" type="presParOf" srcId="{00A41C0E-E20F-4B49-BFAE-DD83C8D4EBC2}" destId="{D78C566E-E0ED-40D3-8D78-ADB383580D41}" srcOrd="2" destOrd="0" presId="urn:microsoft.com/office/officeart/2005/8/layout/process4"/>
    <dgm:cxn modelId="{CBC2CC92-C498-464D-ACF2-ACC22C7679B0}" type="presParOf" srcId="{D78C566E-E0ED-40D3-8D78-ADB383580D41}" destId="{F7FD172C-83E9-43F3-BFBD-1C68E9244732}" srcOrd="0" destOrd="0" presId="urn:microsoft.com/office/officeart/2005/8/layout/process4"/>
    <dgm:cxn modelId="{E6C8961C-C685-4F14-91B2-EF08E3A49044}" type="presParOf" srcId="{D78C566E-E0ED-40D3-8D78-ADB383580D41}" destId="{71C3F1DE-29BC-4400-8CEF-7AB25EC6BE54}" srcOrd="1" destOrd="0" presId="urn:microsoft.com/office/officeart/2005/8/layout/process4"/>
    <dgm:cxn modelId="{5A9D3A5E-D1B5-4A6F-8A52-8BE093EA12F3}" type="presParOf" srcId="{D78C566E-E0ED-40D3-8D78-ADB383580D41}" destId="{10376585-54D8-407A-8560-3846E12A37D9}" srcOrd="2" destOrd="0" presId="urn:microsoft.com/office/officeart/2005/8/layout/process4"/>
    <dgm:cxn modelId="{228F3A04-BC54-4E28-9E68-1B83DD2744E7}" type="presParOf" srcId="{D78C566E-E0ED-40D3-8D78-ADB383580D41}" destId="{0E488B4E-F5BF-42F2-A418-44B0080EF7AE}" srcOrd="3" destOrd="0" presId="urn:microsoft.com/office/officeart/2005/8/layout/process4"/>
    <dgm:cxn modelId="{1AC3F794-5C60-458B-BF42-F474BF9D5C03}" type="presParOf" srcId="{D78C566E-E0ED-40D3-8D78-ADB383580D41}" destId="{410933E1-393F-48F5-AAFD-2D77BED15CFA}" srcOrd="4"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D072C-9C19-4D68-BD32-DFCD68AAEDFC}">
      <dsp:nvSpPr>
        <dsp:cNvPr id="0" name=""/>
        <dsp:cNvSpPr/>
      </dsp:nvSpPr>
      <dsp:spPr>
        <a:xfrm>
          <a:off x="0" y="2319"/>
          <a:ext cx="6245265" cy="11757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D81736-8A26-4CC0-B123-3DB465E21FA1}">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386ABA-6A17-4BAF-BE8D-E48915B4AA03}">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666750">
            <a:lnSpc>
              <a:spcPct val="90000"/>
            </a:lnSpc>
            <a:spcBef>
              <a:spcPct val="0"/>
            </a:spcBef>
            <a:spcAft>
              <a:spcPct val="35000"/>
            </a:spcAft>
            <a:buNone/>
          </a:pPr>
          <a:r>
            <a:rPr lang="ru-RU" sz="1500" kern="1200"/>
            <a:t>Коротким (30 минут или меньше).</a:t>
          </a:r>
          <a:endParaRPr lang="en-US" sz="1500" kern="1200"/>
        </a:p>
      </dsp:txBody>
      <dsp:txXfrm>
        <a:off x="1357965" y="2319"/>
        <a:ext cx="4887299" cy="1175727"/>
      </dsp:txXfrm>
    </dsp:sp>
    <dsp:sp modelId="{93F95EA7-C7E9-4969-AA06-D2B7EA608D45}">
      <dsp:nvSpPr>
        <dsp:cNvPr id="0" name=""/>
        <dsp:cNvSpPr/>
      </dsp:nvSpPr>
      <dsp:spPr>
        <a:xfrm>
          <a:off x="0" y="1471979"/>
          <a:ext cx="6245265" cy="11757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88B15B-15FD-44C2-8E56-B78154C19F7A}">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5012E7-5544-4674-8812-2EDD35485722}">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666750">
            <a:lnSpc>
              <a:spcPct val="90000"/>
            </a:lnSpc>
            <a:spcBef>
              <a:spcPct val="0"/>
            </a:spcBef>
            <a:spcAft>
              <a:spcPct val="35000"/>
            </a:spcAft>
            <a:buNone/>
          </a:pPr>
          <a:r>
            <a:rPr lang="ru-RU" sz="1500" kern="1200"/>
            <a:t>Он не может охватить весь спектр развития, навыков или способностей детей. </a:t>
          </a:r>
          <a:endParaRPr lang="en-US" sz="1500" kern="1200"/>
        </a:p>
      </dsp:txBody>
      <dsp:txXfrm>
        <a:off x="1357965" y="1471979"/>
        <a:ext cx="4887299" cy="1175727"/>
      </dsp:txXfrm>
    </dsp:sp>
    <dsp:sp modelId="{32DB625D-7F05-4296-AC20-4C63284B3018}">
      <dsp:nvSpPr>
        <dsp:cNvPr id="0" name=""/>
        <dsp:cNvSpPr/>
      </dsp:nvSpPr>
      <dsp:spPr>
        <a:xfrm>
          <a:off x="0" y="2941639"/>
          <a:ext cx="6245265" cy="117572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E83B65-1271-4520-A80B-456DCBC2B116}">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033CA6-0693-454C-940B-699817BED00D}">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666750">
            <a:lnSpc>
              <a:spcPct val="90000"/>
            </a:lnSpc>
            <a:spcBef>
              <a:spcPct val="0"/>
            </a:spcBef>
            <a:spcAft>
              <a:spcPct val="35000"/>
            </a:spcAft>
            <a:buNone/>
          </a:pPr>
          <a:r>
            <a:rPr lang="ru-RU" sz="1500" kern="1200"/>
            <a:t>Скрининг только указывает на возможное наличие задержки развития и не может окончательно определить или описать природу или степень неспособности</a:t>
          </a:r>
          <a:endParaRPr lang="en-US" sz="1500" kern="1200"/>
        </a:p>
      </dsp:txBody>
      <dsp:txXfrm>
        <a:off x="1357965" y="2941639"/>
        <a:ext cx="4887299" cy="1175727"/>
      </dsp:txXfrm>
    </dsp:sp>
    <dsp:sp modelId="{F6BADA1C-BE06-4D8C-B9D1-1B0DC2A882F0}">
      <dsp:nvSpPr>
        <dsp:cNvPr id="0" name=""/>
        <dsp:cNvSpPr/>
      </dsp:nvSpPr>
      <dsp:spPr>
        <a:xfrm>
          <a:off x="0" y="4411299"/>
          <a:ext cx="6245265" cy="117572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0A52F3-A42C-416B-9DB5-9346D3F5DD4C}">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7DCE30-CF23-43EB-A60B-6AB113D00554}">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666750">
            <a:lnSpc>
              <a:spcPct val="90000"/>
            </a:lnSpc>
            <a:spcBef>
              <a:spcPct val="0"/>
            </a:spcBef>
            <a:spcAft>
              <a:spcPct val="35000"/>
            </a:spcAft>
            <a:buNone/>
          </a:pPr>
          <a:r>
            <a:rPr lang="ru-RU" sz="1500" kern="1200"/>
            <a:t>Вслед за скринингом должен последовать более полный и формальный процесс оценки/диагностики, чтобы подтвердить или опровергнуть любые тревожные сигналы, выявленные в ходе процедуры скрининга.</a:t>
          </a:r>
          <a:endParaRPr lang="en-US" sz="1500" kern="1200"/>
        </a:p>
      </dsp:txBody>
      <dsp:txXfrm>
        <a:off x="1357965" y="4411299"/>
        <a:ext cx="4887299" cy="1175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F7AA6-2631-4BCF-994A-4A18BCB3D0E2}">
      <dsp:nvSpPr>
        <dsp:cNvPr id="0" name=""/>
        <dsp:cNvSpPr/>
      </dsp:nvSpPr>
      <dsp:spPr>
        <a:xfrm>
          <a:off x="582645"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Ages and Stages Questionnaire—3rd Edition</a:t>
          </a:r>
        </a:p>
      </dsp:txBody>
      <dsp:txXfrm>
        <a:off x="582645" y="1178"/>
        <a:ext cx="2174490" cy="1304694"/>
      </dsp:txXfrm>
    </dsp:sp>
    <dsp:sp modelId="{85DFD41E-BB4F-48C0-8569-557FE94CF5BC}">
      <dsp:nvSpPr>
        <dsp:cNvPr id="0" name=""/>
        <dsp:cNvSpPr/>
      </dsp:nvSpPr>
      <dsp:spPr>
        <a:xfrm>
          <a:off x="2974584"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Ages and Stages Questionnaire—Social-Emotional</a:t>
          </a:r>
        </a:p>
      </dsp:txBody>
      <dsp:txXfrm>
        <a:off x="2974584" y="1178"/>
        <a:ext cx="2174490" cy="1304694"/>
      </dsp:txXfrm>
    </dsp:sp>
    <dsp:sp modelId="{CAD07AF9-B5FF-41FE-A027-87585C2F415C}">
      <dsp:nvSpPr>
        <dsp:cNvPr id="0" name=""/>
        <dsp:cNvSpPr/>
      </dsp:nvSpPr>
      <dsp:spPr>
        <a:xfrm>
          <a:off x="5366524"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Brigance Screens</a:t>
          </a:r>
        </a:p>
      </dsp:txBody>
      <dsp:txXfrm>
        <a:off x="5366524" y="1178"/>
        <a:ext cx="2174490" cy="1304694"/>
      </dsp:txXfrm>
    </dsp:sp>
    <dsp:sp modelId="{07CBA9A3-DB57-42C6-A378-9027D0D08110}">
      <dsp:nvSpPr>
        <dsp:cNvPr id="0" name=""/>
        <dsp:cNvSpPr/>
      </dsp:nvSpPr>
      <dsp:spPr>
        <a:xfrm>
          <a:off x="7758464" y="1178"/>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Developmental Assessment of Young Children-2nd Edition</a:t>
          </a:r>
        </a:p>
      </dsp:txBody>
      <dsp:txXfrm>
        <a:off x="7758464" y="1178"/>
        <a:ext cx="2174490" cy="1304694"/>
      </dsp:txXfrm>
    </dsp:sp>
    <dsp:sp modelId="{B4F69C79-3353-431E-A07C-418EA0E8A400}">
      <dsp:nvSpPr>
        <dsp:cNvPr id="0" name=""/>
        <dsp:cNvSpPr/>
      </dsp:nvSpPr>
      <dsp:spPr>
        <a:xfrm>
          <a:off x="582645"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Early Screening Profiles</a:t>
          </a:r>
        </a:p>
      </dsp:txBody>
      <dsp:txXfrm>
        <a:off x="582645" y="1523321"/>
        <a:ext cx="2174490" cy="1304694"/>
      </dsp:txXfrm>
    </dsp:sp>
    <dsp:sp modelId="{CC360906-0B61-467B-88BD-B0543A80B485}">
      <dsp:nvSpPr>
        <dsp:cNvPr id="0" name=""/>
        <dsp:cNvSpPr/>
      </dsp:nvSpPr>
      <dsp:spPr>
        <a:xfrm>
          <a:off x="297458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FirstSTEP Screening Test for Evaluating Preschoolers</a:t>
          </a:r>
        </a:p>
      </dsp:txBody>
      <dsp:txXfrm>
        <a:off x="2974584" y="1523321"/>
        <a:ext cx="2174490" cy="1304694"/>
      </dsp:txXfrm>
    </dsp:sp>
    <dsp:sp modelId="{DCF9C0B4-B562-4A86-8C8A-4B9328A7C4E2}">
      <dsp:nvSpPr>
        <dsp:cNvPr id="0" name=""/>
        <dsp:cNvSpPr/>
      </dsp:nvSpPr>
      <dsp:spPr>
        <a:xfrm>
          <a:off x="536652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Learning Accomplishment Profile—Diagnostic Screens</a:t>
          </a:r>
        </a:p>
      </dsp:txBody>
      <dsp:txXfrm>
        <a:off x="5366524" y="1523321"/>
        <a:ext cx="2174490" cy="1304694"/>
      </dsp:txXfrm>
    </dsp:sp>
    <dsp:sp modelId="{49041361-8B1C-4BD6-9BEF-45895ED0E1A9}">
      <dsp:nvSpPr>
        <dsp:cNvPr id="0" name=""/>
        <dsp:cNvSpPr/>
      </dsp:nvSpPr>
      <dsp:spPr>
        <a:xfrm>
          <a:off x="7758464" y="1523321"/>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Parents’ Evaluation of Developmental Status</a:t>
          </a:r>
        </a:p>
      </dsp:txBody>
      <dsp:txXfrm>
        <a:off x="7758464" y="1523321"/>
        <a:ext cx="2174490" cy="1304694"/>
      </dsp:txXfrm>
    </dsp:sp>
    <dsp:sp modelId="{B5F41B36-07FE-4EEA-9621-F238BA2F5295}">
      <dsp:nvSpPr>
        <dsp:cNvPr id="0" name=""/>
        <dsp:cNvSpPr/>
      </dsp:nvSpPr>
      <dsp:spPr>
        <a:xfrm>
          <a:off x="1778615" y="3045465"/>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Parents’ Evaluation of Developmental Status: Developmental Milestones</a:t>
          </a:r>
        </a:p>
      </dsp:txBody>
      <dsp:txXfrm>
        <a:off x="1778615" y="3045465"/>
        <a:ext cx="2174490" cy="1304694"/>
      </dsp:txXfrm>
    </dsp:sp>
    <dsp:sp modelId="{F4CED388-7E9A-4D79-BE09-461B7F1B8EEE}">
      <dsp:nvSpPr>
        <dsp:cNvPr id="0" name=""/>
        <dsp:cNvSpPr/>
      </dsp:nvSpPr>
      <dsp:spPr>
        <a:xfrm>
          <a:off x="4170554" y="3045465"/>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Guide for Monitoring Child Development (GMCD)</a:t>
          </a:r>
        </a:p>
      </dsp:txBody>
      <dsp:txXfrm>
        <a:off x="4170554" y="3045465"/>
        <a:ext cx="2174490" cy="1304694"/>
      </dsp:txXfrm>
    </dsp:sp>
    <dsp:sp modelId="{6E1ECB58-4F08-4861-A964-677F920D2C6A}">
      <dsp:nvSpPr>
        <dsp:cNvPr id="0" name=""/>
        <dsp:cNvSpPr/>
      </dsp:nvSpPr>
      <dsp:spPr>
        <a:xfrm>
          <a:off x="6562494" y="3045465"/>
          <a:ext cx="2174490" cy="13046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ru-RU" sz="1700" kern="1200"/>
            <a:t>С рождения до 7 лет 11 месяцев</a:t>
          </a:r>
          <a:endParaRPr lang="en-US" sz="1700" kern="1200"/>
        </a:p>
      </dsp:txBody>
      <dsp:txXfrm>
        <a:off x="6562494" y="3045465"/>
        <a:ext cx="2174490" cy="1304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1EEE17-3C0E-4C9A-9852-C335BE41D6DB}">
      <dsp:nvSpPr>
        <dsp:cNvPr id="0" name=""/>
        <dsp:cNvSpPr/>
      </dsp:nvSpPr>
      <dsp:spPr>
        <a:xfrm>
          <a:off x="0" y="2141554"/>
          <a:ext cx="6399354" cy="140509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ru-RU" sz="2600" kern="1200" dirty="0"/>
            <a:t>Общий раздел</a:t>
          </a:r>
          <a:r>
            <a:rPr lang="en-GB" sz="2600" kern="1200" dirty="0"/>
            <a:t> – </a:t>
          </a:r>
          <a:r>
            <a:rPr lang="ru-RU" sz="2600" kern="1200" dirty="0"/>
            <a:t>общие тревоги родителей</a:t>
          </a:r>
          <a:r>
            <a:rPr lang="en-GB" sz="2600" kern="1200" dirty="0"/>
            <a:t>, </a:t>
          </a:r>
          <a:r>
            <a:rPr lang="ru-RU" sz="2600" kern="1200" dirty="0"/>
            <a:t>медицинские проблемы</a:t>
          </a:r>
          <a:endParaRPr lang="en-US" sz="2600" kern="1200" dirty="0"/>
        </a:p>
      </dsp:txBody>
      <dsp:txXfrm>
        <a:off x="0" y="2141554"/>
        <a:ext cx="6399354" cy="1405091"/>
      </dsp:txXfrm>
    </dsp:sp>
    <dsp:sp modelId="{19431ABA-AE3A-483C-8C06-8C0FB63DD672}">
      <dsp:nvSpPr>
        <dsp:cNvPr id="0" name=""/>
        <dsp:cNvSpPr/>
      </dsp:nvSpPr>
      <dsp:spPr>
        <a:xfrm rot="10800000">
          <a:off x="0" y="1600"/>
          <a:ext cx="6399354" cy="216103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GB" sz="2600" kern="1200"/>
            <a:t>30 </a:t>
          </a:r>
          <a:r>
            <a:rPr lang="ru-RU" sz="2600" kern="1200"/>
            <a:t>вопросов</a:t>
          </a:r>
          <a:r>
            <a:rPr lang="en-GB" sz="2600" kern="1200"/>
            <a:t> </a:t>
          </a:r>
          <a:r>
            <a:rPr lang="ru-RU" sz="2600" kern="1200"/>
            <a:t>по</a:t>
          </a:r>
          <a:r>
            <a:rPr lang="en-GB" sz="2600" kern="1200"/>
            <a:t> 5 </a:t>
          </a:r>
          <a:r>
            <a:rPr lang="ru-RU" sz="2600" kern="1200"/>
            <a:t>темам</a:t>
          </a:r>
          <a:r>
            <a:rPr lang="en-GB" sz="2600" kern="1200"/>
            <a:t>:</a:t>
          </a:r>
          <a:endParaRPr lang="en-US" sz="2600" kern="1200"/>
        </a:p>
      </dsp:txBody>
      <dsp:txXfrm rot="-10800000">
        <a:off x="0" y="1600"/>
        <a:ext cx="6399354" cy="758521"/>
      </dsp:txXfrm>
    </dsp:sp>
    <dsp:sp modelId="{F7FD172C-83E9-43F3-BFBD-1C68E9244732}">
      <dsp:nvSpPr>
        <dsp:cNvPr id="0" name=""/>
        <dsp:cNvSpPr/>
      </dsp:nvSpPr>
      <dsp:spPr>
        <a:xfrm>
          <a:off x="781" y="760121"/>
          <a:ext cx="1279558" cy="646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ru-RU" sz="1300" kern="1200"/>
            <a:t>Коммуникация</a:t>
          </a:r>
          <a:endParaRPr lang="en-US" sz="1300" kern="1200"/>
        </a:p>
      </dsp:txBody>
      <dsp:txXfrm>
        <a:off x="781" y="760121"/>
        <a:ext cx="1279558" cy="646148"/>
      </dsp:txXfrm>
    </dsp:sp>
    <dsp:sp modelId="{71C3F1DE-29BC-4400-8CEF-7AB25EC6BE54}">
      <dsp:nvSpPr>
        <dsp:cNvPr id="0" name=""/>
        <dsp:cNvSpPr/>
      </dsp:nvSpPr>
      <dsp:spPr>
        <a:xfrm>
          <a:off x="1280339" y="760121"/>
          <a:ext cx="1279558" cy="646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ru-RU" sz="1300" kern="1200"/>
            <a:t>Крупная моторика</a:t>
          </a:r>
          <a:endParaRPr lang="en-US" sz="1300" kern="1200"/>
        </a:p>
      </dsp:txBody>
      <dsp:txXfrm>
        <a:off x="1280339" y="760121"/>
        <a:ext cx="1279558" cy="646148"/>
      </dsp:txXfrm>
    </dsp:sp>
    <dsp:sp modelId="{10376585-54D8-407A-8560-3846E12A37D9}">
      <dsp:nvSpPr>
        <dsp:cNvPr id="0" name=""/>
        <dsp:cNvSpPr/>
      </dsp:nvSpPr>
      <dsp:spPr>
        <a:xfrm>
          <a:off x="2559897" y="760121"/>
          <a:ext cx="1279558" cy="646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ru-RU" sz="1300" kern="1200"/>
            <a:t>Мелкая моторика</a:t>
          </a:r>
          <a:endParaRPr lang="en-US" sz="1300" kern="1200"/>
        </a:p>
      </dsp:txBody>
      <dsp:txXfrm>
        <a:off x="2559897" y="760121"/>
        <a:ext cx="1279558" cy="646148"/>
      </dsp:txXfrm>
    </dsp:sp>
    <dsp:sp modelId="{0E488B4E-F5BF-42F2-A418-44B0080EF7AE}">
      <dsp:nvSpPr>
        <dsp:cNvPr id="0" name=""/>
        <dsp:cNvSpPr/>
      </dsp:nvSpPr>
      <dsp:spPr>
        <a:xfrm>
          <a:off x="3839456" y="760121"/>
          <a:ext cx="1279558" cy="646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ru-RU" sz="1300" kern="1200"/>
            <a:t>Решение проблем</a:t>
          </a:r>
          <a:endParaRPr lang="en-US" sz="1300" kern="1200"/>
        </a:p>
      </dsp:txBody>
      <dsp:txXfrm>
        <a:off x="3839456" y="760121"/>
        <a:ext cx="1279558" cy="646148"/>
      </dsp:txXfrm>
    </dsp:sp>
    <dsp:sp modelId="{410933E1-393F-48F5-AAFD-2D77BED15CFA}">
      <dsp:nvSpPr>
        <dsp:cNvPr id="0" name=""/>
        <dsp:cNvSpPr/>
      </dsp:nvSpPr>
      <dsp:spPr>
        <a:xfrm>
          <a:off x="5119014" y="760121"/>
          <a:ext cx="1279558" cy="646148"/>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marL="0" lvl="0" indent="0" algn="ctr" defTabSz="577850">
            <a:lnSpc>
              <a:spcPct val="90000"/>
            </a:lnSpc>
            <a:spcBef>
              <a:spcPct val="0"/>
            </a:spcBef>
            <a:spcAft>
              <a:spcPct val="35000"/>
            </a:spcAft>
            <a:buNone/>
          </a:pPr>
          <a:r>
            <a:rPr lang="ru-RU" sz="1300" kern="1200"/>
            <a:t>Персонально-социальная сфера</a:t>
          </a:r>
          <a:endParaRPr lang="en-US" sz="1300" kern="1200"/>
        </a:p>
      </dsp:txBody>
      <dsp:txXfrm>
        <a:off x="5119014" y="760121"/>
        <a:ext cx="1279558" cy="64614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AA529-96BC-4F9D-A00C-EDD5C7774F12}" type="datetimeFigureOut">
              <a:rPr lang="en-US" smtClean="0"/>
              <a:t>4/2/2024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201C79-DD01-41C7-8F82-F9DF48832CD9}" type="slidenum">
              <a:rPr lang="en-US" smtClean="0"/>
              <a:t>‹#›</a:t>
            </a:fld>
            <a:endParaRPr lang="en-US"/>
          </a:p>
        </p:txBody>
      </p:sp>
    </p:spTree>
    <p:extLst>
      <p:ext uri="{BB962C8B-B14F-4D97-AF65-F5344CB8AC3E}">
        <p14:creationId xmlns:p14="http://schemas.microsoft.com/office/powerpoint/2010/main" val="228832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8" name="Google Shape;22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a:solidFill>
                  <a:schemeClr val="dk1"/>
                </a:solidFill>
                <a:latin typeface="Arial"/>
                <a:ea typeface="Arial"/>
                <a:cs typeface="Arial"/>
                <a:sym typeface="Arial"/>
              </a:rPr>
              <a:t>16</a:t>
            </a:fld>
            <a:endParaRPr sz="12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3" name="Google Shape;24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a:solidFill>
                  <a:schemeClr val="dk1"/>
                </a:solidFill>
                <a:latin typeface="Arial"/>
                <a:ea typeface="Arial"/>
                <a:cs typeface="Arial"/>
                <a:sym typeface="Arial"/>
              </a:rPr>
              <a:t>17</a:t>
            </a:fld>
            <a:endParaRPr sz="12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2" name="Google Shape;26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1" name="Google Shape;30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a:solidFill>
                  <a:schemeClr val="dk1"/>
                </a:solidFill>
                <a:latin typeface="Calibri"/>
                <a:ea typeface="Calibri"/>
                <a:cs typeface="Calibri"/>
                <a:sym typeface="Calibri"/>
              </a:rPr>
              <a:t>19</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1" name="Google Shape;31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sz="1200">
                <a:solidFill>
                  <a:schemeClr val="dk1"/>
                </a:solidFill>
                <a:latin typeface="Calibri"/>
                <a:ea typeface="Calibri"/>
                <a:cs typeface="Calibri"/>
                <a:sym typeface="Calibri"/>
              </a:rPr>
              <a:t>20</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73F6A-AE06-0997-2209-60CEC91472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559F19-EB10-21BE-9522-25825E970F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67AB23-70DB-1A36-980A-C13E05EB2759}"/>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5" name="Footer Placeholder 4">
            <a:extLst>
              <a:ext uri="{FF2B5EF4-FFF2-40B4-BE49-F238E27FC236}">
                <a16:creationId xmlns:a16="http://schemas.microsoft.com/office/drawing/2014/main" id="{2734E4C5-F293-3476-5C2C-B772B62A3C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CF95A7-AC42-F4A9-EFC6-68B6FA962EB4}"/>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4277345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FB17-8A35-AF94-959D-27C0A27C33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305B6F-AB5B-05ED-54C3-5D6F07BF19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E1F6C-8299-C84E-73AA-2AFC7D2EDDC0}"/>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5" name="Footer Placeholder 4">
            <a:extLst>
              <a:ext uri="{FF2B5EF4-FFF2-40B4-BE49-F238E27FC236}">
                <a16:creationId xmlns:a16="http://schemas.microsoft.com/office/drawing/2014/main" id="{CAA041D0-6610-F399-789E-998CF5158A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8C70D3-C1DF-D38E-1CA8-6ADF095205BB}"/>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1191317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CCCBC-5D56-FD21-8F04-EE68643A26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8BD944-D6C3-CB14-C49A-93AA25D0B9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5405EA-F3B5-CA53-1371-2DE5A064572B}"/>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5" name="Footer Placeholder 4">
            <a:extLst>
              <a:ext uri="{FF2B5EF4-FFF2-40B4-BE49-F238E27FC236}">
                <a16:creationId xmlns:a16="http://schemas.microsoft.com/office/drawing/2014/main" id="{B003A0CF-DB04-1666-AD01-D1A4145D4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61002C-02F2-E4ED-755B-F9DF8046622C}"/>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1955648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7875A-61CB-D707-A4C1-54EF371F14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31FA6C-549A-85ED-DE38-60FD4016A2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5BBD40-6909-D397-BA58-F22895E041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336960-CD40-6735-6E00-23435F2A1E8C}"/>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6" name="Footer Placeholder 5">
            <a:extLst>
              <a:ext uri="{FF2B5EF4-FFF2-40B4-BE49-F238E27FC236}">
                <a16:creationId xmlns:a16="http://schemas.microsoft.com/office/drawing/2014/main" id="{EEECC3AC-4AFD-AAAC-33E3-BEFE71C3AD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69FEA-396D-E9FD-52B2-C50779458C0E}"/>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11106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A535-926B-EDD9-51D0-8B32A2CE892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0A5288-E496-351B-A62C-904CC49159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6F7981-FBFE-08EE-98DA-E57152F06A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ECB60B-63D6-DF83-0406-330EA051DB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4278AC-C35A-EC1E-A5F5-6FEDFF0309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5C299C-02D0-1DA6-A63B-AE5D4D8E71E0}"/>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8" name="Footer Placeholder 7">
            <a:extLst>
              <a:ext uri="{FF2B5EF4-FFF2-40B4-BE49-F238E27FC236}">
                <a16:creationId xmlns:a16="http://schemas.microsoft.com/office/drawing/2014/main" id="{A369CF61-6548-2C0A-5AB9-F26204DAEA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70B26F-B7C0-1A00-7F7A-A14BB8F67BB9}"/>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2015273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E3A25-E547-7A08-E75F-6604247FD6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4AB62E-6B99-61D1-C275-63A015DBD302}"/>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4" name="Footer Placeholder 3">
            <a:extLst>
              <a:ext uri="{FF2B5EF4-FFF2-40B4-BE49-F238E27FC236}">
                <a16:creationId xmlns:a16="http://schemas.microsoft.com/office/drawing/2014/main" id="{FACCA2F6-B278-500C-6480-3824B1554F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177CDA-441B-074C-79FF-BC14AE4CA8E5}"/>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113082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3506D1-BA54-F1CC-E2F1-493CEA875E98}"/>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3" name="Footer Placeholder 2">
            <a:extLst>
              <a:ext uri="{FF2B5EF4-FFF2-40B4-BE49-F238E27FC236}">
                <a16:creationId xmlns:a16="http://schemas.microsoft.com/office/drawing/2014/main" id="{5B65A5A7-885F-B300-05CA-3606558BA8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A0624E-375A-B6DD-8737-4C0CFCF617B0}"/>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236808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D4880-4908-18AD-4432-07233B11B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4D8739-80F5-8A83-1FD8-53D009CD5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825988-844F-B5F2-E97E-F877BF2209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D8A3D4-8B58-A5D0-686A-3949CC0C3AE2}"/>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6" name="Footer Placeholder 5">
            <a:extLst>
              <a:ext uri="{FF2B5EF4-FFF2-40B4-BE49-F238E27FC236}">
                <a16:creationId xmlns:a16="http://schemas.microsoft.com/office/drawing/2014/main" id="{EBA4EE7C-92B0-544D-D97F-291E85198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01993D-F67C-33F7-16F6-1648A725073F}"/>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3521256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7B67-F287-E80B-6B69-CA9FD8173D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0879D7-D989-BF9C-6F8E-59F0CB708F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EB3CA-75DF-A975-9D95-BD05A8CD04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192BD1-8A11-5D36-C8A1-2B521510B9D1}"/>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6" name="Footer Placeholder 5">
            <a:extLst>
              <a:ext uri="{FF2B5EF4-FFF2-40B4-BE49-F238E27FC236}">
                <a16:creationId xmlns:a16="http://schemas.microsoft.com/office/drawing/2014/main" id="{BA9BDF4C-1C29-852E-059B-94A7C72ED9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089157-D9B6-17BE-CA4D-8F8D15217A75}"/>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3313013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3E085-3985-99BA-67F0-AFB738E3BE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7AA02-DFD6-26E6-488E-82CAD57F22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54180F-A88F-1E4F-F125-AE0F5508FF33}"/>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5" name="Footer Placeholder 4">
            <a:extLst>
              <a:ext uri="{FF2B5EF4-FFF2-40B4-BE49-F238E27FC236}">
                <a16:creationId xmlns:a16="http://schemas.microsoft.com/office/drawing/2014/main" id="{A3B0E8FE-6E61-5A04-6ADA-3EE8158F0A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B3E7C5-2A8C-CBFA-E549-8D17682FCBEC}"/>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3833586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26D402-3372-B7F6-A86F-580AAE269F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097C59-7784-C39C-D89D-17F086BEB1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C1A39-48F5-2DCD-9524-5EFFEA3F9073}"/>
              </a:ext>
            </a:extLst>
          </p:cNvPr>
          <p:cNvSpPr>
            <a:spLocks noGrp="1"/>
          </p:cNvSpPr>
          <p:nvPr>
            <p:ph type="dt" sz="half" idx="10"/>
          </p:nvPr>
        </p:nvSpPr>
        <p:spPr/>
        <p:txBody>
          <a:bodyPr/>
          <a:lstStyle/>
          <a:p>
            <a:fld id="{7DC69A20-73A4-4BEB-8ED9-3D85899335B9}" type="datetimeFigureOut">
              <a:rPr lang="en-US" smtClean="0"/>
              <a:t>4/2/2024</a:t>
            </a:fld>
            <a:endParaRPr lang="en-US"/>
          </a:p>
        </p:txBody>
      </p:sp>
      <p:sp>
        <p:nvSpPr>
          <p:cNvPr id="5" name="Footer Placeholder 4">
            <a:extLst>
              <a:ext uri="{FF2B5EF4-FFF2-40B4-BE49-F238E27FC236}">
                <a16:creationId xmlns:a16="http://schemas.microsoft.com/office/drawing/2014/main" id="{878BD115-C2AD-B62D-563A-592C19E5D7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BA260-813C-1809-5B7D-2CA360B96775}"/>
              </a:ext>
            </a:extLst>
          </p:cNvPr>
          <p:cNvSpPr>
            <a:spLocks noGrp="1"/>
          </p:cNvSpPr>
          <p:nvPr>
            <p:ph type="sldNum" sz="quarter" idx="12"/>
          </p:nvPr>
        </p:nvSpPr>
        <p:spPr/>
        <p:txBody>
          <a:bodyPr/>
          <a:lstStyle/>
          <a:p>
            <a:fld id="{790AD359-41A1-4AFF-B864-78132CB04CD7}" type="slidenum">
              <a:rPr lang="en-US" smtClean="0"/>
              <a:t>‹#›</a:t>
            </a:fld>
            <a:endParaRPr lang="en-US"/>
          </a:p>
        </p:txBody>
      </p:sp>
    </p:spTree>
    <p:extLst>
      <p:ext uri="{BB962C8B-B14F-4D97-AF65-F5344CB8AC3E}">
        <p14:creationId xmlns:p14="http://schemas.microsoft.com/office/powerpoint/2010/main" val="1385047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type="tx">
  <p:cSld name="Quote">
    <p:spTree>
      <p:nvGrpSpPr>
        <p:cNvPr id="1" name="Shape 123"/>
        <p:cNvGrpSpPr/>
        <p:nvPr/>
      </p:nvGrpSpPr>
      <p:grpSpPr>
        <a:xfrm>
          <a:off x="0" y="0"/>
          <a:ext cx="0" cy="0"/>
          <a:chOff x="0" y="0"/>
          <a:chExt cx="0" cy="0"/>
        </a:xfrm>
      </p:grpSpPr>
      <p:pic>
        <p:nvPicPr>
          <p:cNvPr id="124" name="Google Shape;124;p31"/>
          <p:cNvPicPr preferRelativeResize="0"/>
          <p:nvPr/>
        </p:nvPicPr>
        <p:blipFill rotWithShape="1">
          <a:blip r:embed="rId2">
            <a:alphaModFix/>
          </a:blip>
          <a:srcRect/>
          <a:stretch/>
        </p:blipFill>
        <p:spPr>
          <a:xfrm>
            <a:off x="196851" y="6569075"/>
            <a:ext cx="2540000" cy="139700"/>
          </a:xfrm>
          <a:prstGeom prst="rect">
            <a:avLst/>
          </a:prstGeom>
          <a:noFill/>
          <a:ln>
            <a:noFill/>
          </a:ln>
        </p:spPr>
      </p:pic>
    </p:spTree>
    <p:extLst>
      <p:ext uri="{BB962C8B-B14F-4D97-AF65-F5344CB8AC3E}">
        <p14:creationId xmlns:p14="http://schemas.microsoft.com/office/powerpoint/2010/main" val="95477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13004A-0756-371F-7408-861E3E637B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DEC994-CB53-A93D-59C4-863A7DFEFC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1B46E0-D2FE-8E26-493B-FA7CC49649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69A20-73A4-4BEB-8ED9-3D85899335B9}" type="datetimeFigureOut">
              <a:rPr lang="en-US" smtClean="0"/>
              <a:t>4/2/2024</a:t>
            </a:fld>
            <a:endParaRPr lang="en-US"/>
          </a:p>
        </p:txBody>
      </p:sp>
      <p:sp>
        <p:nvSpPr>
          <p:cNvPr id="5" name="Footer Placeholder 4">
            <a:extLst>
              <a:ext uri="{FF2B5EF4-FFF2-40B4-BE49-F238E27FC236}">
                <a16:creationId xmlns:a16="http://schemas.microsoft.com/office/drawing/2014/main" id="{AFD5519B-BD74-89D8-969B-00B38584D6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E45AC1-5457-2EEC-34CA-697F6260EF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0AD359-41A1-4AFF-B864-78132CB04CD7}" type="slidenum">
              <a:rPr lang="en-US" smtClean="0"/>
              <a:t>‹#›</a:t>
            </a:fld>
            <a:endParaRPr lang="en-US"/>
          </a:p>
        </p:txBody>
      </p:sp>
    </p:spTree>
    <p:extLst>
      <p:ext uri="{BB962C8B-B14F-4D97-AF65-F5344CB8AC3E}">
        <p14:creationId xmlns:p14="http://schemas.microsoft.com/office/powerpoint/2010/main" val="2715054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4.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184F9D61-9303-40B4-9F7E-66A9B4EDC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Изображение выглядит как Красочность, размытие&#10;&#10;Автоматически созданное описание">
            <a:extLst>
              <a:ext uri="{FF2B5EF4-FFF2-40B4-BE49-F238E27FC236}">
                <a16:creationId xmlns:a16="http://schemas.microsoft.com/office/drawing/2014/main" id="{8965A1AE-3130-7104-5108-406A1B583E37}"/>
              </a:ext>
            </a:extLst>
          </p:cNvPr>
          <p:cNvPicPr>
            <a:picLocks noChangeAspect="1"/>
          </p:cNvPicPr>
          <p:nvPr/>
        </p:nvPicPr>
        <p:blipFill rotWithShape="1">
          <a:blip r:embed="rId2"/>
          <a:srcRect t="5213" b="4792"/>
          <a:stretch/>
        </p:blipFill>
        <p:spPr>
          <a:xfrm>
            <a:off x="-1" y="-1"/>
            <a:ext cx="11416413" cy="6858001"/>
          </a:xfrm>
          <a:prstGeom prst="rect">
            <a:avLst/>
          </a:prstGeom>
          <a:effectLst>
            <a:outerShdw blurRad="596900" dist="330200" dir="8820000" sx="87000" sy="87000" algn="ctr" rotWithShape="0">
              <a:srgbClr val="000000">
                <a:alpha val="29000"/>
              </a:srgbClr>
            </a:outerShdw>
          </a:effectLst>
        </p:spPr>
      </p:pic>
      <p:sp>
        <p:nvSpPr>
          <p:cNvPr id="13" name="Overlay">
            <a:extLst>
              <a:ext uri="{FF2B5EF4-FFF2-40B4-BE49-F238E27FC236}">
                <a16:creationId xmlns:a16="http://schemas.microsoft.com/office/drawing/2014/main" id="{648D746A-0359-4EAE-8CF9-062E28169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8714" y="258715"/>
            <a:ext cx="6858000" cy="6340569"/>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2C439A-0A12-E38A-DDD0-126CF1E97A5A}"/>
              </a:ext>
            </a:extLst>
          </p:cNvPr>
          <p:cNvSpPr>
            <a:spLocks noGrp="1"/>
          </p:cNvSpPr>
          <p:nvPr>
            <p:ph type="ctrTitle"/>
          </p:nvPr>
        </p:nvSpPr>
        <p:spPr>
          <a:xfrm>
            <a:off x="589558" y="1948171"/>
            <a:ext cx="4501057" cy="2661313"/>
          </a:xfrm>
        </p:spPr>
        <p:txBody>
          <a:bodyPr anchor="b">
            <a:normAutofit/>
          </a:bodyPr>
          <a:lstStyle/>
          <a:p>
            <a:pPr algn="l"/>
            <a:r>
              <a:rPr lang="ru-RU" sz="3700">
                <a:solidFill>
                  <a:srgbClr val="FFFFFF"/>
                </a:solidFill>
              </a:rPr>
              <a:t>Скрининг детского развития: международный опыт и ситуация в Казахстане </a:t>
            </a:r>
            <a:endParaRPr lang="en-US" sz="3700">
              <a:solidFill>
                <a:srgbClr val="FFFFFF"/>
              </a:solidFill>
            </a:endParaRPr>
          </a:p>
        </p:txBody>
      </p:sp>
      <p:sp>
        <p:nvSpPr>
          <p:cNvPr id="3" name="Subtitle 2">
            <a:extLst>
              <a:ext uri="{FF2B5EF4-FFF2-40B4-BE49-F238E27FC236}">
                <a16:creationId xmlns:a16="http://schemas.microsoft.com/office/drawing/2014/main" id="{42DE5612-A683-F5E7-D7AE-15027242B9FF}"/>
              </a:ext>
            </a:extLst>
          </p:cNvPr>
          <p:cNvSpPr>
            <a:spLocks noGrp="1"/>
          </p:cNvSpPr>
          <p:nvPr>
            <p:ph type="subTitle" idx="1"/>
          </p:nvPr>
        </p:nvSpPr>
        <p:spPr>
          <a:xfrm>
            <a:off x="589558" y="4814201"/>
            <a:ext cx="4501056" cy="1306820"/>
          </a:xfrm>
        </p:spPr>
        <p:txBody>
          <a:bodyPr anchor="t">
            <a:normAutofit/>
          </a:bodyPr>
          <a:lstStyle/>
          <a:p>
            <a:pPr algn="l"/>
            <a:r>
              <a:rPr lang="ru-RU" sz="1700" i="1">
                <a:solidFill>
                  <a:srgbClr val="FFFFFF"/>
                </a:solidFill>
              </a:rPr>
              <a:t>Бауржан Жусупов</a:t>
            </a:r>
          </a:p>
          <a:p>
            <a:pPr algn="l"/>
            <a:r>
              <a:rPr lang="ru-RU" sz="1700" i="1">
                <a:solidFill>
                  <a:srgbClr val="FFFFFF"/>
                </a:solidFill>
              </a:rPr>
              <a:t>Координатор программ здравоохранения и питания</a:t>
            </a:r>
          </a:p>
          <a:p>
            <a:pPr algn="l"/>
            <a:r>
              <a:rPr lang="ru-RU" sz="1700" i="1">
                <a:solidFill>
                  <a:srgbClr val="FFFFFF"/>
                </a:solidFill>
              </a:rPr>
              <a:t>Детский Фонд ООН в Казахстане</a:t>
            </a:r>
            <a:endParaRPr lang="en-US" sz="1700" i="1">
              <a:solidFill>
                <a:srgbClr val="FFFFFF"/>
              </a:solidFill>
            </a:endParaRPr>
          </a:p>
        </p:txBody>
      </p:sp>
    </p:spTree>
    <p:extLst>
      <p:ext uri="{BB962C8B-B14F-4D97-AF65-F5344CB8AC3E}">
        <p14:creationId xmlns:p14="http://schemas.microsoft.com/office/powerpoint/2010/main" val="4017879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Руку между двумя взрослые и малышом вверху каждого другого">
            <a:extLst>
              <a:ext uri="{FF2B5EF4-FFF2-40B4-BE49-F238E27FC236}">
                <a16:creationId xmlns:a16="http://schemas.microsoft.com/office/drawing/2014/main" id="{3AA72EDD-0BF5-5941-FBBC-E8C4AEE0AB07}"/>
              </a:ext>
            </a:extLst>
          </p:cNvPr>
          <p:cNvPicPr>
            <a:picLocks noChangeAspect="1"/>
          </p:cNvPicPr>
          <p:nvPr/>
        </p:nvPicPr>
        <p:blipFill rotWithShape="1">
          <a:blip r:embed="rId2"/>
          <a:srcRect l="23970" r="16764" b="-1"/>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0C99AF-B43E-CFA4-994B-F5ADB3A87173}"/>
              </a:ext>
            </a:extLst>
          </p:cNvPr>
          <p:cNvSpPr>
            <a:spLocks noGrp="1"/>
          </p:cNvSpPr>
          <p:nvPr>
            <p:ph type="title"/>
          </p:nvPr>
        </p:nvSpPr>
        <p:spPr>
          <a:xfrm>
            <a:off x="761801" y="328512"/>
            <a:ext cx="4778387" cy="1628970"/>
          </a:xfrm>
        </p:spPr>
        <p:txBody>
          <a:bodyPr anchor="ctr">
            <a:normAutofit/>
          </a:bodyPr>
          <a:lstStyle/>
          <a:p>
            <a:r>
              <a:rPr lang="ru-RU" sz="3700" b="1" dirty="0"/>
              <a:t>Для чего нужен скрининг детского развития?</a:t>
            </a:r>
            <a:endParaRPr lang="en-US" sz="3700" b="1" dirty="0"/>
          </a:p>
        </p:txBody>
      </p:sp>
      <p:sp>
        <p:nvSpPr>
          <p:cNvPr id="3" name="Content Placeholder 2">
            <a:extLst>
              <a:ext uri="{FF2B5EF4-FFF2-40B4-BE49-F238E27FC236}">
                <a16:creationId xmlns:a16="http://schemas.microsoft.com/office/drawing/2014/main" id="{6FFF3BC6-D1CB-0932-B447-66F1AA170101}"/>
              </a:ext>
            </a:extLst>
          </p:cNvPr>
          <p:cNvSpPr>
            <a:spLocks noGrp="1"/>
          </p:cNvSpPr>
          <p:nvPr>
            <p:ph idx="1"/>
          </p:nvPr>
        </p:nvSpPr>
        <p:spPr>
          <a:xfrm>
            <a:off x="721634" y="2406756"/>
            <a:ext cx="4659756" cy="3374137"/>
          </a:xfrm>
        </p:spPr>
        <p:txBody>
          <a:bodyPr anchor="ctr">
            <a:normAutofit fontScale="92500"/>
          </a:bodyPr>
          <a:lstStyle/>
          <a:p>
            <a:r>
              <a:rPr lang="ru-RU" dirty="0"/>
              <a:t>Отмечайте вехи развития ребенка. </a:t>
            </a:r>
          </a:p>
          <a:p>
            <a:r>
              <a:rPr lang="ru-RU" dirty="0"/>
              <a:t>Скрининг должен быть универсальным. </a:t>
            </a:r>
          </a:p>
          <a:p>
            <a:r>
              <a:rPr lang="ru-RU" dirty="0"/>
              <a:t>Выявляйте возможные задержки и проблемы заранее. </a:t>
            </a:r>
          </a:p>
          <a:p>
            <a:r>
              <a:rPr lang="ru-RU" dirty="0"/>
              <a:t>Усильте поддержку развития. </a:t>
            </a:r>
            <a:endParaRPr lang="en-US" dirty="0"/>
          </a:p>
        </p:txBody>
      </p:sp>
    </p:spTree>
    <p:extLst>
      <p:ext uri="{BB962C8B-B14F-4D97-AF65-F5344CB8AC3E}">
        <p14:creationId xmlns:p14="http://schemas.microsoft.com/office/powerpoint/2010/main" val="4222737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ACFFE46F-7C59-8386-0111-A0111C77AA55}"/>
              </a:ext>
            </a:extLst>
          </p:cNvPr>
          <p:cNvSpPr>
            <a:spLocks noGrp="1"/>
          </p:cNvSpPr>
          <p:nvPr>
            <p:ph type="title"/>
          </p:nvPr>
        </p:nvSpPr>
        <p:spPr>
          <a:xfrm>
            <a:off x="479394" y="1070800"/>
            <a:ext cx="3939688" cy="5583126"/>
          </a:xfrm>
        </p:spPr>
        <p:txBody>
          <a:bodyPr>
            <a:normAutofit/>
          </a:bodyPr>
          <a:lstStyle/>
          <a:p>
            <a:pPr algn="r"/>
            <a:r>
              <a:rPr lang="ru-RU" sz="4800" b="1" dirty="0"/>
              <a:t>Каким должен быть скрининг детского </a:t>
            </a:r>
            <a:r>
              <a:rPr lang="ru-RU" sz="4800" b="1" dirty="0" err="1"/>
              <a:t>разития</a:t>
            </a:r>
            <a:endParaRPr lang="en-US" sz="4800" b="1" dirty="0"/>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F2AE0E6-ECA8-0216-EAF1-CD49EDEFDCD9}"/>
              </a:ext>
            </a:extLst>
          </p:cNvPr>
          <p:cNvGraphicFramePr>
            <a:graphicFrameLocks noGrp="1"/>
          </p:cNvGraphicFramePr>
          <p:nvPr>
            <p:ph idx="1"/>
            <p:extLst>
              <p:ext uri="{D42A27DB-BD31-4B8C-83A1-F6EECF244321}">
                <p14:modId xmlns:p14="http://schemas.microsoft.com/office/powerpoint/2010/main" val="3264911867"/>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3063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Изображение выглядит как Симметрия, шаблон, линия, строительство&#10;&#10;Автоматически созданное описание">
            <a:extLst>
              <a:ext uri="{FF2B5EF4-FFF2-40B4-BE49-F238E27FC236}">
                <a16:creationId xmlns:a16="http://schemas.microsoft.com/office/drawing/2014/main" id="{04331854-72AC-FB8A-32AC-6FD5FC8824BE}"/>
              </a:ext>
            </a:extLst>
          </p:cNvPr>
          <p:cNvPicPr>
            <a:picLocks noChangeAspect="1"/>
          </p:cNvPicPr>
          <p:nvPr/>
        </p:nvPicPr>
        <p:blipFill rotWithShape="1">
          <a:blip r:embed="rId2">
            <a:alphaModFix amt="35000"/>
          </a:blip>
          <a:srcRect t="8268" b="7146"/>
          <a:stretch/>
        </p:blipFill>
        <p:spPr>
          <a:xfrm>
            <a:off x="20" y="10"/>
            <a:ext cx="12191980" cy="6857990"/>
          </a:xfrm>
          <a:prstGeom prst="rect">
            <a:avLst/>
          </a:prstGeom>
        </p:spPr>
      </p:pic>
      <p:sp>
        <p:nvSpPr>
          <p:cNvPr id="2" name="Title 1">
            <a:extLst>
              <a:ext uri="{FF2B5EF4-FFF2-40B4-BE49-F238E27FC236}">
                <a16:creationId xmlns:a16="http://schemas.microsoft.com/office/drawing/2014/main" id="{08AAD4C0-1607-8CC9-051C-9348B2B662AF}"/>
              </a:ext>
            </a:extLst>
          </p:cNvPr>
          <p:cNvSpPr>
            <a:spLocks noGrp="1"/>
          </p:cNvSpPr>
          <p:nvPr>
            <p:ph type="title"/>
          </p:nvPr>
        </p:nvSpPr>
        <p:spPr>
          <a:xfrm>
            <a:off x="838200" y="365125"/>
            <a:ext cx="10515600" cy="1325563"/>
          </a:xfrm>
        </p:spPr>
        <p:txBody>
          <a:bodyPr>
            <a:normAutofit/>
          </a:bodyPr>
          <a:lstStyle/>
          <a:p>
            <a:r>
              <a:rPr lang="ru-RU" b="1">
                <a:solidFill>
                  <a:srgbClr val="FFFFFF"/>
                </a:solidFill>
              </a:rPr>
              <a:t>Инструменты скрининга детского развития</a:t>
            </a:r>
            <a:endParaRPr lang="en-US" b="1">
              <a:solidFill>
                <a:srgbClr val="FFFFFF"/>
              </a:solidFill>
            </a:endParaRPr>
          </a:p>
        </p:txBody>
      </p:sp>
      <p:graphicFrame>
        <p:nvGraphicFramePr>
          <p:cNvPr id="5" name="Content Placeholder 2">
            <a:extLst>
              <a:ext uri="{FF2B5EF4-FFF2-40B4-BE49-F238E27FC236}">
                <a16:creationId xmlns:a16="http://schemas.microsoft.com/office/drawing/2014/main" id="{A45BE2AE-DA47-F8C1-AE91-CAEDF0DE72CA}"/>
              </a:ext>
            </a:extLst>
          </p:cNvPr>
          <p:cNvGraphicFramePr>
            <a:graphicFrameLocks noGrp="1"/>
          </p:cNvGraphicFramePr>
          <p:nvPr>
            <p:ph idx="1"/>
            <p:extLst>
              <p:ext uri="{D42A27DB-BD31-4B8C-83A1-F6EECF244321}">
                <p14:modId xmlns:p14="http://schemas.microsoft.com/office/powerpoint/2010/main" val="13153070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227367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E26BFAD-A35D-4AD6-83D7-10934A695EFF}"/>
              </a:ext>
            </a:extLst>
          </p:cNvPr>
          <p:cNvSpPr>
            <a:spLocks noGrp="1"/>
          </p:cNvSpPr>
          <p:nvPr>
            <p:ph type="title"/>
          </p:nvPr>
        </p:nvSpPr>
        <p:spPr>
          <a:xfrm>
            <a:off x="1371597" y="348865"/>
            <a:ext cx="10044023" cy="877729"/>
          </a:xfrm>
        </p:spPr>
        <p:txBody>
          <a:bodyPr anchor="ctr">
            <a:normAutofit/>
          </a:bodyPr>
          <a:lstStyle/>
          <a:p>
            <a:r>
              <a:rPr lang="ru-RU" sz="4000" b="1">
                <a:solidFill>
                  <a:srgbClr val="FFFFFF"/>
                </a:solidFill>
              </a:rPr>
              <a:t>Что оценивается?</a:t>
            </a:r>
            <a:endParaRPr lang="en-US" sz="4000" b="1">
              <a:solidFill>
                <a:srgbClr val="FFFFFF"/>
              </a:solidFill>
            </a:endParaRPr>
          </a:p>
        </p:txBody>
      </p:sp>
      <p:graphicFrame>
        <p:nvGraphicFramePr>
          <p:cNvPr id="4" name="Table 3">
            <a:extLst>
              <a:ext uri="{FF2B5EF4-FFF2-40B4-BE49-F238E27FC236}">
                <a16:creationId xmlns:a16="http://schemas.microsoft.com/office/drawing/2014/main" id="{D6B48E9D-4631-57B3-D453-E6B5A8B72CAF}"/>
              </a:ext>
            </a:extLst>
          </p:cNvPr>
          <p:cNvGraphicFramePr>
            <a:graphicFrameLocks noGrp="1"/>
          </p:cNvGraphicFramePr>
          <p:nvPr>
            <p:extLst>
              <p:ext uri="{D42A27DB-BD31-4B8C-83A1-F6EECF244321}">
                <p14:modId xmlns:p14="http://schemas.microsoft.com/office/powerpoint/2010/main" val="2274917763"/>
              </p:ext>
            </p:extLst>
          </p:nvPr>
        </p:nvGraphicFramePr>
        <p:xfrm>
          <a:off x="319984" y="1988203"/>
          <a:ext cx="5007025" cy="4457058"/>
        </p:xfrm>
        <a:graphic>
          <a:graphicData uri="http://schemas.openxmlformats.org/drawingml/2006/table">
            <a:tbl>
              <a:tblPr>
                <a:tableStyleId>{5C22544A-7EE6-4342-B048-85BDC9FD1C3A}</a:tableStyleId>
              </a:tblPr>
              <a:tblGrid>
                <a:gridCol w="2391226">
                  <a:extLst>
                    <a:ext uri="{9D8B030D-6E8A-4147-A177-3AD203B41FA5}">
                      <a16:colId xmlns:a16="http://schemas.microsoft.com/office/drawing/2014/main" val="1473631884"/>
                    </a:ext>
                  </a:extLst>
                </a:gridCol>
                <a:gridCol w="2096101">
                  <a:extLst>
                    <a:ext uri="{9D8B030D-6E8A-4147-A177-3AD203B41FA5}">
                      <a16:colId xmlns:a16="http://schemas.microsoft.com/office/drawing/2014/main" val="640842129"/>
                    </a:ext>
                  </a:extLst>
                </a:gridCol>
                <a:gridCol w="519698">
                  <a:extLst>
                    <a:ext uri="{9D8B030D-6E8A-4147-A177-3AD203B41FA5}">
                      <a16:colId xmlns:a16="http://schemas.microsoft.com/office/drawing/2014/main" val="3966472476"/>
                    </a:ext>
                  </a:extLst>
                </a:gridCol>
              </a:tblGrid>
              <a:tr h="492361">
                <a:tc>
                  <a:txBody>
                    <a:bodyPr/>
                    <a:lstStyle/>
                    <a:p>
                      <a:pPr algn="l" fontAlgn="b"/>
                      <a:r>
                        <a:rPr lang="ru-RU" sz="1800" u="none" strike="noStrike" dirty="0">
                          <a:solidFill>
                            <a:schemeClr val="accent1">
                              <a:lumMod val="50000"/>
                            </a:schemeClr>
                          </a:solidFill>
                          <a:effectLst/>
                        </a:rPr>
                        <a:t>Социально-эмоциональная сфера</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Social-emotional</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a:solidFill>
                            <a:schemeClr val="accent1">
                              <a:lumMod val="50000"/>
                            </a:schemeClr>
                          </a:solidFill>
                          <a:effectLst/>
                        </a:rPr>
                        <a:t>7</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949974596"/>
                  </a:ext>
                </a:extLst>
              </a:tr>
              <a:tr h="248504">
                <a:tc>
                  <a:txBody>
                    <a:bodyPr/>
                    <a:lstStyle/>
                    <a:p>
                      <a:pPr algn="l" fontAlgn="b"/>
                      <a:r>
                        <a:rPr lang="ru-RU" sz="1800" u="none" strike="noStrike" dirty="0">
                          <a:solidFill>
                            <a:schemeClr val="accent1">
                              <a:lumMod val="50000"/>
                            </a:schemeClr>
                          </a:solidFill>
                          <a:effectLst/>
                        </a:rPr>
                        <a:t>Познавательное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Cognition</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a:solidFill>
                            <a:schemeClr val="accent1">
                              <a:lumMod val="50000"/>
                            </a:schemeClr>
                          </a:solidFill>
                          <a:effectLst/>
                        </a:rPr>
                        <a:t>6</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353776272"/>
                  </a:ext>
                </a:extLst>
              </a:tr>
              <a:tr h="248504">
                <a:tc>
                  <a:txBody>
                    <a:bodyPr/>
                    <a:lstStyle/>
                    <a:p>
                      <a:pPr algn="l" fontAlgn="b"/>
                      <a:r>
                        <a:rPr lang="ru-RU" sz="1800" u="none" strike="noStrike" dirty="0">
                          <a:solidFill>
                            <a:schemeClr val="accent1">
                              <a:lumMod val="50000"/>
                            </a:schemeClr>
                          </a:solidFill>
                          <a:effectLst/>
                        </a:rPr>
                        <a:t>Мелкая моторика</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dirty="0">
                          <a:solidFill>
                            <a:schemeClr val="accent1">
                              <a:lumMod val="50000"/>
                            </a:schemeClr>
                          </a:solidFill>
                          <a:effectLst/>
                        </a:rPr>
                        <a:t>Fine Motor</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a:solidFill>
                            <a:schemeClr val="accent1">
                              <a:lumMod val="50000"/>
                            </a:schemeClr>
                          </a:solidFill>
                          <a:effectLst/>
                        </a:rPr>
                        <a:t>5</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231121404"/>
                  </a:ext>
                </a:extLst>
              </a:tr>
              <a:tr h="248504">
                <a:tc>
                  <a:txBody>
                    <a:bodyPr/>
                    <a:lstStyle/>
                    <a:p>
                      <a:pPr algn="l" fontAlgn="b"/>
                      <a:r>
                        <a:rPr lang="ru-RU" sz="1800" u="none" strike="noStrike" dirty="0">
                          <a:solidFill>
                            <a:schemeClr val="accent1">
                              <a:lumMod val="50000"/>
                            </a:schemeClr>
                          </a:solidFill>
                          <a:effectLst/>
                        </a:rPr>
                        <a:t>Грубая моторика</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dirty="0">
                          <a:solidFill>
                            <a:schemeClr val="accent1">
                              <a:lumMod val="50000"/>
                            </a:schemeClr>
                          </a:solidFill>
                          <a:effectLst/>
                        </a:rPr>
                        <a:t>Gross Motor</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a:solidFill>
                            <a:schemeClr val="accent1">
                              <a:lumMod val="50000"/>
                            </a:schemeClr>
                          </a:solidFill>
                          <a:effectLst/>
                        </a:rPr>
                        <a:t>5</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1790361685"/>
                  </a:ext>
                </a:extLst>
              </a:tr>
              <a:tr h="248504">
                <a:tc>
                  <a:txBody>
                    <a:bodyPr/>
                    <a:lstStyle/>
                    <a:p>
                      <a:pPr algn="l" fontAlgn="b"/>
                      <a:r>
                        <a:rPr lang="ru-RU" sz="1800" u="none" strike="noStrike">
                          <a:solidFill>
                            <a:schemeClr val="accent1">
                              <a:lumMod val="50000"/>
                            </a:schemeClr>
                          </a:solidFill>
                          <a:effectLst/>
                        </a:rPr>
                        <a:t>Язык</a:t>
                      </a:r>
                      <a:endParaRPr lang="ru-RU"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Language</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5</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1312201906"/>
                  </a:ext>
                </a:extLst>
              </a:tr>
              <a:tr h="248504">
                <a:tc>
                  <a:txBody>
                    <a:bodyPr/>
                    <a:lstStyle/>
                    <a:p>
                      <a:pPr algn="l" fontAlgn="b"/>
                      <a:r>
                        <a:rPr lang="ru-RU" sz="1800" u="none" strike="noStrike">
                          <a:solidFill>
                            <a:schemeClr val="accent1">
                              <a:lumMod val="50000"/>
                            </a:schemeClr>
                          </a:solidFill>
                          <a:effectLst/>
                        </a:rPr>
                        <a:t>Самопомощь</a:t>
                      </a:r>
                      <a:endParaRPr lang="ru-RU"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Self-help</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a:solidFill>
                            <a:schemeClr val="accent1">
                              <a:lumMod val="50000"/>
                            </a:schemeClr>
                          </a:solidFill>
                          <a:effectLst/>
                        </a:rPr>
                        <a:t>5</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4017051821"/>
                  </a:ext>
                </a:extLst>
              </a:tr>
              <a:tr h="248504">
                <a:tc>
                  <a:txBody>
                    <a:bodyPr/>
                    <a:lstStyle/>
                    <a:p>
                      <a:pPr algn="l" fontAlgn="b"/>
                      <a:r>
                        <a:rPr lang="ru-RU" sz="1800" u="none" strike="noStrike">
                          <a:solidFill>
                            <a:schemeClr val="accent1">
                              <a:lumMod val="50000"/>
                            </a:schemeClr>
                          </a:solidFill>
                          <a:effectLst/>
                        </a:rPr>
                        <a:t>Моторика</a:t>
                      </a:r>
                      <a:endParaRPr lang="ru-RU"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Motor</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4</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3575735688"/>
                  </a:ext>
                </a:extLst>
              </a:tr>
              <a:tr h="248504">
                <a:tc>
                  <a:txBody>
                    <a:bodyPr/>
                    <a:lstStyle/>
                    <a:p>
                      <a:pPr algn="l" fontAlgn="b"/>
                      <a:r>
                        <a:rPr lang="ru-RU" sz="1800" u="none" strike="noStrike">
                          <a:solidFill>
                            <a:schemeClr val="accent1">
                              <a:lumMod val="50000"/>
                            </a:schemeClr>
                          </a:solidFill>
                          <a:effectLst/>
                        </a:rPr>
                        <a:t>Коммуникация</a:t>
                      </a:r>
                      <a:endParaRPr lang="ru-RU"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a:solidFill>
                            <a:schemeClr val="accent1">
                              <a:lumMod val="50000"/>
                            </a:schemeClr>
                          </a:solidFill>
                          <a:effectLst/>
                        </a:rPr>
                        <a:t>Communication</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a:solidFill>
                            <a:schemeClr val="accent1">
                              <a:lumMod val="50000"/>
                            </a:schemeClr>
                          </a:solidFill>
                          <a:effectLst/>
                        </a:rPr>
                        <a:t>4</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3361325442"/>
                  </a:ext>
                </a:extLst>
              </a:tr>
              <a:tr h="492361">
                <a:tc>
                  <a:txBody>
                    <a:bodyPr/>
                    <a:lstStyle/>
                    <a:p>
                      <a:pPr algn="l" fontAlgn="b"/>
                      <a:r>
                        <a:rPr lang="ru-RU" sz="1800" u="none" strike="noStrike" dirty="0">
                          <a:solidFill>
                            <a:schemeClr val="accent1">
                              <a:lumMod val="50000"/>
                            </a:schemeClr>
                          </a:solidFill>
                          <a:effectLst/>
                        </a:rPr>
                        <a:t>Адаптивное функционирование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dirty="0">
                          <a:solidFill>
                            <a:schemeClr val="accent1">
                              <a:lumMod val="50000"/>
                            </a:schemeClr>
                          </a:solidFill>
                          <a:effectLst/>
                        </a:rPr>
                        <a:t>Adaptive functioning</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dirty="0">
                          <a:solidFill>
                            <a:schemeClr val="accent1">
                              <a:lumMod val="50000"/>
                            </a:schemeClr>
                          </a:solidFill>
                          <a:effectLst/>
                        </a:rPr>
                        <a:t>3</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573388645"/>
                  </a:ext>
                </a:extLst>
              </a:tr>
              <a:tr h="248504">
                <a:tc>
                  <a:txBody>
                    <a:bodyPr/>
                    <a:lstStyle/>
                    <a:p>
                      <a:pPr algn="l" fontAlgn="b"/>
                      <a:r>
                        <a:rPr lang="ru-RU" sz="1800" u="none" strike="noStrike" dirty="0">
                          <a:solidFill>
                            <a:schemeClr val="accent1">
                              <a:lumMod val="50000"/>
                            </a:schemeClr>
                          </a:solidFill>
                          <a:effectLst/>
                        </a:rPr>
                        <a:t>Выразительный язык</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a:solidFill>
                            <a:schemeClr val="accent1">
                              <a:lumMod val="50000"/>
                            </a:schemeClr>
                          </a:solidFill>
                          <a:effectLst/>
                        </a:rPr>
                        <a:t>Expressive language</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3</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765153199"/>
                  </a:ext>
                </a:extLst>
              </a:tr>
              <a:tr h="248504">
                <a:tc>
                  <a:txBody>
                    <a:bodyPr/>
                    <a:lstStyle/>
                    <a:p>
                      <a:pPr algn="l" fontAlgn="b"/>
                      <a:r>
                        <a:rPr lang="ru-RU" sz="1800" u="none" strike="noStrike">
                          <a:solidFill>
                            <a:schemeClr val="accent1">
                              <a:lumMod val="50000"/>
                            </a:schemeClr>
                          </a:solidFill>
                          <a:effectLst/>
                        </a:rPr>
                        <a:t>Рецептивный язык</a:t>
                      </a:r>
                      <a:endParaRPr lang="ru-RU"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a:solidFill>
                            <a:schemeClr val="accent1">
                              <a:lumMod val="50000"/>
                            </a:schemeClr>
                          </a:solidFill>
                          <a:effectLst/>
                        </a:rPr>
                        <a:t>Receptive language</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3</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999515912"/>
                  </a:ext>
                </a:extLst>
              </a:tr>
              <a:tr h="248504">
                <a:tc>
                  <a:txBody>
                    <a:bodyPr/>
                    <a:lstStyle/>
                    <a:p>
                      <a:pPr algn="l" fontAlgn="b"/>
                      <a:r>
                        <a:rPr lang="ru-RU" sz="1800" u="none" strike="noStrike">
                          <a:solidFill>
                            <a:schemeClr val="accent1">
                              <a:lumMod val="50000"/>
                            </a:schemeClr>
                          </a:solidFill>
                          <a:effectLst/>
                        </a:rPr>
                        <a:t>Поведение</a:t>
                      </a:r>
                      <a:endParaRPr lang="ru-RU"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Behavior</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2</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625634237"/>
                  </a:ext>
                </a:extLst>
              </a:tr>
              <a:tr h="492361">
                <a:tc>
                  <a:txBody>
                    <a:bodyPr/>
                    <a:lstStyle/>
                    <a:p>
                      <a:pPr algn="l" fontAlgn="b"/>
                      <a:r>
                        <a:rPr lang="ru-RU" sz="1800" u="none" strike="noStrike" dirty="0">
                          <a:solidFill>
                            <a:schemeClr val="accent1">
                              <a:lumMod val="50000"/>
                            </a:schemeClr>
                          </a:solidFill>
                          <a:effectLst/>
                        </a:rPr>
                        <a:t>Успеваемость/обучение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a:solidFill>
                            <a:schemeClr val="accent1">
                              <a:lumMod val="50000"/>
                            </a:schemeClr>
                          </a:solidFill>
                          <a:effectLst/>
                        </a:rPr>
                        <a:t>Academics/pre-academics</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2</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14202252"/>
                  </a:ext>
                </a:extLst>
              </a:tr>
            </a:tbl>
          </a:graphicData>
        </a:graphic>
      </p:graphicFrame>
      <p:graphicFrame>
        <p:nvGraphicFramePr>
          <p:cNvPr id="5" name="Table 4">
            <a:extLst>
              <a:ext uri="{FF2B5EF4-FFF2-40B4-BE49-F238E27FC236}">
                <a16:creationId xmlns:a16="http://schemas.microsoft.com/office/drawing/2014/main" id="{F6EBA388-CC56-41F9-BF2E-210C27C6CE1A}"/>
              </a:ext>
            </a:extLst>
          </p:cNvPr>
          <p:cNvGraphicFramePr>
            <a:graphicFrameLocks noGrp="1"/>
          </p:cNvGraphicFramePr>
          <p:nvPr>
            <p:extLst>
              <p:ext uri="{D42A27DB-BD31-4B8C-83A1-F6EECF244321}">
                <p14:modId xmlns:p14="http://schemas.microsoft.com/office/powerpoint/2010/main" val="4187314795"/>
              </p:ext>
            </p:extLst>
          </p:nvPr>
        </p:nvGraphicFramePr>
        <p:xfrm>
          <a:off x="6427628" y="2042910"/>
          <a:ext cx="4922677" cy="4213593"/>
        </p:xfrm>
        <a:graphic>
          <a:graphicData uri="http://schemas.openxmlformats.org/drawingml/2006/table">
            <a:tbl>
              <a:tblPr>
                <a:tableStyleId>{5C22544A-7EE6-4342-B048-85BDC9FD1C3A}</a:tableStyleId>
              </a:tblPr>
              <a:tblGrid>
                <a:gridCol w="2350944">
                  <a:extLst>
                    <a:ext uri="{9D8B030D-6E8A-4147-A177-3AD203B41FA5}">
                      <a16:colId xmlns:a16="http://schemas.microsoft.com/office/drawing/2014/main" val="1025437394"/>
                    </a:ext>
                  </a:extLst>
                </a:gridCol>
                <a:gridCol w="2060790">
                  <a:extLst>
                    <a:ext uri="{9D8B030D-6E8A-4147-A177-3AD203B41FA5}">
                      <a16:colId xmlns:a16="http://schemas.microsoft.com/office/drawing/2014/main" val="2106970526"/>
                    </a:ext>
                  </a:extLst>
                </a:gridCol>
                <a:gridCol w="510943">
                  <a:extLst>
                    <a:ext uri="{9D8B030D-6E8A-4147-A177-3AD203B41FA5}">
                      <a16:colId xmlns:a16="http://schemas.microsoft.com/office/drawing/2014/main" val="466583038"/>
                    </a:ext>
                  </a:extLst>
                </a:gridCol>
              </a:tblGrid>
              <a:tr h="305175">
                <a:tc>
                  <a:txBody>
                    <a:bodyPr/>
                    <a:lstStyle/>
                    <a:p>
                      <a:pPr algn="l" fontAlgn="b"/>
                      <a:r>
                        <a:rPr lang="ru-RU" sz="1800" u="none" strike="noStrike" dirty="0">
                          <a:solidFill>
                            <a:schemeClr val="accent1">
                              <a:lumMod val="50000"/>
                            </a:schemeClr>
                          </a:solidFill>
                          <a:effectLst/>
                        </a:rPr>
                        <a:t>Адаптивное поведение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Adaptive Behavior</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504507906"/>
                  </a:ext>
                </a:extLst>
              </a:tr>
              <a:tr h="255226">
                <a:tc>
                  <a:txBody>
                    <a:bodyPr/>
                    <a:lstStyle/>
                    <a:p>
                      <a:pPr algn="l" fontAlgn="b"/>
                      <a:r>
                        <a:rPr lang="ru-RU" sz="1800" u="none" strike="noStrike" dirty="0">
                          <a:solidFill>
                            <a:schemeClr val="accent1">
                              <a:lumMod val="50000"/>
                            </a:schemeClr>
                          </a:solidFill>
                          <a:effectLst/>
                        </a:rPr>
                        <a:t>Артикуляция</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Articulation</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88829865"/>
                  </a:ext>
                </a:extLst>
              </a:tr>
              <a:tr h="255226">
                <a:tc>
                  <a:txBody>
                    <a:bodyPr/>
                    <a:lstStyle/>
                    <a:p>
                      <a:pPr algn="l" fontAlgn="b"/>
                      <a:r>
                        <a:rPr lang="ru-RU" sz="1800" u="none" strike="noStrike" dirty="0">
                          <a:solidFill>
                            <a:schemeClr val="accent1">
                              <a:lumMod val="50000"/>
                            </a:schemeClr>
                          </a:solidFill>
                          <a:effectLst/>
                        </a:rPr>
                        <a:t>Аутизм</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Autism</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897519985"/>
                  </a:ext>
                </a:extLst>
              </a:tr>
              <a:tr h="255226">
                <a:tc>
                  <a:txBody>
                    <a:bodyPr/>
                    <a:lstStyle/>
                    <a:p>
                      <a:pPr algn="l" fontAlgn="b"/>
                      <a:r>
                        <a:rPr lang="ru-RU" sz="1800" u="none" strike="noStrike" dirty="0">
                          <a:solidFill>
                            <a:schemeClr val="accent1">
                              <a:lumMod val="50000"/>
                            </a:schemeClr>
                          </a:solidFill>
                          <a:effectLst/>
                        </a:rPr>
                        <a:t>Автономия</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dirty="0">
                          <a:solidFill>
                            <a:schemeClr val="accent1">
                              <a:lumMod val="50000"/>
                            </a:schemeClr>
                          </a:solidFill>
                          <a:effectLst/>
                        </a:rPr>
                        <a:t>Autonomy</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1675371426"/>
                  </a:ext>
                </a:extLst>
              </a:tr>
              <a:tr h="255226">
                <a:tc>
                  <a:txBody>
                    <a:bodyPr/>
                    <a:lstStyle/>
                    <a:p>
                      <a:pPr algn="l" fontAlgn="b"/>
                      <a:r>
                        <a:rPr lang="ru-RU" sz="1800" u="none" strike="noStrike" dirty="0">
                          <a:solidFill>
                            <a:schemeClr val="accent1">
                              <a:lumMod val="50000"/>
                            </a:schemeClr>
                          </a:solidFill>
                          <a:effectLst/>
                        </a:rPr>
                        <a:t>Согласие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a:solidFill>
                            <a:schemeClr val="accent1">
                              <a:lumMod val="50000"/>
                            </a:schemeClr>
                          </a:solidFill>
                          <a:effectLst/>
                        </a:rPr>
                        <a:t>Compliance</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a:solidFill>
                            <a:schemeClr val="accent1">
                              <a:lumMod val="50000"/>
                            </a:schemeClr>
                          </a:solidFill>
                          <a:effectLst/>
                        </a:rPr>
                        <a:t>1</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439404046"/>
                  </a:ext>
                </a:extLst>
              </a:tr>
              <a:tr h="255226">
                <a:tc>
                  <a:txBody>
                    <a:bodyPr/>
                    <a:lstStyle/>
                    <a:p>
                      <a:pPr algn="l" fontAlgn="b"/>
                      <a:r>
                        <a:rPr lang="ru-RU" sz="1800" u="none" strike="noStrike" dirty="0">
                          <a:solidFill>
                            <a:schemeClr val="accent1">
                              <a:lumMod val="50000"/>
                            </a:schemeClr>
                          </a:solidFill>
                          <a:effectLst/>
                        </a:rPr>
                        <a:t>Семейные факторы</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Family Factors</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a:solidFill>
                            <a:schemeClr val="accent1">
                              <a:lumMod val="50000"/>
                            </a:schemeClr>
                          </a:solidFill>
                          <a:effectLst/>
                        </a:rPr>
                        <a:t>1</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807155403"/>
                  </a:ext>
                </a:extLst>
              </a:tr>
              <a:tr h="255226">
                <a:tc>
                  <a:txBody>
                    <a:bodyPr/>
                    <a:lstStyle/>
                    <a:p>
                      <a:pPr algn="l" fontAlgn="b"/>
                      <a:r>
                        <a:rPr lang="ru-RU" sz="1800" u="none" strike="noStrike" dirty="0">
                          <a:solidFill>
                            <a:schemeClr val="accent1">
                              <a:lumMod val="50000"/>
                            </a:schemeClr>
                          </a:solidFill>
                          <a:effectLst/>
                        </a:rPr>
                        <a:t>История здоровья</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Health History</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a:solidFill>
                            <a:schemeClr val="accent1">
                              <a:lumMod val="50000"/>
                            </a:schemeClr>
                          </a:solidFill>
                          <a:effectLst/>
                        </a:rPr>
                        <a:t>1</a:t>
                      </a:r>
                      <a:endParaRPr lang="en-US" sz="1800" b="0" i="0" u="none" strike="noStrike">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3188821025"/>
                  </a:ext>
                </a:extLst>
              </a:tr>
              <a:tr h="255226">
                <a:tc>
                  <a:txBody>
                    <a:bodyPr/>
                    <a:lstStyle/>
                    <a:p>
                      <a:pPr algn="l" fontAlgn="b"/>
                      <a:r>
                        <a:rPr lang="ru-RU" sz="1800" u="none" strike="noStrike" dirty="0">
                          <a:solidFill>
                            <a:schemeClr val="accent1">
                              <a:lumMod val="50000"/>
                            </a:schemeClr>
                          </a:solidFill>
                          <a:effectLst/>
                        </a:rPr>
                        <a:t>Домашняя обстановка</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Home</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92922791"/>
                  </a:ext>
                </a:extLst>
              </a:tr>
              <a:tr h="505681">
                <a:tc>
                  <a:txBody>
                    <a:bodyPr/>
                    <a:lstStyle/>
                    <a:p>
                      <a:pPr algn="l" fontAlgn="b"/>
                      <a:r>
                        <a:rPr lang="ru-RU" sz="1800" u="none" strike="noStrike" dirty="0">
                          <a:solidFill>
                            <a:schemeClr val="accent1">
                              <a:lumMod val="50000"/>
                            </a:schemeClr>
                          </a:solidFill>
                          <a:effectLst/>
                        </a:rPr>
                        <a:t>Персонально-социальная сфера</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dirty="0">
                          <a:solidFill>
                            <a:schemeClr val="accent1">
                              <a:lumMod val="50000"/>
                            </a:schemeClr>
                          </a:solidFill>
                          <a:effectLst/>
                        </a:rPr>
                        <a:t>Personal-Social</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432501101"/>
                  </a:ext>
                </a:extLst>
              </a:tr>
              <a:tr h="255226">
                <a:tc>
                  <a:txBody>
                    <a:bodyPr/>
                    <a:lstStyle/>
                    <a:p>
                      <a:pPr algn="l" fontAlgn="b"/>
                      <a:r>
                        <a:rPr lang="ru-RU" sz="1800" u="none" strike="noStrike" dirty="0">
                          <a:solidFill>
                            <a:schemeClr val="accent1">
                              <a:lumMod val="50000"/>
                            </a:schemeClr>
                          </a:solidFill>
                          <a:effectLst/>
                        </a:rPr>
                        <a:t>Физическое развитие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Physical Development</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3382455317"/>
                  </a:ext>
                </a:extLst>
              </a:tr>
              <a:tr h="255226">
                <a:tc>
                  <a:txBody>
                    <a:bodyPr/>
                    <a:lstStyle/>
                    <a:p>
                      <a:pPr algn="l" fontAlgn="b"/>
                      <a:r>
                        <a:rPr lang="ru-RU" sz="1800" u="none" strike="noStrike" dirty="0">
                          <a:solidFill>
                            <a:schemeClr val="accent1">
                              <a:lumMod val="50000"/>
                            </a:schemeClr>
                          </a:solidFill>
                          <a:effectLst/>
                        </a:rPr>
                        <a:t>Решение проблем</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dirty="0">
                          <a:solidFill>
                            <a:schemeClr val="accent1">
                              <a:lumMod val="50000"/>
                            </a:schemeClr>
                          </a:solidFill>
                          <a:effectLst/>
                        </a:rPr>
                        <a:t>Problem Solving</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2749969975"/>
                  </a:ext>
                </a:extLst>
              </a:tr>
              <a:tr h="255226">
                <a:tc>
                  <a:txBody>
                    <a:bodyPr/>
                    <a:lstStyle/>
                    <a:p>
                      <a:pPr algn="l" fontAlgn="b"/>
                      <a:r>
                        <a:rPr lang="ru-RU" sz="1800" u="none" strike="noStrike" dirty="0">
                          <a:solidFill>
                            <a:schemeClr val="accent1">
                              <a:lumMod val="50000"/>
                            </a:schemeClr>
                          </a:solidFill>
                          <a:effectLst/>
                        </a:rPr>
                        <a:t>Школа</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School</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889856421"/>
                  </a:ext>
                </a:extLst>
              </a:tr>
              <a:tr h="255226">
                <a:tc>
                  <a:txBody>
                    <a:bodyPr/>
                    <a:lstStyle/>
                    <a:p>
                      <a:pPr algn="l" fontAlgn="b"/>
                      <a:r>
                        <a:rPr lang="ru-RU" sz="1800" u="none" strike="noStrike" dirty="0">
                          <a:solidFill>
                            <a:schemeClr val="accent1">
                              <a:lumMod val="50000"/>
                            </a:schemeClr>
                          </a:solidFill>
                          <a:effectLst/>
                        </a:rPr>
                        <a:t>Саморегулирование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b"/>
                      <a:r>
                        <a:rPr lang="en-US" sz="1800" u="none" strike="noStrike" dirty="0">
                          <a:solidFill>
                            <a:schemeClr val="accent1">
                              <a:lumMod val="50000"/>
                            </a:schemeClr>
                          </a:solidFill>
                          <a:effectLst/>
                        </a:rPr>
                        <a:t>Self-regulation</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1428723001"/>
                  </a:ext>
                </a:extLst>
              </a:tr>
              <a:tr h="255226">
                <a:tc>
                  <a:txBody>
                    <a:bodyPr/>
                    <a:lstStyle/>
                    <a:p>
                      <a:pPr algn="l" fontAlgn="b"/>
                      <a:r>
                        <a:rPr lang="ru-RU" sz="1800" u="none" strike="noStrike" dirty="0">
                          <a:solidFill>
                            <a:schemeClr val="accent1">
                              <a:lumMod val="50000"/>
                            </a:schemeClr>
                          </a:solidFill>
                          <a:effectLst/>
                        </a:rPr>
                        <a:t>Социальное развитие</a:t>
                      </a:r>
                      <a:endParaRPr lang="ru-RU"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tc>
                  <a:txBody>
                    <a:bodyPr/>
                    <a:lstStyle/>
                    <a:p>
                      <a:pPr algn="l" fontAlgn="ctr"/>
                      <a:r>
                        <a:rPr lang="en-US" sz="1800" u="none" strike="noStrike" dirty="0">
                          <a:solidFill>
                            <a:schemeClr val="accent1">
                              <a:lumMod val="50000"/>
                            </a:schemeClr>
                          </a:solidFill>
                          <a:effectLst/>
                        </a:rPr>
                        <a:t>Social Development</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ctr">
                    <a:noFill/>
                  </a:tcPr>
                </a:tc>
                <a:tc>
                  <a:txBody>
                    <a:bodyPr/>
                    <a:lstStyle/>
                    <a:p>
                      <a:pPr algn="r" fontAlgn="b"/>
                      <a:r>
                        <a:rPr lang="en-US" sz="1800" u="none" strike="noStrike" dirty="0">
                          <a:solidFill>
                            <a:schemeClr val="accent1">
                              <a:lumMod val="50000"/>
                            </a:schemeClr>
                          </a:solidFill>
                          <a:effectLst/>
                        </a:rPr>
                        <a:t>1</a:t>
                      </a:r>
                      <a:endParaRPr lang="en-US" sz="1800" b="0" i="0" u="none" strike="noStrike" dirty="0">
                        <a:solidFill>
                          <a:schemeClr val="accent1">
                            <a:lumMod val="50000"/>
                          </a:schemeClr>
                        </a:solidFill>
                        <a:effectLst/>
                        <a:latin typeface="Calibri" panose="020F0502020204030204" pitchFamily="34" charset="0"/>
                      </a:endParaRPr>
                    </a:p>
                  </a:txBody>
                  <a:tcPr marL="5226" marR="5226" marT="5226" marB="0" anchor="b">
                    <a:noFill/>
                  </a:tcPr>
                </a:tc>
                <a:extLst>
                  <a:ext uri="{0D108BD9-81ED-4DB2-BD59-A6C34878D82A}">
                    <a16:rowId xmlns:a16="http://schemas.microsoft.com/office/drawing/2014/main" val="1052562646"/>
                  </a:ext>
                </a:extLst>
              </a:tr>
            </a:tbl>
          </a:graphicData>
        </a:graphic>
      </p:graphicFrame>
    </p:spTree>
    <p:extLst>
      <p:ext uri="{BB962C8B-B14F-4D97-AF65-F5344CB8AC3E}">
        <p14:creationId xmlns:p14="http://schemas.microsoft.com/office/powerpoint/2010/main" val="3556041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Деревянные блоки, упорядоченные в форму дома">
            <a:extLst>
              <a:ext uri="{FF2B5EF4-FFF2-40B4-BE49-F238E27FC236}">
                <a16:creationId xmlns:a16="http://schemas.microsoft.com/office/drawing/2014/main" id="{C368B268-6AA7-A23F-0D3C-A63B0B6973E8}"/>
              </a:ext>
            </a:extLst>
          </p:cNvPr>
          <p:cNvPicPr>
            <a:picLocks noChangeAspect="1"/>
          </p:cNvPicPr>
          <p:nvPr/>
        </p:nvPicPr>
        <p:blipFill rotWithShape="1">
          <a:blip r:embed="rId2"/>
          <a:srcRect l="20604" r="20130" b="-1"/>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68F96-3466-DFA8-C0A3-E239FC6F66D5}"/>
              </a:ext>
            </a:extLst>
          </p:cNvPr>
          <p:cNvSpPr>
            <a:spLocks noGrp="1"/>
          </p:cNvSpPr>
          <p:nvPr>
            <p:ph type="title"/>
          </p:nvPr>
        </p:nvSpPr>
        <p:spPr>
          <a:xfrm>
            <a:off x="761801" y="328512"/>
            <a:ext cx="4778387" cy="1628970"/>
          </a:xfrm>
        </p:spPr>
        <p:txBody>
          <a:bodyPr anchor="ctr">
            <a:normAutofit/>
          </a:bodyPr>
          <a:lstStyle/>
          <a:p>
            <a:r>
              <a:rPr lang="ru-RU" sz="3700"/>
              <a:t>Три модели скрининга детского развития </a:t>
            </a:r>
            <a:endParaRPr lang="en-US" sz="3700"/>
          </a:p>
        </p:txBody>
      </p:sp>
      <p:sp>
        <p:nvSpPr>
          <p:cNvPr id="3" name="Content Placeholder 2">
            <a:extLst>
              <a:ext uri="{FF2B5EF4-FFF2-40B4-BE49-F238E27FC236}">
                <a16:creationId xmlns:a16="http://schemas.microsoft.com/office/drawing/2014/main" id="{A8148854-2523-309F-37F2-43A707BCEFBD}"/>
              </a:ext>
            </a:extLst>
          </p:cNvPr>
          <p:cNvSpPr>
            <a:spLocks noGrp="1"/>
          </p:cNvSpPr>
          <p:nvPr>
            <p:ph idx="1"/>
          </p:nvPr>
        </p:nvSpPr>
        <p:spPr>
          <a:xfrm>
            <a:off x="761801" y="2884929"/>
            <a:ext cx="4659756" cy="3374137"/>
          </a:xfrm>
        </p:spPr>
        <p:txBody>
          <a:bodyPr anchor="ctr">
            <a:normAutofit/>
          </a:bodyPr>
          <a:lstStyle/>
          <a:p>
            <a:r>
              <a:rPr lang="en-US" sz="2000"/>
              <a:t>Ages and Stages – 3</a:t>
            </a:r>
            <a:r>
              <a:rPr lang="ru-RU" sz="2000"/>
              <a:t> (опыт Шотландии)</a:t>
            </a:r>
            <a:endParaRPr lang="en-US" sz="2000"/>
          </a:p>
          <a:p>
            <a:r>
              <a:rPr lang="en-US" sz="2000"/>
              <a:t>Guide for Monitoring Child Development (GMCD)</a:t>
            </a:r>
            <a:r>
              <a:rPr lang="ru-RU" sz="2000"/>
              <a:t> (опыт Азербайджана)</a:t>
            </a:r>
            <a:endParaRPr lang="en-US" sz="2000"/>
          </a:p>
          <a:p>
            <a:r>
              <a:rPr lang="ru-RU" sz="2000"/>
              <a:t>Скрининг детского развития в Казахстане</a:t>
            </a:r>
            <a:endParaRPr lang="en-US" sz="2000"/>
          </a:p>
          <a:p>
            <a:endParaRPr lang="en-US" sz="2000"/>
          </a:p>
        </p:txBody>
      </p:sp>
    </p:spTree>
    <p:extLst>
      <p:ext uri="{BB962C8B-B14F-4D97-AF65-F5344CB8AC3E}">
        <p14:creationId xmlns:p14="http://schemas.microsoft.com/office/powerpoint/2010/main" val="434627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B1124-4573-42F6-A078-AA7B3FBF4027}"/>
              </a:ext>
            </a:extLst>
          </p:cNvPr>
          <p:cNvSpPr>
            <a:spLocks noGrp="1"/>
          </p:cNvSpPr>
          <p:nvPr>
            <p:ph type="title"/>
          </p:nvPr>
        </p:nvSpPr>
        <p:spPr>
          <a:xfrm>
            <a:off x="838200" y="215102"/>
            <a:ext cx="10515600" cy="1325563"/>
          </a:xfrm>
        </p:spPr>
        <p:txBody>
          <a:bodyPr>
            <a:normAutofit/>
          </a:bodyPr>
          <a:lstStyle/>
          <a:p>
            <a:r>
              <a:rPr lang="ru-RU" sz="4000" b="1" dirty="0"/>
              <a:t>Шотландия</a:t>
            </a:r>
            <a:r>
              <a:rPr lang="en-GB" sz="4000" b="1" dirty="0"/>
              <a:t>: </a:t>
            </a:r>
            <a:r>
              <a:rPr lang="ru-RU" sz="4000" b="1" dirty="0"/>
              <a:t>Универсальная программа патронажа</a:t>
            </a:r>
            <a:endParaRPr lang="en-GB" sz="4000" b="1" dirty="0"/>
          </a:p>
        </p:txBody>
      </p:sp>
      <p:sp>
        <p:nvSpPr>
          <p:cNvPr id="3" name="Content Placeholder 2">
            <a:extLst>
              <a:ext uri="{FF2B5EF4-FFF2-40B4-BE49-F238E27FC236}">
                <a16:creationId xmlns:a16="http://schemas.microsoft.com/office/drawing/2014/main" id="{39DF5481-1496-43B4-BCFF-64564C2EB70B}"/>
              </a:ext>
            </a:extLst>
          </p:cNvPr>
          <p:cNvSpPr>
            <a:spLocks noGrp="1"/>
          </p:cNvSpPr>
          <p:nvPr>
            <p:ph idx="1"/>
          </p:nvPr>
        </p:nvSpPr>
        <p:spPr>
          <a:xfrm>
            <a:off x="838200" y="1690691"/>
            <a:ext cx="10515600" cy="1195384"/>
          </a:xfrm>
        </p:spPr>
        <p:txBody>
          <a:bodyPr>
            <a:normAutofit fontScale="92500" lnSpcReduction="10000"/>
          </a:bodyPr>
          <a:lstStyle/>
          <a:p>
            <a:r>
              <a:rPr lang="ru-RU" dirty="0"/>
              <a:t>Пересмотрена в</a:t>
            </a:r>
            <a:r>
              <a:rPr lang="en-GB" dirty="0"/>
              <a:t> 2015</a:t>
            </a:r>
            <a:r>
              <a:rPr lang="ru-RU" dirty="0"/>
              <a:t> году</a:t>
            </a:r>
            <a:endParaRPr lang="en-GB" dirty="0"/>
          </a:p>
          <a:p>
            <a:r>
              <a:rPr lang="en-GB" dirty="0"/>
              <a:t>11 </a:t>
            </a:r>
            <a:r>
              <a:rPr lang="ru-RU" dirty="0"/>
              <a:t>визитов</a:t>
            </a:r>
            <a:r>
              <a:rPr lang="en-GB" dirty="0"/>
              <a:t> </a:t>
            </a:r>
            <a:r>
              <a:rPr lang="ru-RU" dirty="0"/>
              <a:t>ко всем семьям от рождения до школы</a:t>
            </a:r>
            <a:r>
              <a:rPr lang="en-GB" dirty="0"/>
              <a:t>, </a:t>
            </a:r>
            <a:r>
              <a:rPr lang="ru-RU" dirty="0"/>
              <a:t>плюс визиты во время беременности</a:t>
            </a:r>
            <a:endParaRPr lang="en-GB" dirty="0"/>
          </a:p>
        </p:txBody>
      </p:sp>
      <p:sp>
        <p:nvSpPr>
          <p:cNvPr id="5" name="TextBox 4">
            <a:extLst>
              <a:ext uri="{FF2B5EF4-FFF2-40B4-BE49-F238E27FC236}">
                <a16:creationId xmlns:a16="http://schemas.microsoft.com/office/drawing/2014/main" id="{50DFA6B4-4458-AF5A-C370-928063EBC1FF}"/>
              </a:ext>
            </a:extLst>
          </p:cNvPr>
          <p:cNvSpPr txBox="1"/>
          <p:nvPr/>
        </p:nvSpPr>
        <p:spPr>
          <a:xfrm>
            <a:off x="504824" y="6181726"/>
            <a:ext cx="9420225" cy="646331"/>
          </a:xfrm>
          <a:prstGeom prst="rect">
            <a:avLst/>
          </a:prstGeom>
          <a:noFill/>
        </p:spPr>
        <p:txBody>
          <a:bodyPr wrap="square">
            <a:spAutoFit/>
          </a:bodyPr>
          <a:lstStyle/>
          <a:p>
            <a:r>
              <a:rPr lang="en-GB" dirty="0"/>
              <a:t>https://www.gov.scot/publications/universal-health-visiting-pathway-scotland-pre-birth-pre-school/pages/1/</a:t>
            </a:r>
          </a:p>
        </p:txBody>
      </p:sp>
      <p:sp>
        <p:nvSpPr>
          <p:cNvPr id="6" name="Rectangle: Rounded Corners 5">
            <a:extLst>
              <a:ext uri="{FF2B5EF4-FFF2-40B4-BE49-F238E27FC236}">
                <a16:creationId xmlns:a16="http://schemas.microsoft.com/office/drawing/2014/main" id="{13336B33-7717-2B59-67D6-E90B603A4E21}"/>
              </a:ext>
            </a:extLst>
          </p:cNvPr>
          <p:cNvSpPr/>
          <p:nvPr/>
        </p:nvSpPr>
        <p:spPr>
          <a:xfrm>
            <a:off x="1162050" y="3143250"/>
            <a:ext cx="1400175" cy="7143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GB" dirty="0"/>
              <a:t>Antenatal  home visit</a:t>
            </a:r>
          </a:p>
        </p:txBody>
      </p:sp>
      <p:sp>
        <p:nvSpPr>
          <p:cNvPr id="7" name="Rectangle: Rounded Corners 6">
            <a:extLst>
              <a:ext uri="{FF2B5EF4-FFF2-40B4-BE49-F238E27FC236}">
                <a16:creationId xmlns:a16="http://schemas.microsoft.com/office/drawing/2014/main" id="{94A19CB0-741C-08CC-71F7-272D7DC75DCC}"/>
              </a:ext>
            </a:extLst>
          </p:cNvPr>
          <p:cNvSpPr/>
          <p:nvPr/>
        </p:nvSpPr>
        <p:spPr>
          <a:xfrm>
            <a:off x="2762250" y="3143250"/>
            <a:ext cx="2000250" cy="281304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285750" indent="-285750">
              <a:buFont typeface="Arial" panose="020B0604020202020204" pitchFamily="34" charset="0"/>
              <a:buChar char="•"/>
            </a:pPr>
            <a:r>
              <a:rPr lang="en-GB" dirty="0"/>
              <a:t>New baby (10-14 days)</a:t>
            </a:r>
          </a:p>
          <a:p>
            <a:pPr marL="285750" indent="-285750">
              <a:buFont typeface="Arial" panose="020B0604020202020204" pitchFamily="34" charset="0"/>
              <a:buChar char="•"/>
            </a:pPr>
            <a:r>
              <a:rPr lang="en-GB" dirty="0"/>
              <a:t>3-5 weeks (2 visits)</a:t>
            </a:r>
          </a:p>
          <a:p>
            <a:pPr marL="285750" indent="-285750">
              <a:buFont typeface="Arial" panose="020B0604020202020204" pitchFamily="34" charset="0"/>
              <a:buChar char="•"/>
            </a:pPr>
            <a:r>
              <a:rPr lang="en-GB" dirty="0"/>
              <a:t>6-8 weeks</a:t>
            </a:r>
          </a:p>
          <a:p>
            <a:pPr marL="285750" indent="-285750">
              <a:buFont typeface="Arial" panose="020B0604020202020204" pitchFamily="34" charset="0"/>
              <a:buChar char="•"/>
            </a:pPr>
            <a:r>
              <a:rPr lang="en-GB" dirty="0"/>
              <a:t>3 months</a:t>
            </a:r>
          </a:p>
          <a:p>
            <a:pPr marL="285750" indent="-285750">
              <a:buFont typeface="Arial" panose="020B0604020202020204" pitchFamily="34" charset="0"/>
              <a:buChar char="•"/>
            </a:pPr>
            <a:r>
              <a:rPr lang="en-GB" dirty="0"/>
              <a:t>4 months</a:t>
            </a:r>
          </a:p>
          <a:p>
            <a:pPr marL="285750" indent="-285750">
              <a:buFont typeface="Arial" panose="020B0604020202020204" pitchFamily="34" charset="0"/>
              <a:buChar char="•"/>
            </a:pPr>
            <a:r>
              <a:rPr lang="en-GB" dirty="0"/>
              <a:t>6 months</a:t>
            </a:r>
          </a:p>
          <a:p>
            <a:pPr marL="285750" indent="-285750">
              <a:buFont typeface="Arial" panose="020B0604020202020204" pitchFamily="34" charset="0"/>
              <a:buChar char="•"/>
            </a:pPr>
            <a:r>
              <a:rPr lang="en-GB" dirty="0"/>
              <a:t>8 months</a:t>
            </a:r>
          </a:p>
        </p:txBody>
      </p:sp>
      <p:sp>
        <p:nvSpPr>
          <p:cNvPr id="8" name="Rectangle: Rounded Corners 7">
            <a:extLst>
              <a:ext uri="{FF2B5EF4-FFF2-40B4-BE49-F238E27FC236}">
                <a16:creationId xmlns:a16="http://schemas.microsoft.com/office/drawing/2014/main" id="{72522079-240F-CF78-E362-032CE07056CE}"/>
              </a:ext>
            </a:extLst>
          </p:cNvPr>
          <p:cNvSpPr/>
          <p:nvPr/>
        </p:nvSpPr>
        <p:spPr>
          <a:xfrm>
            <a:off x="9429750" y="3093080"/>
            <a:ext cx="2000250" cy="71437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285750" indent="-285750">
              <a:buFont typeface="Arial" panose="020B0604020202020204" pitchFamily="34" charset="0"/>
              <a:buChar char="•"/>
            </a:pPr>
            <a:r>
              <a:rPr lang="en-GB" dirty="0"/>
              <a:t>4-5 years</a:t>
            </a:r>
          </a:p>
        </p:txBody>
      </p:sp>
      <p:sp>
        <p:nvSpPr>
          <p:cNvPr id="9" name="Rectangle: Rounded Corners 8">
            <a:extLst>
              <a:ext uri="{FF2B5EF4-FFF2-40B4-BE49-F238E27FC236}">
                <a16:creationId xmlns:a16="http://schemas.microsoft.com/office/drawing/2014/main" id="{969F5485-7A2E-33CA-F3DF-7A006CD394F4}"/>
              </a:ext>
            </a:extLst>
          </p:cNvPr>
          <p:cNvSpPr/>
          <p:nvPr/>
        </p:nvSpPr>
        <p:spPr>
          <a:xfrm>
            <a:off x="7262812" y="3127379"/>
            <a:ext cx="2000250" cy="64633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anose="020B0604020202020204" pitchFamily="34" charset="0"/>
              <a:buChar char="•"/>
            </a:pPr>
            <a:r>
              <a:rPr lang="en-GB" dirty="0"/>
              <a:t>27-30 months</a:t>
            </a:r>
          </a:p>
        </p:txBody>
      </p:sp>
      <p:sp>
        <p:nvSpPr>
          <p:cNvPr id="10" name="Rectangle: Rounded Corners 9">
            <a:extLst>
              <a:ext uri="{FF2B5EF4-FFF2-40B4-BE49-F238E27FC236}">
                <a16:creationId xmlns:a16="http://schemas.microsoft.com/office/drawing/2014/main" id="{8644E735-F831-988B-4193-394C900C8F3F}"/>
              </a:ext>
            </a:extLst>
          </p:cNvPr>
          <p:cNvSpPr/>
          <p:nvPr/>
        </p:nvSpPr>
        <p:spPr>
          <a:xfrm>
            <a:off x="5095875" y="3132935"/>
            <a:ext cx="2000250" cy="7064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285750" indent="-285750">
              <a:buFont typeface="Arial" panose="020B0604020202020204" pitchFamily="34" charset="0"/>
              <a:buChar char="•"/>
            </a:pPr>
            <a:r>
              <a:rPr lang="en-GB" dirty="0"/>
              <a:t>13-15 months</a:t>
            </a:r>
          </a:p>
        </p:txBody>
      </p:sp>
      <p:sp>
        <p:nvSpPr>
          <p:cNvPr id="11" name="Oval 10">
            <a:extLst>
              <a:ext uri="{FF2B5EF4-FFF2-40B4-BE49-F238E27FC236}">
                <a16:creationId xmlns:a16="http://schemas.microsoft.com/office/drawing/2014/main" id="{9ECAA9C0-7C96-31EE-ACBB-C58C4400ECDB}"/>
              </a:ext>
            </a:extLst>
          </p:cNvPr>
          <p:cNvSpPr/>
          <p:nvPr/>
        </p:nvSpPr>
        <p:spPr>
          <a:xfrm>
            <a:off x="2843212" y="3188491"/>
            <a:ext cx="1838325" cy="74771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AE44D490-3CB2-45E0-ED24-A45EF8013B3A}"/>
              </a:ext>
            </a:extLst>
          </p:cNvPr>
          <p:cNvSpPr/>
          <p:nvPr/>
        </p:nvSpPr>
        <p:spPr>
          <a:xfrm>
            <a:off x="2843211" y="4098707"/>
            <a:ext cx="1838325" cy="74771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9E577E04-ED18-59F0-3251-95E624C5AEC2}"/>
              </a:ext>
            </a:extLst>
          </p:cNvPr>
          <p:cNvSpPr/>
          <p:nvPr/>
        </p:nvSpPr>
        <p:spPr>
          <a:xfrm>
            <a:off x="5169693" y="3112291"/>
            <a:ext cx="1838325" cy="74771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2B4E7C0A-6AFC-B6E2-2545-BE05A36C038D}"/>
              </a:ext>
            </a:extLst>
          </p:cNvPr>
          <p:cNvSpPr/>
          <p:nvPr/>
        </p:nvSpPr>
        <p:spPr>
          <a:xfrm>
            <a:off x="7329487" y="3076308"/>
            <a:ext cx="1838325" cy="74771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41D4B79D-C7F5-3F7B-7B52-470FB1CFB6EB}"/>
              </a:ext>
            </a:extLst>
          </p:cNvPr>
          <p:cNvSpPr/>
          <p:nvPr/>
        </p:nvSpPr>
        <p:spPr>
          <a:xfrm>
            <a:off x="9510712" y="3093080"/>
            <a:ext cx="1838325" cy="74771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80DAA4C-8EC1-4BAB-973E-D37247028C01}"/>
              </a:ext>
            </a:extLst>
          </p:cNvPr>
          <p:cNvSpPr/>
          <p:nvPr/>
        </p:nvSpPr>
        <p:spPr>
          <a:xfrm>
            <a:off x="6257924" y="4410590"/>
            <a:ext cx="4124325" cy="100192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b="1" dirty="0"/>
              <a:t>Вопросник </a:t>
            </a:r>
            <a:r>
              <a:rPr lang="en-GB" b="1" dirty="0"/>
              <a:t>Ages and Stages </a:t>
            </a:r>
            <a:r>
              <a:rPr lang="ru-RU" b="1" dirty="0"/>
              <a:t>используется для оценки развития ребенка</a:t>
            </a:r>
            <a:endParaRPr lang="en-GB" b="1" dirty="0"/>
          </a:p>
        </p:txBody>
      </p:sp>
      <p:cxnSp>
        <p:nvCxnSpPr>
          <p:cNvPr id="18" name="Straight Arrow Connector 17">
            <a:extLst>
              <a:ext uri="{FF2B5EF4-FFF2-40B4-BE49-F238E27FC236}">
                <a16:creationId xmlns:a16="http://schemas.microsoft.com/office/drawing/2014/main" id="{395C33A9-DDD1-C201-E09A-ABAC937558AD}"/>
              </a:ext>
            </a:extLst>
          </p:cNvPr>
          <p:cNvCxnSpPr>
            <a:stCxn id="13" idx="4"/>
            <a:endCxn id="16" idx="0"/>
          </p:cNvCxnSpPr>
          <p:nvPr/>
        </p:nvCxnSpPr>
        <p:spPr>
          <a:xfrm>
            <a:off x="6088856" y="3860008"/>
            <a:ext cx="2064544" cy="5505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A74A156-9001-5215-2D27-DD4B60D4FBAA}"/>
              </a:ext>
            </a:extLst>
          </p:cNvPr>
          <p:cNvCxnSpPr>
            <a:stCxn id="14" idx="4"/>
            <a:endCxn id="16" idx="0"/>
          </p:cNvCxnSpPr>
          <p:nvPr/>
        </p:nvCxnSpPr>
        <p:spPr>
          <a:xfrm>
            <a:off x="8248650" y="3824025"/>
            <a:ext cx="71437" cy="5865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6C0E1F3-82B7-A5EB-5EC4-CB8D72792B01}"/>
              </a:ext>
            </a:extLst>
          </p:cNvPr>
          <p:cNvCxnSpPr/>
          <p:nvPr/>
        </p:nvCxnSpPr>
        <p:spPr>
          <a:xfrm flipH="1">
            <a:off x="8503442" y="3874340"/>
            <a:ext cx="2047875" cy="536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970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83CA9-1ABC-7BE5-6BF3-947B539F61B4}"/>
              </a:ext>
            </a:extLst>
          </p:cNvPr>
          <p:cNvSpPr>
            <a:spLocks noGrp="1"/>
          </p:cNvSpPr>
          <p:nvPr>
            <p:ph type="title"/>
          </p:nvPr>
        </p:nvSpPr>
        <p:spPr/>
        <p:txBody>
          <a:bodyPr/>
          <a:lstStyle/>
          <a:p>
            <a:r>
              <a:rPr lang="ru-RU" dirty="0"/>
              <a:t>Вопросник </a:t>
            </a:r>
            <a:r>
              <a:rPr lang="en-GB" dirty="0"/>
              <a:t>ASQ-3</a:t>
            </a:r>
          </a:p>
        </p:txBody>
      </p:sp>
      <p:graphicFrame>
        <p:nvGraphicFramePr>
          <p:cNvPr id="14" name="Content Placeholder 4">
            <a:extLst>
              <a:ext uri="{FF2B5EF4-FFF2-40B4-BE49-F238E27FC236}">
                <a16:creationId xmlns:a16="http://schemas.microsoft.com/office/drawing/2014/main" id="{45E7423B-A12F-6D3F-AE32-157B8635EB30}"/>
              </a:ext>
            </a:extLst>
          </p:cNvPr>
          <p:cNvGraphicFramePr>
            <a:graphicFrameLocks noGrp="1"/>
          </p:cNvGraphicFramePr>
          <p:nvPr>
            <p:ph idx="1"/>
            <p:extLst>
              <p:ext uri="{D42A27DB-BD31-4B8C-83A1-F6EECF244321}">
                <p14:modId xmlns:p14="http://schemas.microsoft.com/office/powerpoint/2010/main" val="3831031091"/>
              </p:ext>
            </p:extLst>
          </p:nvPr>
        </p:nvGraphicFramePr>
        <p:xfrm>
          <a:off x="630620" y="1510315"/>
          <a:ext cx="6399354" cy="3548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Изображение выглядит как текст, снимок экрана, документ, Шрифт&#10;&#10;Автоматически созданное описание">
            <a:extLst>
              <a:ext uri="{FF2B5EF4-FFF2-40B4-BE49-F238E27FC236}">
                <a16:creationId xmlns:a16="http://schemas.microsoft.com/office/drawing/2014/main" id="{9BA63E23-A895-E6CF-27EF-C88DAFDEEE06}"/>
              </a:ext>
            </a:extLst>
          </p:cNvPr>
          <p:cNvPicPr>
            <a:picLocks noChangeAspect="1"/>
          </p:cNvPicPr>
          <p:nvPr/>
        </p:nvPicPr>
        <p:blipFill>
          <a:blip r:embed="rId7"/>
          <a:stretch>
            <a:fillRect/>
          </a:stretch>
        </p:blipFill>
        <p:spPr>
          <a:xfrm>
            <a:off x="7249660" y="274155"/>
            <a:ext cx="4474062" cy="5795722"/>
          </a:xfrm>
          <a:prstGeom prst="rect">
            <a:avLst/>
          </a:prstGeom>
          <a:ln>
            <a:solidFill>
              <a:schemeClr val="tx1"/>
            </a:solidFill>
          </a:ln>
        </p:spPr>
      </p:pic>
      <p:sp>
        <p:nvSpPr>
          <p:cNvPr id="6" name="Rectangle: Rounded Corners 5">
            <a:extLst>
              <a:ext uri="{FF2B5EF4-FFF2-40B4-BE49-F238E27FC236}">
                <a16:creationId xmlns:a16="http://schemas.microsoft.com/office/drawing/2014/main" id="{F5AA07DD-ECF5-55F5-6DBF-495CE7790A16}"/>
              </a:ext>
              <a:ext uri="{C183D7F6-B498-43B3-948B-1728B52AA6E4}">
                <adec:decorative xmlns:adec="http://schemas.microsoft.com/office/drawing/2017/decorative" val="0"/>
              </a:ext>
            </a:extLst>
          </p:cNvPr>
          <p:cNvSpPr/>
          <p:nvPr/>
        </p:nvSpPr>
        <p:spPr>
          <a:xfrm>
            <a:off x="2575420" y="5234730"/>
            <a:ext cx="4005743" cy="151239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dirty="0">
                <a:latin typeface="Gadugi" panose="020B0502040204020203" pitchFamily="34" charset="0"/>
                <a:ea typeface="Gadugi" panose="020B0502040204020203" pitchFamily="34" charset="0"/>
                <a:cs typeface="Arial" panose="020B0604020202020204" pitchFamily="34" charset="0"/>
              </a:rPr>
              <a:t>Ваш ребенок поднимается по ступенькам детской горки и скатывается без посторонней помощи?</a:t>
            </a:r>
          </a:p>
          <a:p>
            <a:pPr algn="ctr"/>
            <a:endParaRPr lang="ru-RU" dirty="0">
              <a:latin typeface="Gadugi" panose="020B0502040204020203" pitchFamily="34" charset="0"/>
              <a:ea typeface="Gadugi" panose="020B0502040204020203" pitchFamily="34" charset="0"/>
              <a:cs typeface="Arial" panose="020B0604020202020204" pitchFamily="34" charset="0"/>
            </a:endParaRPr>
          </a:p>
          <a:p>
            <a:pPr algn="ctr"/>
            <a:r>
              <a:rPr lang="ru-RU" dirty="0">
                <a:latin typeface="Gadugi" panose="020B0502040204020203" pitchFamily="34" charset="0"/>
                <a:ea typeface="Gadugi" panose="020B0502040204020203" pitchFamily="34" charset="0"/>
                <a:cs typeface="Arial" panose="020B0604020202020204" pitchFamily="34" charset="0"/>
              </a:rPr>
              <a:t>Да, Иногда, Еще нет</a:t>
            </a:r>
            <a:endParaRPr lang="en-GB" dirty="0">
              <a:latin typeface="Gadugi" panose="020B0502040204020203" pitchFamily="34" charset="0"/>
              <a:ea typeface="Gadugi" panose="020B0502040204020203"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7EDBA7F8-2B0F-C3C3-9B6E-BAC2EFC0ED51}"/>
              </a:ext>
            </a:extLst>
          </p:cNvPr>
          <p:cNvCxnSpPr>
            <a:cxnSpLocks/>
            <a:stCxn id="6" idx="0"/>
          </p:cNvCxnSpPr>
          <p:nvPr/>
        </p:nvCxnSpPr>
        <p:spPr>
          <a:xfrm flipV="1">
            <a:off x="4578292" y="3696144"/>
            <a:ext cx="2889308" cy="1538586"/>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F49C239-6E6E-9E63-4502-F7E22656B7F7}"/>
              </a:ext>
            </a:extLst>
          </p:cNvPr>
          <p:cNvCxnSpPr>
            <a:cxnSpLocks/>
          </p:cNvCxnSpPr>
          <p:nvPr/>
        </p:nvCxnSpPr>
        <p:spPr>
          <a:xfrm flipH="1">
            <a:off x="6581163" y="3685984"/>
            <a:ext cx="859475" cy="2034096"/>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3809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5"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643D03-2AF4-49D2-6136-BCB8AE0C17F3}"/>
              </a:ext>
            </a:extLst>
          </p:cNvPr>
          <p:cNvSpPr>
            <a:spLocks noGrp="1"/>
          </p:cNvSpPr>
          <p:nvPr>
            <p:ph type="title"/>
          </p:nvPr>
        </p:nvSpPr>
        <p:spPr>
          <a:xfrm>
            <a:off x="761803" y="350196"/>
            <a:ext cx="4646904" cy="1624520"/>
          </a:xfrm>
        </p:spPr>
        <p:txBody>
          <a:bodyPr anchor="ctr">
            <a:normAutofit/>
          </a:bodyPr>
          <a:lstStyle/>
          <a:p>
            <a:r>
              <a:rPr lang="ru-RU" sz="4000" b="1"/>
              <a:t>ASQ-3 – оценка и пороговые значения</a:t>
            </a:r>
            <a:endParaRPr lang="en-GB" sz="4000" b="1"/>
          </a:p>
        </p:txBody>
      </p:sp>
      <p:sp>
        <p:nvSpPr>
          <p:cNvPr id="3" name="Content Placeholder 2">
            <a:extLst>
              <a:ext uri="{FF2B5EF4-FFF2-40B4-BE49-F238E27FC236}">
                <a16:creationId xmlns:a16="http://schemas.microsoft.com/office/drawing/2014/main" id="{CEA79AFC-3A27-9A9D-AEAB-50B014887701}"/>
              </a:ext>
            </a:extLst>
          </p:cNvPr>
          <p:cNvSpPr>
            <a:spLocks noGrp="1"/>
          </p:cNvSpPr>
          <p:nvPr>
            <p:ph idx="1"/>
          </p:nvPr>
        </p:nvSpPr>
        <p:spPr>
          <a:xfrm>
            <a:off x="761802" y="2743200"/>
            <a:ext cx="4646905" cy="3613149"/>
          </a:xfrm>
        </p:spPr>
        <p:txBody>
          <a:bodyPr anchor="ctr">
            <a:normAutofit/>
          </a:bodyPr>
          <a:lstStyle/>
          <a:p>
            <a:r>
              <a:rPr lang="ru-RU" sz="1600"/>
              <a:t>21 версия в зависимости от возраста ребенка: от 2 до 60 месяцев.</a:t>
            </a:r>
          </a:p>
          <a:p>
            <a:r>
              <a:rPr lang="ru-RU" sz="1600"/>
              <a:t>Каждый домен может максимально получить 60 баллов</a:t>
            </a:r>
          </a:p>
          <a:p>
            <a:r>
              <a:rPr lang="ru-RU" sz="1600"/>
              <a:t>6 вопросов</a:t>
            </a:r>
          </a:p>
          <a:p>
            <a:pPr lvl="1"/>
            <a:r>
              <a:rPr lang="ru-RU" sz="1600"/>
              <a:t>Да = 10, Иногда = 5, Еще нет = 0</a:t>
            </a:r>
          </a:p>
          <a:p>
            <a:r>
              <a:rPr lang="ru-RU" sz="1600"/>
              <a:t>Три результата</a:t>
            </a:r>
          </a:p>
          <a:p>
            <a:pPr lvl="1"/>
            <a:r>
              <a:rPr lang="ru-RU" sz="1600"/>
              <a:t>По графику (выше порога)</a:t>
            </a:r>
          </a:p>
          <a:p>
            <a:pPr lvl="1"/>
            <a:r>
              <a:rPr lang="ru-RU" sz="1600"/>
              <a:t>Дальнейший мониторинг (близко к порогу)</a:t>
            </a:r>
          </a:p>
          <a:p>
            <a:pPr lvl="1"/>
            <a:r>
              <a:rPr lang="ru-RU" sz="1600"/>
              <a:t>Углубленная оценка (ниже порога)</a:t>
            </a:r>
          </a:p>
          <a:p>
            <a:r>
              <a:rPr lang="ru-RU" sz="1600"/>
              <a:t>Пороговые значения зависят от домена и версии анкеты (возраста).</a:t>
            </a:r>
          </a:p>
        </p:txBody>
      </p:sp>
      <p:pic>
        <p:nvPicPr>
          <p:cNvPr id="5" name="Picture 4" descr="Документ с графиком и ручкой">
            <a:extLst>
              <a:ext uri="{FF2B5EF4-FFF2-40B4-BE49-F238E27FC236}">
                <a16:creationId xmlns:a16="http://schemas.microsoft.com/office/drawing/2014/main" id="{B771AAE0-1BB1-3C0B-BA6E-5BACFC40AC3C}"/>
              </a:ext>
            </a:extLst>
          </p:cNvPr>
          <p:cNvPicPr>
            <a:picLocks noChangeAspect="1"/>
          </p:cNvPicPr>
          <p:nvPr/>
        </p:nvPicPr>
        <p:blipFill rotWithShape="1">
          <a:blip r:embed="rId2"/>
          <a:srcRect l="27161" r="13438" b="-2"/>
          <a:stretch/>
        </p:blipFill>
        <p:spPr>
          <a:xfrm>
            <a:off x="6096000" y="1"/>
            <a:ext cx="6102825" cy="6858000"/>
          </a:xfrm>
          <a:prstGeom prst="rect">
            <a:avLst/>
          </a:prstGeom>
        </p:spPr>
      </p:pic>
    </p:spTree>
    <p:extLst>
      <p:ext uri="{BB962C8B-B14F-4D97-AF65-F5344CB8AC3E}">
        <p14:creationId xmlns:p14="http://schemas.microsoft.com/office/powerpoint/2010/main" val="2148795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47A1-3C0E-8B8B-C63C-9942B52CB372}"/>
              </a:ext>
            </a:extLst>
          </p:cNvPr>
          <p:cNvSpPr>
            <a:spLocks noGrp="1"/>
          </p:cNvSpPr>
          <p:nvPr>
            <p:ph type="title"/>
          </p:nvPr>
        </p:nvSpPr>
        <p:spPr>
          <a:xfrm>
            <a:off x="838200" y="365128"/>
            <a:ext cx="6838950" cy="1494152"/>
          </a:xfrm>
        </p:spPr>
        <p:txBody>
          <a:bodyPr>
            <a:normAutofit fontScale="90000"/>
          </a:bodyPr>
          <a:lstStyle/>
          <a:p>
            <a:r>
              <a:rPr lang="ru-RU" dirty="0"/>
              <a:t>Запись результатов скрининга детского развития</a:t>
            </a:r>
            <a:endParaRPr lang="en-GB" dirty="0"/>
          </a:p>
        </p:txBody>
      </p:sp>
      <p:sp>
        <p:nvSpPr>
          <p:cNvPr id="3" name="Content Placeholder 2">
            <a:extLst>
              <a:ext uri="{FF2B5EF4-FFF2-40B4-BE49-F238E27FC236}">
                <a16:creationId xmlns:a16="http://schemas.microsoft.com/office/drawing/2014/main" id="{30B3C030-FB21-4156-0480-8D5E37D06584}"/>
              </a:ext>
            </a:extLst>
          </p:cNvPr>
          <p:cNvSpPr>
            <a:spLocks noGrp="1"/>
          </p:cNvSpPr>
          <p:nvPr>
            <p:ph idx="1"/>
          </p:nvPr>
        </p:nvSpPr>
        <p:spPr>
          <a:xfrm>
            <a:off x="895349" y="2007160"/>
            <a:ext cx="6724651" cy="2564839"/>
          </a:xfrm>
        </p:spPr>
        <p:txBody>
          <a:bodyPr>
            <a:normAutofit fontScale="62500" lnSpcReduction="20000"/>
          </a:bodyPr>
          <a:lstStyle/>
          <a:p>
            <a:r>
              <a:rPr lang="ru-RU" sz="3300" dirty="0"/>
              <a:t>Патронажная сестра записывает общую оценку развития по 8 областям – тем, которые включены в ASQ-3, а также эмоциональным/поведенческим, зрению и слуху.</a:t>
            </a:r>
          </a:p>
          <a:p>
            <a:r>
              <a:rPr lang="ru-RU" sz="3300" dirty="0"/>
              <a:t>Результаты:</a:t>
            </a:r>
          </a:p>
          <a:p>
            <a:pPr lvl="1"/>
            <a:r>
              <a:rPr lang="ru-RU" sz="2900" dirty="0"/>
              <a:t>Никаких проблем не выявлено</a:t>
            </a:r>
          </a:p>
          <a:p>
            <a:pPr lvl="1"/>
            <a:r>
              <a:rPr lang="ru-RU" sz="2900" dirty="0"/>
              <a:t>Признаки расстройств, недавно обнаруженные</a:t>
            </a:r>
          </a:p>
          <a:p>
            <a:pPr lvl="1"/>
            <a:r>
              <a:rPr lang="ru-RU" sz="2900" dirty="0"/>
              <a:t>Расстройство, выявленное ранее</a:t>
            </a:r>
          </a:p>
          <a:p>
            <a:pPr lvl="1"/>
            <a:r>
              <a:rPr lang="ru-RU" sz="2900" dirty="0"/>
              <a:t>Оценка неполная</a:t>
            </a:r>
            <a:endParaRPr lang="en-GB" dirty="0"/>
          </a:p>
        </p:txBody>
      </p:sp>
      <p:pic>
        <p:nvPicPr>
          <p:cNvPr id="5" name="Picture 4">
            <a:extLst>
              <a:ext uri="{FF2B5EF4-FFF2-40B4-BE49-F238E27FC236}">
                <a16:creationId xmlns:a16="http://schemas.microsoft.com/office/drawing/2014/main" id="{8DB3E8EB-DAD6-7376-19DC-24D31F443283}"/>
              </a:ext>
            </a:extLst>
          </p:cNvPr>
          <p:cNvPicPr>
            <a:picLocks noChangeAspect="1"/>
          </p:cNvPicPr>
          <p:nvPr/>
        </p:nvPicPr>
        <p:blipFill>
          <a:blip r:embed="rId2"/>
          <a:stretch>
            <a:fillRect/>
          </a:stretch>
        </p:blipFill>
        <p:spPr>
          <a:xfrm>
            <a:off x="7806671" y="695340"/>
            <a:ext cx="3873699" cy="3645087"/>
          </a:xfrm>
          <a:prstGeom prst="rect">
            <a:avLst/>
          </a:prstGeom>
          <a:ln>
            <a:solidFill>
              <a:schemeClr val="tx1"/>
            </a:solidFill>
          </a:ln>
        </p:spPr>
      </p:pic>
      <p:pic>
        <p:nvPicPr>
          <p:cNvPr id="7" name="Picture 6">
            <a:extLst>
              <a:ext uri="{FF2B5EF4-FFF2-40B4-BE49-F238E27FC236}">
                <a16:creationId xmlns:a16="http://schemas.microsoft.com/office/drawing/2014/main" id="{1DEE5441-EE54-D272-F86C-6136958416FF}"/>
              </a:ext>
            </a:extLst>
          </p:cNvPr>
          <p:cNvPicPr>
            <a:picLocks noChangeAspect="1"/>
          </p:cNvPicPr>
          <p:nvPr/>
        </p:nvPicPr>
        <p:blipFill>
          <a:blip r:embed="rId3"/>
          <a:stretch>
            <a:fillRect/>
          </a:stretch>
        </p:blipFill>
        <p:spPr>
          <a:xfrm>
            <a:off x="705958" y="4680308"/>
            <a:ext cx="11103933" cy="2041164"/>
          </a:xfrm>
          <a:prstGeom prst="rect">
            <a:avLst/>
          </a:prstGeom>
        </p:spPr>
      </p:pic>
    </p:spTree>
    <p:extLst>
      <p:ext uri="{BB962C8B-B14F-4D97-AF65-F5344CB8AC3E}">
        <p14:creationId xmlns:p14="http://schemas.microsoft.com/office/powerpoint/2010/main" val="335763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53A62-467C-DBAC-D309-127AD99CEB00}"/>
              </a:ext>
            </a:extLst>
          </p:cNvPr>
          <p:cNvSpPr>
            <a:spLocks noGrp="1"/>
          </p:cNvSpPr>
          <p:nvPr>
            <p:ph type="title"/>
          </p:nvPr>
        </p:nvSpPr>
        <p:spPr/>
        <p:txBody>
          <a:bodyPr>
            <a:normAutofit/>
          </a:bodyPr>
          <a:lstStyle/>
          <a:p>
            <a:r>
              <a:rPr lang="ru-RU" dirty="0"/>
              <a:t>Тренды распространенности признаков задержек развития в Шотландии</a:t>
            </a:r>
            <a:endParaRPr lang="en-GB" dirty="0"/>
          </a:p>
        </p:txBody>
      </p:sp>
      <p:pic>
        <p:nvPicPr>
          <p:cNvPr id="5" name="Picture 4">
            <a:extLst>
              <a:ext uri="{FF2B5EF4-FFF2-40B4-BE49-F238E27FC236}">
                <a16:creationId xmlns:a16="http://schemas.microsoft.com/office/drawing/2014/main" id="{FB7B233A-E6CB-1412-8E55-6D5215A5BF13}"/>
              </a:ext>
            </a:extLst>
          </p:cNvPr>
          <p:cNvPicPr>
            <a:picLocks noChangeAspect="1"/>
          </p:cNvPicPr>
          <p:nvPr/>
        </p:nvPicPr>
        <p:blipFill>
          <a:blip r:embed="rId2"/>
          <a:stretch>
            <a:fillRect/>
          </a:stretch>
        </p:blipFill>
        <p:spPr>
          <a:xfrm>
            <a:off x="742960" y="1592886"/>
            <a:ext cx="9391640" cy="4899986"/>
          </a:xfrm>
          <a:prstGeom prst="rect">
            <a:avLst/>
          </a:prstGeom>
        </p:spPr>
      </p:pic>
    </p:spTree>
    <p:extLst>
      <p:ext uri="{BB962C8B-B14F-4D97-AF65-F5344CB8AC3E}">
        <p14:creationId xmlns:p14="http://schemas.microsoft.com/office/powerpoint/2010/main" val="154223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Белая головоломка с одним красным фрагментом">
            <a:extLst>
              <a:ext uri="{FF2B5EF4-FFF2-40B4-BE49-F238E27FC236}">
                <a16:creationId xmlns:a16="http://schemas.microsoft.com/office/drawing/2014/main" id="{AA9E53BD-B590-A738-85B6-ABDADE23C745}"/>
              </a:ext>
            </a:extLst>
          </p:cNvPr>
          <p:cNvPicPr>
            <a:picLocks noChangeAspect="1"/>
          </p:cNvPicPr>
          <p:nvPr/>
        </p:nvPicPr>
        <p:blipFill rotWithShape="1">
          <a:blip r:embed="rId2"/>
          <a:srcRect l="28615" r="27010"/>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70B192-D784-29D5-8CCF-841F5E812286}"/>
              </a:ext>
            </a:extLst>
          </p:cNvPr>
          <p:cNvSpPr>
            <a:spLocks noGrp="1"/>
          </p:cNvSpPr>
          <p:nvPr>
            <p:ph type="title"/>
          </p:nvPr>
        </p:nvSpPr>
        <p:spPr>
          <a:xfrm>
            <a:off x="6115317" y="405685"/>
            <a:ext cx="5464968" cy="1559301"/>
          </a:xfrm>
        </p:spPr>
        <p:txBody>
          <a:bodyPr>
            <a:normAutofit/>
          </a:bodyPr>
          <a:lstStyle/>
          <a:p>
            <a:r>
              <a:rPr lang="ru-RU" sz="4000" b="1" dirty="0"/>
              <a:t>Действия после оценки</a:t>
            </a:r>
            <a:endParaRPr lang="en-GB" sz="4000" b="1" dirty="0"/>
          </a:p>
        </p:txBody>
      </p:sp>
      <p:sp>
        <p:nvSpPr>
          <p:cNvPr id="3" name="Content Placeholder 2">
            <a:extLst>
              <a:ext uri="{FF2B5EF4-FFF2-40B4-BE49-F238E27FC236}">
                <a16:creationId xmlns:a16="http://schemas.microsoft.com/office/drawing/2014/main" id="{D257448F-7E9B-4B08-82F2-26657C4A2A3B}"/>
              </a:ext>
            </a:extLst>
          </p:cNvPr>
          <p:cNvSpPr>
            <a:spLocks noGrp="1"/>
          </p:cNvSpPr>
          <p:nvPr>
            <p:ph idx="1"/>
          </p:nvPr>
        </p:nvSpPr>
        <p:spPr>
          <a:xfrm>
            <a:off x="6115317" y="2743200"/>
            <a:ext cx="5247340" cy="3496878"/>
          </a:xfrm>
        </p:spPr>
        <p:txBody>
          <a:bodyPr anchor="ctr">
            <a:normAutofit/>
          </a:bodyPr>
          <a:lstStyle/>
          <a:p>
            <a:r>
              <a:rPr lang="ru-RU" sz="1600" dirty="0"/>
              <a:t>Дополнительная поддержка со стороны патронажной службы, например, поддержка родителей</a:t>
            </a:r>
          </a:p>
          <a:p>
            <a:r>
              <a:rPr lang="ru-RU" sz="1600" dirty="0"/>
              <a:t>Предоставление информации о доступных услугах (игровые площадки, библиотека и т. д.)</a:t>
            </a:r>
          </a:p>
          <a:p>
            <a:r>
              <a:rPr lang="ru-RU" sz="1600" dirty="0"/>
              <a:t>Направление на специфическую терапию, например, логопедия, физиотерапия, трудотерапия</a:t>
            </a:r>
          </a:p>
          <a:p>
            <a:r>
              <a:rPr lang="ru-RU" sz="1600" dirty="0"/>
              <a:t>Направление на дополнительную оценку, например к </a:t>
            </a:r>
            <a:r>
              <a:rPr lang="ru-RU" sz="1600" dirty="0" err="1"/>
              <a:t>ВОПу</a:t>
            </a:r>
            <a:r>
              <a:rPr lang="ru-RU" sz="1600" dirty="0"/>
              <a:t> или педиатру </a:t>
            </a:r>
          </a:p>
          <a:p>
            <a:r>
              <a:rPr lang="ru-RU" sz="1600" dirty="0"/>
              <a:t>Наблюдение со стороны патронажной медсестры – плановое или дополнительное</a:t>
            </a:r>
            <a:endParaRPr lang="en-GB" sz="1600" dirty="0"/>
          </a:p>
        </p:txBody>
      </p:sp>
    </p:spTree>
    <p:extLst>
      <p:ext uri="{BB962C8B-B14F-4D97-AF65-F5344CB8AC3E}">
        <p14:creationId xmlns:p14="http://schemas.microsoft.com/office/powerpoint/2010/main" val="3136497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4"/>
          <p:cNvSpPr txBox="1">
            <a:spLocks noGrp="1"/>
          </p:cNvSpPr>
          <p:nvPr>
            <p:ph type="title"/>
          </p:nvPr>
        </p:nvSpPr>
        <p:spPr>
          <a:xfrm>
            <a:off x="360528" y="55630"/>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ts val="4000"/>
              <a:buFont typeface="Calibri"/>
              <a:buNone/>
            </a:pPr>
            <a:r>
              <a:rPr lang="ru-RU" sz="4000" b="1" dirty="0">
                <a:solidFill>
                  <a:srgbClr val="FF0000"/>
                </a:solidFill>
              </a:rPr>
              <a:t>Руководство по наблюдению за развитием ребенка </a:t>
            </a:r>
            <a:r>
              <a:rPr lang="en-GB" sz="4000" b="1" dirty="0">
                <a:solidFill>
                  <a:srgbClr val="FF0000"/>
                </a:solidFill>
              </a:rPr>
              <a:t>Guide for Monitoring Child Development (GMCD)</a:t>
            </a:r>
            <a:endParaRPr sz="4000" dirty="0"/>
          </a:p>
        </p:txBody>
      </p:sp>
      <p:sp>
        <p:nvSpPr>
          <p:cNvPr id="204" name="Google Shape;204;p4"/>
          <p:cNvSpPr txBox="1">
            <a:spLocks noGrp="1"/>
          </p:cNvSpPr>
          <p:nvPr>
            <p:ph type="body" idx="1"/>
          </p:nvPr>
        </p:nvSpPr>
        <p:spPr>
          <a:xfrm>
            <a:off x="504968" y="1381193"/>
            <a:ext cx="6318913" cy="508331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ru-RU" dirty="0"/>
              <a:t>Первоначально разработано в Университете Анкары в результате более чем 20-летних исследований.</a:t>
            </a:r>
          </a:p>
          <a:p>
            <a:pPr marL="342900" lvl="0" indent="-342900" algn="l" rtl="0">
              <a:spcBef>
                <a:spcPts val="0"/>
              </a:spcBef>
              <a:spcAft>
                <a:spcPts val="0"/>
              </a:spcAft>
              <a:buClr>
                <a:schemeClr val="dk1"/>
              </a:buClr>
              <a:buSzPts val="3200"/>
              <a:buChar char="•"/>
            </a:pPr>
            <a:r>
              <a:rPr lang="ru-RU" dirty="0"/>
              <a:t>Комплексный пакет, включающий три компонента: </a:t>
            </a:r>
          </a:p>
          <a:p>
            <a:pPr marL="800100" lvl="1" indent="-342900">
              <a:spcBef>
                <a:spcPts val="0"/>
              </a:spcBef>
              <a:buClr>
                <a:schemeClr val="dk1"/>
              </a:buClr>
              <a:buSzPts val="3200"/>
            </a:pPr>
            <a:r>
              <a:rPr lang="ru-RU" dirty="0"/>
              <a:t>мониторинг</a:t>
            </a:r>
          </a:p>
          <a:p>
            <a:pPr marL="800100" lvl="1" indent="-342900">
              <a:spcBef>
                <a:spcPts val="0"/>
              </a:spcBef>
              <a:buClr>
                <a:schemeClr val="dk1"/>
              </a:buClr>
              <a:buSzPts val="3200"/>
            </a:pPr>
            <a:r>
              <a:rPr lang="ru-RU" dirty="0"/>
              <a:t>поддержка раннего развития детей</a:t>
            </a:r>
          </a:p>
          <a:p>
            <a:pPr marL="800100" lvl="1" indent="-342900">
              <a:spcBef>
                <a:spcPts val="0"/>
              </a:spcBef>
              <a:buClr>
                <a:schemeClr val="dk1"/>
              </a:buClr>
              <a:buSzPts val="3200"/>
            </a:pPr>
            <a:r>
              <a:rPr lang="ru-RU" dirty="0"/>
              <a:t>раннее вмешательство.</a:t>
            </a:r>
          </a:p>
          <a:p>
            <a:pPr marL="342900" indent="-342900">
              <a:spcBef>
                <a:spcPts val="0"/>
              </a:spcBef>
              <a:buClr>
                <a:schemeClr val="dk1"/>
              </a:buClr>
              <a:buSzPts val="3200"/>
            </a:pPr>
            <a:r>
              <a:rPr lang="ru-RU" dirty="0"/>
              <a:t>Основано на биоэкологической теории, заботе, ориентированной на семью, и философии, основанной на сильных сторонах.</a:t>
            </a:r>
            <a:endParaRPr dirty="0"/>
          </a:p>
        </p:txBody>
      </p:sp>
      <p:pic>
        <p:nvPicPr>
          <p:cNvPr id="205" name="Google Shape;205;p4"/>
          <p:cNvPicPr preferRelativeResize="0"/>
          <p:nvPr/>
        </p:nvPicPr>
        <p:blipFill rotWithShape="1">
          <a:blip r:embed="rId3">
            <a:alphaModFix/>
          </a:blip>
          <a:srcRect/>
          <a:stretch/>
        </p:blipFill>
        <p:spPr>
          <a:xfrm>
            <a:off x="10348316" y="26604"/>
            <a:ext cx="1843684" cy="1298959"/>
          </a:xfrm>
          <a:prstGeom prst="rect">
            <a:avLst/>
          </a:prstGeom>
          <a:noFill/>
          <a:ln>
            <a:noFill/>
          </a:ln>
        </p:spPr>
      </p:pic>
      <p:pic>
        <p:nvPicPr>
          <p:cNvPr id="206" name="Google Shape;206;p4"/>
          <p:cNvPicPr preferRelativeResize="0"/>
          <p:nvPr/>
        </p:nvPicPr>
        <p:blipFill rotWithShape="1">
          <a:blip r:embed="rId4">
            <a:alphaModFix/>
          </a:blip>
          <a:srcRect/>
          <a:stretch/>
        </p:blipFill>
        <p:spPr>
          <a:xfrm>
            <a:off x="7436557" y="1723137"/>
            <a:ext cx="3804833" cy="2853624"/>
          </a:xfrm>
          <a:prstGeom prst="rect">
            <a:avLst/>
          </a:prstGeom>
          <a:noFill/>
          <a:ln>
            <a:noFill/>
          </a:ln>
        </p:spPr>
      </p:pic>
      <p:sp>
        <p:nvSpPr>
          <p:cNvPr id="207" name="Google Shape;207;p4"/>
          <p:cNvSpPr/>
          <p:nvPr/>
        </p:nvSpPr>
        <p:spPr>
          <a:xfrm>
            <a:off x="3315118" y="5970757"/>
            <a:ext cx="8538949"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100" b="0" i="0" u="none" strike="noStrike" cap="none">
                <a:solidFill>
                  <a:schemeClr val="dk1"/>
                </a:solidFill>
                <a:latin typeface="Calibri"/>
                <a:ea typeface="Calibri"/>
                <a:cs typeface="Calibri"/>
                <a:sym typeface="Calibri"/>
              </a:rPr>
              <a:t>Ertem I, Krishnamurthy V, Mulaudzi MC, Sguassero Y, Bilik B, Srinivasan R, Balta H, Gulumser O, Gan G, Calvocoressi L, Johnson B, Shabanova V, Forsyth BWC. Validation of the International Guide for Monitoring Child Development demonstrates good sensitivity and specificity in four diverse countries. Acta Paediatr. 2019 Jun;108(6):1074-1086. doi: 10.1111/apa.14661. Epub 2018 Dec 14. PMID: 30472813; PMCID: PMC6520130.</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a:spLocks noGrp="1"/>
          </p:cNvSpPr>
          <p:nvPr>
            <p:ph type="title"/>
          </p:nvPr>
        </p:nvSpPr>
        <p:spPr>
          <a:xfrm>
            <a:off x="306654" y="1"/>
            <a:ext cx="11190027" cy="117856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ru-RU" sz="3200" b="1" dirty="0">
                <a:solidFill>
                  <a:srgbClr val="FF0000"/>
                </a:solidFill>
              </a:rPr>
              <a:t>Руководство по наблюдению за развитием ребенка </a:t>
            </a:r>
            <a:r>
              <a:rPr lang="en-GB" sz="3200" b="1" dirty="0">
                <a:solidFill>
                  <a:srgbClr val="FF0000"/>
                </a:solidFill>
              </a:rPr>
              <a:t>Guide for Monitoring Child Development (GMCD)</a:t>
            </a:r>
            <a:endParaRPr sz="3200" dirty="0"/>
          </a:p>
        </p:txBody>
      </p:sp>
      <p:sp>
        <p:nvSpPr>
          <p:cNvPr id="213" name="Google Shape;213;p5"/>
          <p:cNvSpPr txBox="1">
            <a:spLocks noGrp="1"/>
          </p:cNvSpPr>
          <p:nvPr>
            <p:ph type="body" idx="1"/>
          </p:nvPr>
        </p:nvSpPr>
        <p:spPr>
          <a:xfrm>
            <a:off x="695317" y="1205164"/>
            <a:ext cx="10801364" cy="5273372"/>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ru-RU" dirty="0"/>
              <a:t>Использует технику открытого интервью для</a:t>
            </a:r>
          </a:p>
          <a:p>
            <a:pPr lvl="1">
              <a:spcBef>
                <a:spcPts val="0"/>
              </a:spcBef>
              <a:buClr>
                <a:schemeClr val="dk1"/>
              </a:buClr>
              <a:buSzPts val="2800"/>
            </a:pPr>
            <a:r>
              <a:rPr lang="ru-RU" dirty="0"/>
              <a:t>мониторинга и поддержки развития ребенка,</a:t>
            </a:r>
          </a:p>
          <a:p>
            <a:pPr lvl="1">
              <a:spcBef>
                <a:spcPts val="0"/>
              </a:spcBef>
              <a:buClr>
                <a:schemeClr val="dk1"/>
              </a:buClr>
              <a:buSzPts val="2800"/>
            </a:pPr>
            <a:r>
              <a:rPr lang="ru-RU" dirty="0"/>
              <a:t>раннего выявления рисков и задержек развития,</a:t>
            </a:r>
          </a:p>
          <a:p>
            <a:pPr lvl="1">
              <a:spcBef>
                <a:spcPts val="0"/>
              </a:spcBef>
              <a:buClr>
                <a:schemeClr val="dk1"/>
              </a:buClr>
              <a:buSzPts val="2800"/>
            </a:pPr>
            <a:r>
              <a:rPr lang="ru-RU" dirty="0"/>
              <a:t>раннего вмешательства для детей 0-42 месяцев</a:t>
            </a:r>
          </a:p>
          <a:p>
            <a:pPr marL="457200" lvl="1" indent="0">
              <a:spcBef>
                <a:spcPts val="0"/>
              </a:spcBef>
              <a:buClr>
                <a:schemeClr val="dk1"/>
              </a:buClr>
              <a:buSzPts val="2800"/>
              <a:buNone/>
            </a:pPr>
            <a:endParaRPr lang="ru-RU" dirty="0"/>
          </a:p>
          <a:p>
            <a:pPr>
              <a:spcBef>
                <a:spcPts val="0"/>
              </a:spcBef>
              <a:buClr>
                <a:schemeClr val="dk1"/>
              </a:buClr>
              <a:buSzPts val="2800"/>
            </a:pPr>
            <a:r>
              <a:rPr lang="ru-RU" sz="2400" dirty="0"/>
              <a:t>Открытые вопросы позволяют медицинским работникам установить взаимопонимание с лицом, осуществляющим уход за ребенком, и решить такие проблемы, как низкий уровень грамотности, ограниченные знания о развитии ребенка и любой страх перед стигмой, связанной с отклонениями в развитии.</a:t>
            </a:r>
          </a:p>
          <a:p>
            <a:pPr marL="0" indent="0">
              <a:spcBef>
                <a:spcPts val="0"/>
              </a:spcBef>
              <a:buClr>
                <a:schemeClr val="dk1"/>
              </a:buClr>
              <a:buSzPts val="2800"/>
              <a:buNone/>
            </a:pPr>
            <a:endParaRPr lang="ru-RU" sz="2400" dirty="0"/>
          </a:p>
          <a:p>
            <a:pPr>
              <a:spcBef>
                <a:spcPts val="0"/>
              </a:spcBef>
              <a:buClr>
                <a:schemeClr val="dk1"/>
              </a:buClr>
              <a:buSzPts val="2800"/>
            </a:pPr>
            <a:r>
              <a:rPr lang="ru-RU" dirty="0"/>
              <a:t>Примеры открытых вопросов из GMCD:</a:t>
            </a:r>
          </a:p>
          <a:p>
            <a:pPr lvl="1">
              <a:spcBef>
                <a:spcPts val="0"/>
              </a:spcBef>
              <a:buClr>
                <a:schemeClr val="dk1"/>
              </a:buClr>
              <a:buSzPts val="2800"/>
            </a:pPr>
            <a:r>
              <a:rPr lang="ru-RU" dirty="0"/>
              <a:t>«Как она дает понять, что чего-то хочет?»;</a:t>
            </a:r>
          </a:p>
          <a:p>
            <a:pPr lvl="1">
              <a:spcBef>
                <a:spcPts val="0"/>
              </a:spcBef>
              <a:buClr>
                <a:schemeClr val="dk1"/>
              </a:buClr>
              <a:buSzPts val="2800"/>
            </a:pPr>
            <a:r>
              <a:rPr lang="ru-RU" dirty="0"/>
              <a:t>«Я бы хотела узнать о ее игре, можете ли вы привести мне примеры того, как она играет?».</a:t>
            </a:r>
            <a:endParaRPr dirty="0"/>
          </a:p>
        </p:txBody>
      </p:sp>
      <p:pic>
        <p:nvPicPr>
          <p:cNvPr id="214" name="Google Shape;214;p5"/>
          <p:cNvPicPr preferRelativeResize="0"/>
          <p:nvPr/>
        </p:nvPicPr>
        <p:blipFill rotWithShape="1">
          <a:blip r:embed="rId3">
            <a:alphaModFix/>
          </a:blip>
          <a:srcRect/>
          <a:stretch/>
        </p:blipFill>
        <p:spPr>
          <a:xfrm>
            <a:off x="11011772" y="110415"/>
            <a:ext cx="969818" cy="776960"/>
          </a:xfrm>
          <a:prstGeom prst="rect">
            <a:avLst/>
          </a:prstGeom>
          <a:noFill/>
          <a:ln>
            <a:noFill/>
          </a:ln>
        </p:spPr>
      </p:pic>
      <p:sp>
        <p:nvSpPr>
          <p:cNvPr id="215" name="Google Shape;215;p5"/>
          <p:cNvSpPr/>
          <p:nvPr/>
        </p:nvSpPr>
        <p:spPr>
          <a:xfrm>
            <a:off x="3698544" y="6178454"/>
            <a:ext cx="8619548"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100">
                <a:solidFill>
                  <a:schemeClr val="dk1"/>
                </a:solidFill>
                <a:latin typeface="Calibri"/>
                <a:ea typeface="Calibri"/>
                <a:cs typeface="Calibri"/>
                <a:sym typeface="Calibri"/>
              </a:rPr>
              <a:t>Ertem I, Krishnamurthy V, Mulaudzi MC, Sguassero Y, Bilik B, Srinivasan R, Balta H, Gulumser O, Gan G, Calvocoressi L, Johnson B, Shabanova V, Forsyth BWC. Validation of the International Guide for Monitoring Child Development demonstrates good sensitivity and specificity in four diverse countries. Acta Paediatr. 2019 Jun;108(6):1074-1086. doi: 10.1111/apa.14661. Epub 2018 Dec 14. PMID: 30472813; PMCID: PMC6520130.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6"/>
          <p:cNvSpPr txBox="1">
            <a:spLocks noGrp="1"/>
          </p:cNvSpPr>
          <p:nvPr>
            <p:ph type="title"/>
          </p:nvPr>
        </p:nvSpPr>
        <p:spPr>
          <a:xfrm>
            <a:off x="838199" y="0"/>
            <a:ext cx="11174461" cy="82482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ts val="4400"/>
              <a:buFont typeface="Calibri"/>
              <a:buNone/>
            </a:pPr>
            <a:r>
              <a:rPr lang="ru-RU" sz="4400" b="1" dirty="0">
                <a:solidFill>
                  <a:srgbClr val="FF0000"/>
                </a:solidFill>
              </a:rPr>
              <a:t>Руководство по наблюдению за развитием ребенка</a:t>
            </a:r>
            <a:endParaRPr dirty="0"/>
          </a:p>
        </p:txBody>
      </p:sp>
      <p:sp>
        <p:nvSpPr>
          <p:cNvPr id="221" name="Google Shape;221;p6"/>
          <p:cNvSpPr txBox="1">
            <a:spLocks noGrp="1"/>
          </p:cNvSpPr>
          <p:nvPr>
            <p:ph type="body" idx="1"/>
          </p:nvPr>
        </p:nvSpPr>
        <p:spPr>
          <a:xfrm>
            <a:off x="668741" y="852452"/>
            <a:ext cx="7879698" cy="354841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ru-RU" sz="2400" dirty="0"/>
              <a:t>Оценивает семь функциональных областей: экспрессивная и рецептивная речь, грубая и мелкая моторика, общение, игра и самопомощь.</a:t>
            </a:r>
          </a:p>
          <a:p>
            <a:pPr marL="228600" lvl="0" indent="-228600" algn="l" rtl="0">
              <a:lnSpc>
                <a:spcPct val="90000"/>
              </a:lnSpc>
              <a:spcBef>
                <a:spcPts val="0"/>
              </a:spcBef>
              <a:spcAft>
                <a:spcPts val="0"/>
              </a:spcAft>
              <a:buClr>
                <a:schemeClr val="dk1"/>
              </a:buClr>
              <a:buSzPts val="2800"/>
              <a:buChar char="•"/>
            </a:pPr>
            <a:r>
              <a:rPr lang="ru-RU" sz="2400" dirty="0"/>
              <a:t>GMCD не предоставляет оценку или категоризацию. Оно имеет уникальный формат, который позволяет пользователю просматривать прогрессивные функциональные вехи в каждом из семи доменов.</a:t>
            </a:r>
            <a:endParaRPr sz="2400" dirty="0"/>
          </a:p>
        </p:txBody>
      </p:sp>
      <p:pic>
        <p:nvPicPr>
          <p:cNvPr id="222" name="Google Shape;222;p6"/>
          <p:cNvPicPr preferRelativeResize="0"/>
          <p:nvPr/>
        </p:nvPicPr>
        <p:blipFill rotWithShape="1">
          <a:blip r:embed="rId3">
            <a:alphaModFix/>
          </a:blip>
          <a:srcRect/>
          <a:stretch/>
        </p:blipFill>
        <p:spPr>
          <a:xfrm>
            <a:off x="8868410" y="662781"/>
            <a:ext cx="3144251" cy="2341463"/>
          </a:xfrm>
          <a:prstGeom prst="rect">
            <a:avLst/>
          </a:prstGeom>
          <a:noFill/>
          <a:ln>
            <a:noFill/>
          </a:ln>
        </p:spPr>
      </p:pic>
      <p:pic>
        <p:nvPicPr>
          <p:cNvPr id="223" name="Google Shape;223;p6"/>
          <p:cNvPicPr preferRelativeResize="0"/>
          <p:nvPr/>
        </p:nvPicPr>
        <p:blipFill rotWithShape="1">
          <a:blip r:embed="rId4">
            <a:alphaModFix/>
          </a:blip>
          <a:srcRect l="59968" t="22948" r="20255" b="38188"/>
          <a:stretch/>
        </p:blipFill>
        <p:spPr>
          <a:xfrm>
            <a:off x="7639181" y="3237635"/>
            <a:ext cx="2449759" cy="2706588"/>
          </a:xfrm>
          <a:prstGeom prst="rect">
            <a:avLst/>
          </a:prstGeom>
          <a:noFill/>
          <a:ln>
            <a:noFill/>
          </a:ln>
        </p:spPr>
      </p:pic>
      <p:pic>
        <p:nvPicPr>
          <p:cNvPr id="224" name="Google Shape;224;p6"/>
          <p:cNvPicPr preferRelativeResize="0"/>
          <p:nvPr/>
        </p:nvPicPr>
        <p:blipFill rotWithShape="1">
          <a:blip r:embed="rId5">
            <a:alphaModFix/>
          </a:blip>
          <a:srcRect t="16403" r="21857" b="1248"/>
          <a:stretch/>
        </p:blipFill>
        <p:spPr>
          <a:xfrm>
            <a:off x="2073071" y="3863025"/>
            <a:ext cx="2940597" cy="2314589"/>
          </a:xfrm>
          <a:prstGeom prst="rect">
            <a:avLst/>
          </a:prstGeom>
          <a:noFill/>
          <a:ln>
            <a:noFill/>
          </a:ln>
        </p:spPr>
      </p:pic>
      <p:sp>
        <p:nvSpPr>
          <p:cNvPr id="225" name="Google Shape;225;p6"/>
          <p:cNvSpPr/>
          <p:nvPr/>
        </p:nvSpPr>
        <p:spPr>
          <a:xfrm>
            <a:off x="3315118" y="6177614"/>
            <a:ext cx="8538949"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100">
                <a:solidFill>
                  <a:schemeClr val="dk1"/>
                </a:solidFill>
                <a:latin typeface="Calibri"/>
                <a:ea typeface="Calibri"/>
                <a:cs typeface="Calibri"/>
                <a:sym typeface="Calibri"/>
              </a:rPr>
              <a:t>Ertem I, Krishnamurthy V, Mulaudzi MC, Sguassero Y, Bilik B, Srinivasan R, Balta H, Gulumser O, Gan G, Calvocoressi L, Johnson B, Shabanova V, Forsyth BWC. Validation of the International Guide for Monitoring Child Development demonstrates good sensitivity and specificity in four diverse countries. Acta Paediatr. 2019 Jun;108(6):1074-1086. doi: 10.1111/apa.14661. Epub 2018 Dec 14. PMID: 30472813; PMCID: PMC6520130.</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7"/>
          <p:cNvPicPr preferRelativeResize="0"/>
          <p:nvPr/>
        </p:nvPicPr>
        <p:blipFill rotWithShape="1">
          <a:blip r:embed="rId3">
            <a:alphaModFix/>
          </a:blip>
          <a:srcRect/>
          <a:stretch/>
        </p:blipFill>
        <p:spPr>
          <a:xfrm>
            <a:off x="1487606" y="420171"/>
            <a:ext cx="9471546" cy="6183990"/>
          </a:xfrm>
          <a:prstGeom prst="rect">
            <a:avLst/>
          </a:prstGeom>
          <a:noFill/>
          <a:ln>
            <a:noFill/>
          </a:ln>
        </p:spPr>
      </p:pic>
      <p:sp>
        <p:nvSpPr>
          <p:cNvPr id="232" name="Google Shape;232;p7"/>
          <p:cNvSpPr txBox="1"/>
          <p:nvPr/>
        </p:nvSpPr>
        <p:spPr>
          <a:xfrm>
            <a:off x="7751764" y="-26988"/>
            <a:ext cx="2981325" cy="368301"/>
          </a:xfrm>
          <a:prstGeom prst="rect">
            <a:avLst/>
          </a:prstGeom>
          <a:solidFill>
            <a:srgbClr val="000066"/>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ru-RU" sz="1800" b="1" dirty="0">
                <a:solidFill>
                  <a:schemeClr val="lt1"/>
                </a:solidFill>
                <a:latin typeface="Arial"/>
                <a:ea typeface="Arial"/>
                <a:cs typeface="Arial"/>
                <a:sym typeface="Arial"/>
              </a:rPr>
              <a:t>Возраст в месяцах</a:t>
            </a:r>
            <a:endParaRPr sz="1800" b="1" dirty="0">
              <a:solidFill>
                <a:schemeClr val="lt1"/>
              </a:solidFill>
              <a:latin typeface="Arial"/>
              <a:ea typeface="Arial"/>
              <a:cs typeface="Arial"/>
              <a:sym typeface="Arial"/>
            </a:endParaRPr>
          </a:p>
        </p:txBody>
      </p:sp>
      <p:cxnSp>
        <p:nvCxnSpPr>
          <p:cNvPr id="233" name="Google Shape;233;p7"/>
          <p:cNvCxnSpPr/>
          <p:nvPr/>
        </p:nvCxnSpPr>
        <p:spPr>
          <a:xfrm flipH="1">
            <a:off x="9167813" y="188913"/>
            <a:ext cx="23812" cy="450850"/>
          </a:xfrm>
          <a:prstGeom prst="straightConnector1">
            <a:avLst/>
          </a:prstGeom>
          <a:noFill/>
          <a:ln w="57150" cap="flat" cmpd="sng">
            <a:solidFill>
              <a:srgbClr val="FF0000"/>
            </a:solidFill>
            <a:prstDash val="solid"/>
            <a:miter lim="800000"/>
            <a:headEnd type="none" w="sm" len="sm"/>
            <a:tailEnd type="stealth" w="med" len="med"/>
          </a:ln>
        </p:spPr>
      </p:cxnSp>
      <p:sp>
        <p:nvSpPr>
          <p:cNvPr id="234" name="Google Shape;234;p7"/>
          <p:cNvSpPr txBox="1"/>
          <p:nvPr/>
        </p:nvSpPr>
        <p:spPr>
          <a:xfrm>
            <a:off x="1727201" y="2928939"/>
            <a:ext cx="8463554" cy="338514"/>
          </a:xfrm>
          <a:prstGeom prst="rect">
            <a:avLst/>
          </a:prstGeom>
          <a:solidFill>
            <a:srgbClr val="000066"/>
          </a:solidFill>
          <a:ln>
            <a:noFill/>
          </a:ln>
        </p:spPr>
        <p:txBody>
          <a:bodyPr spcFirstLastPara="1" wrap="square" lIns="91425" tIns="45700" rIns="91425" bIns="45700" anchor="t" anchorCtr="0">
            <a:spAutoFit/>
          </a:bodyPr>
          <a:lstStyle/>
          <a:p>
            <a:pPr lvl="0">
              <a:buClr>
                <a:schemeClr val="lt1"/>
              </a:buClr>
              <a:buSzPts val="1600"/>
            </a:pPr>
            <a:r>
              <a:rPr lang="ru-RU" sz="1600" b="1" dirty="0">
                <a:solidFill>
                  <a:schemeClr val="lt1"/>
                </a:solidFill>
                <a:latin typeface="Arial"/>
                <a:ea typeface="Arial"/>
                <a:cs typeface="Arial"/>
                <a:sym typeface="Arial"/>
              </a:rPr>
              <a:t>Десять открытых вопросов, касающихся мониторинга и поддержки развития</a:t>
            </a:r>
            <a:endParaRPr sz="1600" b="1" dirty="0">
              <a:solidFill>
                <a:schemeClr val="lt1"/>
              </a:solidFill>
              <a:latin typeface="Arial"/>
              <a:ea typeface="Arial"/>
              <a:cs typeface="Arial"/>
              <a:sym typeface="Arial"/>
            </a:endParaRPr>
          </a:p>
        </p:txBody>
      </p:sp>
      <p:cxnSp>
        <p:nvCxnSpPr>
          <p:cNvPr id="235" name="Google Shape;235;p7"/>
          <p:cNvCxnSpPr/>
          <p:nvPr/>
        </p:nvCxnSpPr>
        <p:spPr>
          <a:xfrm rot="5400000">
            <a:off x="950914" y="4735514"/>
            <a:ext cx="2859087" cy="1587"/>
          </a:xfrm>
          <a:prstGeom prst="straightConnector1">
            <a:avLst/>
          </a:prstGeom>
          <a:noFill/>
          <a:ln w="57150" cap="flat" cmpd="sng">
            <a:solidFill>
              <a:srgbClr val="FF0000"/>
            </a:solidFill>
            <a:prstDash val="solid"/>
            <a:miter lim="800000"/>
            <a:headEnd type="none" w="sm" len="sm"/>
            <a:tailEnd type="stealth" w="med" len="med"/>
          </a:ln>
        </p:spPr>
      </p:cxnSp>
      <p:cxnSp>
        <p:nvCxnSpPr>
          <p:cNvPr id="236" name="Google Shape;236;p7"/>
          <p:cNvCxnSpPr/>
          <p:nvPr/>
        </p:nvCxnSpPr>
        <p:spPr>
          <a:xfrm rot="10800000">
            <a:off x="2351089" y="981076"/>
            <a:ext cx="28575" cy="1876425"/>
          </a:xfrm>
          <a:prstGeom prst="straightConnector1">
            <a:avLst/>
          </a:prstGeom>
          <a:noFill/>
          <a:ln w="57150" cap="flat" cmpd="sng">
            <a:solidFill>
              <a:srgbClr val="FF0000"/>
            </a:solidFill>
            <a:prstDash val="solid"/>
            <a:miter lim="800000"/>
            <a:headEnd type="none" w="sm" len="sm"/>
            <a:tailEnd type="stealth" w="med" len="med"/>
          </a:ln>
        </p:spPr>
      </p:cxnSp>
      <p:sp>
        <p:nvSpPr>
          <p:cNvPr id="237" name="Google Shape;237;p7"/>
          <p:cNvSpPr txBox="1"/>
          <p:nvPr/>
        </p:nvSpPr>
        <p:spPr>
          <a:xfrm>
            <a:off x="3667126" y="1628775"/>
            <a:ext cx="5500687" cy="369291"/>
          </a:xfrm>
          <a:prstGeom prst="rect">
            <a:avLst/>
          </a:prstGeom>
          <a:solidFill>
            <a:srgbClr val="000066"/>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ru-RU" sz="1800" b="1" dirty="0">
                <a:solidFill>
                  <a:schemeClr val="lt1"/>
                </a:solidFill>
                <a:latin typeface="Arial"/>
                <a:ea typeface="Arial"/>
                <a:cs typeface="Arial"/>
                <a:sym typeface="Arial"/>
              </a:rPr>
              <a:t>Возраст, когда дети достигают вехи развития</a:t>
            </a:r>
            <a:endParaRPr sz="1800" b="1" dirty="0">
              <a:solidFill>
                <a:schemeClr val="lt1"/>
              </a:solidFill>
              <a:latin typeface="Arial"/>
              <a:ea typeface="Arial"/>
              <a:cs typeface="Arial"/>
              <a:sym typeface="Arial"/>
            </a:endParaRPr>
          </a:p>
        </p:txBody>
      </p:sp>
      <p:cxnSp>
        <p:nvCxnSpPr>
          <p:cNvPr id="238" name="Google Shape;238;p7"/>
          <p:cNvCxnSpPr/>
          <p:nvPr/>
        </p:nvCxnSpPr>
        <p:spPr>
          <a:xfrm rot="-5400000">
            <a:off x="5523707" y="1270794"/>
            <a:ext cx="714375" cy="1588"/>
          </a:xfrm>
          <a:prstGeom prst="straightConnector1">
            <a:avLst/>
          </a:prstGeom>
          <a:noFill/>
          <a:ln w="57150" cap="flat" cmpd="sng">
            <a:solidFill>
              <a:srgbClr val="FF0000"/>
            </a:solidFill>
            <a:prstDash val="solid"/>
            <a:miter lim="800000"/>
            <a:headEnd type="none" w="sm" len="sm"/>
            <a:tailEnd type="stealth" w="med" len="med"/>
          </a:ln>
        </p:spPr>
      </p:cxnSp>
      <p:sp>
        <p:nvSpPr>
          <p:cNvPr id="239" name="Google Shape;239;p7"/>
          <p:cNvSpPr txBox="1"/>
          <p:nvPr/>
        </p:nvSpPr>
        <p:spPr>
          <a:xfrm>
            <a:off x="7914640" y="3571876"/>
            <a:ext cx="3039325" cy="646290"/>
          </a:xfrm>
          <a:prstGeom prst="rect">
            <a:avLst/>
          </a:prstGeom>
          <a:solidFill>
            <a:srgbClr val="000066"/>
          </a:solidFill>
          <a:ln>
            <a:noFill/>
          </a:ln>
        </p:spPr>
        <p:txBody>
          <a:bodyPr spcFirstLastPara="1" wrap="square" lIns="91425" tIns="45700" rIns="91425" bIns="45700" anchor="t" anchorCtr="0">
            <a:spAutoFit/>
          </a:bodyPr>
          <a:lstStyle/>
          <a:p>
            <a:pPr lvl="0">
              <a:buClr>
                <a:schemeClr val="lt1"/>
              </a:buClr>
              <a:buSzPts val="1800"/>
            </a:pPr>
            <a:r>
              <a:rPr lang="ru-RU" b="1" dirty="0">
                <a:solidFill>
                  <a:schemeClr val="lt1"/>
                </a:solidFill>
                <a:latin typeface="Arial"/>
                <a:ea typeface="Arial"/>
                <a:cs typeface="Arial"/>
                <a:sym typeface="Arial"/>
              </a:rPr>
              <a:t>Нужна дополнительная поддержка</a:t>
            </a:r>
            <a:endParaRPr sz="1800" b="1" dirty="0">
              <a:solidFill>
                <a:schemeClr val="lt1"/>
              </a:solidFill>
              <a:latin typeface="Arial"/>
              <a:ea typeface="Arial"/>
              <a:cs typeface="Arial"/>
              <a:sym typeface="Arial"/>
            </a:endParaRPr>
          </a:p>
        </p:txBody>
      </p:sp>
      <p:cxnSp>
        <p:nvCxnSpPr>
          <p:cNvPr id="240" name="Google Shape;240;p7"/>
          <p:cNvCxnSpPr/>
          <p:nvPr/>
        </p:nvCxnSpPr>
        <p:spPr>
          <a:xfrm rot="-5400000">
            <a:off x="9607954" y="2606676"/>
            <a:ext cx="1928812" cy="1587"/>
          </a:xfrm>
          <a:prstGeom prst="straightConnector1">
            <a:avLst/>
          </a:prstGeom>
          <a:noFill/>
          <a:ln w="57150" cap="flat" cmpd="sng">
            <a:solidFill>
              <a:srgbClr val="FF0000"/>
            </a:solidFill>
            <a:prstDash val="solid"/>
            <a:miter lim="800000"/>
            <a:headEnd type="none" w="sm" len="sm"/>
            <a:tailEnd type="stealth"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8"/>
          <p:cNvSpPr txBox="1">
            <a:spLocks noGrp="1"/>
          </p:cNvSpPr>
          <p:nvPr>
            <p:ph type="title"/>
          </p:nvPr>
        </p:nvSpPr>
        <p:spPr>
          <a:xfrm>
            <a:off x="2975616" y="615240"/>
            <a:ext cx="8229600" cy="85725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br>
              <a:rPr lang="en-GB" sz="4000" dirty="0">
                <a:solidFill>
                  <a:srgbClr val="FF0000"/>
                </a:solidFill>
              </a:rPr>
            </a:br>
            <a:r>
              <a:rPr lang="ru-RU" sz="4000" b="1" dirty="0">
                <a:solidFill>
                  <a:srgbClr val="FF0000"/>
                </a:solidFill>
              </a:rPr>
              <a:t>Комплексный пакет</a:t>
            </a:r>
            <a:r>
              <a:rPr lang="en-GB" sz="4000" b="1" dirty="0">
                <a:solidFill>
                  <a:srgbClr val="FF0000"/>
                </a:solidFill>
              </a:rPr>
              <a:t> GMCD</a:t>
            </a:r>
            <a:endParaRPr b="1" dirty="0">
              <a:solidFill>
                <a:srgbClr val="FF0000"/>
              </a:solidFill>
            </a:endParaRPr>
          </a:p>
        </p:txBody>
      </p:sp>
      <p:grpSp>
        <p:nvGrpSpPr>
          <p:cNvPr id="247" name="Google Shape;247;p8"/>
          <p:cNvGrpSpPr/>
          <p:nvPr/>
        </p:nvGrpSpPr>
        <p:grpSpPr>
          <a:xfrm>
            <a:off x="122829" y="2167039"/>
            <a:ext cx="11292689" cy="3219225"/>
            <a:chOff x="-1461130" y="3697530"/>
            <a:chExt cx="11290920" cy="3219225"/>
          </a:xfrm>
        </p:grpSpPr>
        <p:sp>
          <p:nvSpPr>
            <p:cNvPr id="248" name="Google Shape;248;p8"/>
            <p:cNvSpPr txBox="1"/>
            <p:nvPr/>
          </p:nvSpPr>
          <p:spPr>
            <a:xfrm>
              <a:off x="1637438" y="3697530"/>
              <a:ext cx="5212227" cy="1535258"/>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0"/>
                </a:spcBef>
                <a:spcAft>
                  <a:spcPts val="0"/>
                </a:spcAft>
                <a:buClr>
                  <a:srgbClr val="00B050"/>
                </a:buClr>
                <a:buSzPts val="3200"/>
                <a:buFont typeface="Noto Sans Symbols"/>
                <a:buNone/>
              </a:pPr>
              <a:r>
                <a:rPr lang="ru-RU" sz="3200" dirty="0">
                  <a:solidFill>
                    <a:srgbClr val="000066"/>
                  </a:solidFill>
                  <a:latin typeface="Calibri"/>
                  <a:ea typeface="Calibri"/>
                  <a:cs typeface="Calibri"/>
                  <a:sym typeface="Calibri"/>
                </a:rPr>
                <a:t>Мониторинг</a:t>
              </a:r>
              <a:r>
                <a:rPr lang="en-GB" sz="3200" dirty="0">
                  <a:solidFill>
                    <a:srgbClr val="000066"/>
                  </a:solidFill>
                  <a:latin typeface="Calibri"/>
                  <a:ea typeface="Calibri"/>
                  <a:cs typeface="Calibri"/>
                  <a:sym typeface="Calibri"/>
                </a:rPr>
                <a:t> </a:t>
              </a:r>
              <a:endParaRPr dirty="0"/>
            </a:p>
          </p:txBody>
        </p:sp>
        <p:sp>
          <p:nvSpPr>
            <p:cNvPr id="249" name="Google Shape;249;p8"/>
            <p:cNvSpPr txBox="1"/>
            <p:nvPr/>
          </p:nvSpPr>
          <p:spPr>
            <a:xfrm>
              <a:off x="-1461130" y="5594698"/>
              <a:ext cx="5704681" cy="1152525"/>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0"/>
                </a:spcBef>
                <a:spcAft>
                  <a:spcPts val="0"/>
                </a:spcAft>
                <a:buClr>
                  <a:srgbClr val="00B050"/>
                </a:buClr>
                <a:buSzPts val="3200"/>
                <a:buFont typeface="Arial"/>
                <a:buNone/>
              </a:pPr>
              <a:r>
                <a:rPr lang="ru-RU" sz="3200" dirty="0">
                  <a:solidFill>
                    <a:srgbClr val="FF3300"/>
                  </a:solidFill>
                  <a:latin typeface="Calibri"/>
                  <a:ea typeface="Calibri"/>
                  <a:cs typeface="Calibri"/>
                  <a:sym typeface="Calibri"/>
                </a:rPr>
                <a:t>Поддержка </a:t>
              </a:r>
            </a:p>
            <a:p>
              <a:pPr marL="342900" marR="0" lvl="0" indent="-342900" algn="ctr" rtl="0">
                <a:spcBef>
                  <a:spcPts val="0"/>
                </a:spcBef>
                <a:spcAft>
                  <a:spcPts val="0"/>
                </a:spcAft>
                <a:buClr>
                  <a:srgbClr val="00B050"/>
                </a:buClr>
                <a:buSzPts val="3200"/>
                <a:buFont typeface="Arial"/>
                <a:buNone/>
              </a:pPr>
              <a:r>
                <a:rPr lang="ru-RU" sz="3200" dirty="0">
                  <a:solidFill>
                    <a:srgbClr val="FF3300"/>
                  </a:solidFill>
                  <a:latin typeface="Calibri"/>
                  <a:ea typeface="Calibri"/>
                  <a:cs typeface="Calibri"/>
                  <a:sym typeface="Calibri"/>
                </a:rPr>
                <a:t>раннего развития</a:t>
              </a:r>
              <a:endParaRPr dirty="0"/>
            </a:p>
          </p:txBody>
        </p:sp>
        <p:sp>
          <p:nvSpPr>
            <p:cNvPr id="250" name="Google Shape;250;p8"/>
            <p:cNvSpPr txBox="1"/>
            <p:nvPr/>
          </p:nvSpPr>
          <p:spPr>
            <a:xfrm>
              <a:off x="4716452" y="5764230"/>
              <a:ext cx="5113338" cy="1152525"/>
            </a:xfrm>
            <a:prstGeom prst="rect">
              <a:avLst/>
            </a:prstGeom>
            <a:noFill/>
            <a:ln>
              <a:noFill/>
            </a:ln>
          </p:spPr>
          <p:txBody>
            <a:bodyPr spcFirstLastPara="1" wrap="square" lIns="91425" tIns="45700" rIns="91425" bIns="45700" anchor="t" anchorCtr="0">
              <a:noAutofit/>
            </a:bodyPr>
            <a:lstStyle/>
            <a:p>
              <a:pPr marL="342900" marR="0" lvl="0" indent="-342900" algn="ctr" rtl="0">
                <a:spcBef>
                  <a:spcPts val="0"/>
                </a:spcBef>
                <a:spcAft>
                  <a:spcPts val="0"/>
                </a:spcAft>
                <a:buClr>
                  <a:srgbClr val="00B050"/>
                </a:buClr>
                <a:buSzPts val="3200"/>
                <a:buFont typeface="Arial"/>
                <a:buNone/>
              </a:pPr>
              <a:r>
                <a:rPr lang="ru-RU" sz="3200" dirty="0">
                  <a:solidFill>
                    <a:srgbClr val="00CC00"/>
                  </a:solidFill>
                  <a:latin typeface="Calibri"/>
                  <a:ea typeface="Calibri"/>
                  <a:cs typeface="Calibri"/>
                  <a:sym typeface="Calibri"/>
                </a:rPr>
                <a:t>Ранние </a:t>
              </a:r>
            </a:p>
            <a:p>
              <a:pPr marL="342900" marR="0" lvl="0" indent="-342900" algn="ctr" rtl="0">
                <a:spcBef>
                  <a:spcPts val="0"/>
                </a:spcBef>
                <a:spcAft>
                  <a:spcPts val="0"/>
                </a:spcAft>
                <a:buClr>
                  <a:srgbClr val="00B050"/>
                </a:buClr>
                <a:buSzPts val="3200"/>
                <a:buFont typeface="Arial"/>
                <a:buNone/>
              </a:pPr>
              <a:r>
                <a:rPr lang="ru-RU" sz="3200" dirty="0">
                  <a:solidFill>
                    <a:srgbClr val="00CC00"/>
                  </a:solidFill>
                  <a:latin typeface="Calibri"/>
                  <a:ea typeface="Calibri"/>
                  <a:cs typeface="Calibri"/>
                  <a:sym typeface="Calibri"/>
                </a:rPr>
                <a:t>вмешательства</a:t>
              </a:r>
              <a:endParaRPr dirty="0"/>
            </a:p>
            <a:p>
              <a:pPr marL="342900" marR="0" lvl="0" indent="-342900" algn="ctr" rtl="0">
                <a:spcBef>
                  <a:spcPts val="640"/>
                </a:spcBef>
                <a:spcAft>
                  <a:spcPts val="0"/>
                </a:spcAft>
                <a:buClr>
                  <a:srgbClr val="00B050"/>
                </a:buClr>
                <a:buSzPts val="3200"/>
                <a:buFont typeface="Arial"/>
                <a:buNone/>
              </a:pPr>
              <a:endParaRPr sz="3200" dirty="0">
                <a:solidFill>
                  <a:srgbClr val="000066"/>
                </a:solidFill>
                <a:latin typeface="Calibri"/>
                <a:ea typeface="Calibri"/>
                <a:cs typeface="Calibri"/>
                <a:sym typeface="Calibri"/>
              </a:endParaRPr>
            </a:p>
          </p:txBody>
        </p:sp>
      </p:grpSp>
      <p:pic>
        <p:nvPicPr>
          <p:cNvPr id="251" name="Google Shape;251;p8"/>
          <p:cNvPicPr preferRelativeResize="0"/>
          <p:nvPr/>
        </p:nvPicPr>
        <p:blipFill rotWithShape="1">
          <a:blip r:embed="rId3">
            <a:alphaModFix/>
          </a:blip>
          <a:srcRect/>
          <a:stretch/>
        </p:blipFill>
        <p:spPr>
          <a:xfrm>
            <a:off x="4465614" y="3104059"/>
            <a:ext cx="2725580" cy="192029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10"/>
          <p:cNvPicPr preferRelativeResize="0"/>
          <p:nvPr/>
        </p:nvPicPr>
        <p:blipFill rotWithShape="1">
          <a:blip r:embed="rId3">
            <a:alphaModFix/>
          </a:blip>
          <a:srcRect/>
          <a:stretch/>
        </p:blipFill>
        <p:spPr>
          <a:xfrm>
            <a:off x="1524001" y="820739"/>
            <a:ext cx="9174163" cy="6118225"/>
          </a:xfrm>
          <a:prstGeom prst="rect">
            <a:avLst/>
          </a:prstGeom>
          <a:noFill/>
          <a:ln>
            <a:noFill/>
          </a:ln>
        </p:spPr>
      </p:pic>
      <p:sp>
        <p:nvSpPr>
          <p:cNvPr id="266" name="Google Shape;266;p10"/>
          <p:cNvSpPr txBox="1"/>
          <p:nvPr/>
        </p:nvSpPr>
        <p:spPr>
          <a:xfrm>
            <a:off x="1981200" y="14288"/>
            <a:ext cx="8229600" cy="8572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FF0000"/>
              </a:buClr>
              <a:buSzPts val="4000"/>
              <a:buFont typeface="Arial"/>
              <a:buNone/>
            </a:pPr>
            <a:r>
              <a:rPr lang="ru-RU" sz="4000" b="1" dirty="0">
                <a:solidFill>
                  <a:srgbClr val="FF0000"/>
                </a:solidFill>
                <a:latin typeface="Calibri"/>
                <a:ea typeface="Calibri"/>
                <a:cs typeface="Calibri"/>
                <a:sym typeface="Calibri"/>
              </a:rPr>
              <a:t>Компонент поддержки развития</a:t>
            </a:r>
            <a:endParaRPr sz="4000" b="1" dirty="0">
              <a:solidFill>
                <a:srgbClr val="FF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4"/>
          <p:cNvSpPr/>
          <p:nvPr/>
        </p:nvSpPr>
        <p:spPr>
          <a:xfrm>
            <a:off x="4168776" y="2036763"/>
            <a:ext cx="3857625" cy="76200"/>
          </a:xfrm>
          <a:prstGeom prst="rect">
            <a:avLst/>
          </a:prstGeom>
          <a:noFill/>
          <a:ln>
            <a:noFill/>
          </a:ln>
        </p:spPr>
        <p:txBody>
          <a:bodyPr spcFirstLastPara="1" wrap="square" lIns="9000" tIns="9000" rIns="9000" bIns="9000" anchor="ctr" anchorCtr="0">
            <a:spAutoFit/>
          </a:bodyPr>
          <a:lstStyle/>
          <a:p>
            <a:pPr marL="0" marR="0" lvl="0" indent="0" algn="l" rtl="0">
              <a:spcBef>
                <a:spcPts val="0"/>
              </a:spcBef>
              <a:spcAft>
                <a:spcPts val="0"/>
              </a:spcAft>
              <a:buNone/>
            </a:pPr>
            <a:r>
              <a:rPr lang="en-GB" sz="380" b="1">
                <a:solidFill>
                  <a:schemeClr val="dk1"/>
                </a:solidFill>
                <a:latin typeface="Montserrat"/>
                <a:ea typeface="Montserrat"/>
                <a:cs typeface="Montserrat"/>
                <a:sym typeface="Montserrat"/>
              </a:rPr>
              <a:t>DIGITAL GMCD</a:t>
            </a:r>
            <a:endParaRPr/>
          </a:p>
        </p:txBody>
      </p:sp>
      <p:sp>
        <p:nvSpPr>
          <p:cNvPr id="305" name="Google Shape;305;p14"/>
          <p:cNvSpPr/>
          <p:nvPr/>
        </p:nvSpPr>
        <p:spPr>
          <a:xfrm>
            <a:off x="4168776" y="2117726"/>
            <a:ext cx="3857625" cy="206375"/>
          </a:xfrm>
          <a:prstGeom prst="rect">
            <a:avLst/>
          </a:prstGeom>
          <a:noFill/>
          <a:ln>
            <a:noFill/>
          </a:ln>
        </p:spPr>
        <p:txBody>
          <a:bodyPr spcFirstLastPara="1" wrap="square" lIns="9000" tIns="9000" rIns="9000" bIns="9000" anchor="ctr" anchorCtr="0">
            <a:spAutoFit/>
          </a:bodyPr>
          <a:lstStyle/>
          <a:p>
            <a:pPr marL="0" marR="0" lvl="0" indent="0" algn="l" rtl="0">
              <a:spcBef>
                <a:spcPts val="0"/>
              </a:spcBef>
              <a:spcAft>
                <a:spcPts val="0"/>
              </a:spcAft>
              <a:buNone/>
            </a:pPr>
            <a:r>
              <a:rPr lang="en-GB" sz="1223">
                <a:solidFill>
                  <a:schemeClr val="dk1"/>
                </a:solidFill>
                <a:latin typeface="Bebas Neue"/>
                <a:ea typeface="Bebas Neue"/>
                <a:cs typeface="Bebas Neue"/>
                <a:sym typeface="Bebas Neue"/>
              </a:rPr>
              <a:t>CODING</a:t>
            </a:r>
            <a:endParaRPr/>
          </a:p>
        </p:txBody>
      </p:sp>
      <p:pic>
        <p:nvPicPr>
          <p:cNvPr id="306" name="Google Shape;306;p14"/>
          <p:cNvPicPr preferRelativeResize="0"/>
          <p:nvPr/>
        </p:nvPicPr>
        <p:blipFill rotWithShape="1">
          <a:blip r:embed="rId3">
            <a:alphaModFix/>
          </a:blip>
          <a:srcRect/>
          <a:stretch/>
        </p:blipFill>
        <p:spPr>
          <a:xfrm>
            <a:off x="1491610" y="1415410"/>
            <a:ext cx="4708215" cy="4708215"/>
          </a:xfrm>
          <a:prstGeom prst="rect">
            <a:avLst/>
          </a:prstGeom>
          <a:noFill/>
          <a:ln>
            <a:noFill/>
          </a:ln>
        </p:spPr>
      </p:pic>
      <p:sp>
        <p:nvSpPr>
          <p:cNvPr id="307" name="Google Shape;307;p14"/>
          <p:cNvSpPr txBox="1">
            <a:spLocks noGrp="1"/>
          </p:cNvSpPr>
          <p:nvPr>
            <p:ph type="title"/>
          </p:nvPr>
        </p:nvSpPr>
        <p:spPr>
          <a:xfrm>
            <a:off x="3011488" y="539750"/>
            <a:ext cx="6864032" cy="85725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FF0000"/>
              </a:buClr>
              <a:buSzPts val="4400"/>
              <a:buFont typeface="Calibri"/>
              <a:buNone/>
            </a:pPr>
            <a:r>
              <a:rPr lang="ru-RU" b="1" dirty="0">
                <a:solidFill>
                  <a:srgbClr val="FF0000"/>
                </a:solidFill>
              </a:rPr>
              <a:t>Мобильное приложение </a:t>
            </a:r>
            <a:r>
              <a:rPr lang="en-GB" b="1" dirty="0">
                <a:solidFill>
                  <a:srgbClr val="FF0000"/>
                </a:solidFill>
              </a:rPr>
              <a:t>GMCD</a:t>
            </a:r>
            <a:endParaRPr b="1" dirty="0">
              <a:solidFill>
                <a:srgbClr val="FF0000"/>
              </a:solidFill>
            </a:endParaRPr>
          </a:p>
        </p:txBody>
      </p:sp>
      <p:pic>
        <p:nvPicPr>
          <p:cNvPr id="308" name="Google Shape;308;p14"/>
          <p:cNvPicPr preferRelativeResize="0"/>
          <p:nvPr/>
        </p:nvPicPr>
        <p:blipFill rotWithShape="1">
          <a:blip r:embed="rId4">
            <a:alphaModFix/>
          </a:blip>
          <a:srcRect/>
          <a:stretch/>
        </p:blipFill>
        <p:spPr>
          <a:xfrm>
            <a:off x="6414710" y="1415411"/>
            <a:ext cx="4708215" cy="470821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15"/>
          <p:cNvPicPr preferRelativeResize="0"/>
          <p:nvPr/>
        </p:nvPicPr>
        <p:blipFill rotWithShape="1">
          <a:blip r:embed="rId3">
            <a:alphaModFix/>
          </a:blip>
          <a:srcRect/>
          <a:stretch/>
        </p:blipFill>
        <p:spPr>
          <a:xfrm>
            <a:off x="3200401" y="729257"/>
            <a:ext cx="5820769" cy="5820769"/>
          </a:xfrm>
          <a:prstGeom prst="rect">
            <a:avLst/>
          </a:prstGeom>
          <a:noFill/>
          <a:ln>
            <a:noFill/>
          </a:ln>
        </p:spPr>
      </p:pic>
      <p:sp>
        <p:nvSpPr>
          <p:cNvPr id="315" name="Google Shape;315;p15"/>
          <p:cNvSpPr/>
          <p:nvPr/>
        </p:nvSpPr>
        <p:spPr>
          <a:xfrm>
            <a:off x="3200401" y="1025124"/>
            <a:ext cx="2903537" cy="200025"/>
          </a:xfrm>
          <a:prstGeom prst="rect">
            <a:avLst/>
          </a:prstGeom>
          <a:solidFill>
            <a:srgbClr val="00B0F0"/>
          </a:solidFill>
          <a:ln>
            <a:noFill/>
          </a:ln>
        </p:spPr>
        <p:txBody>
          <a:bodyPr spcFirstLastPara="1" wrap="square" lIns="16000" tIns="16000" rIns="16000" bIns="16000" anchor="ctr" anchorCtr="0">
            <a:spAutoFit/>
          </a:bodyPr>
          <a:lstStyle/>
          <a:p>
            <a:pPr marL="0" marR="0" lvl="0" indent="0" algn="ctr" rtl="0">
              <a:spcBef>
                <a:spcPts val="0"/>
              </a:spcBef>
              <a:spcAft>
                <a:spcPts val="0"/>
              </a:spcAft>
              <a:buClr>
                <a:schemeClr val="lt1"/>
              </a:buClr>
              <a:buSzPts val="1100"/>
              <a:buFont typeface="Arial"/>
              <a:buNone/>
            </a:pPr>
            <a:r>
              <a:rPr lang="en-GB" sz="1100" b="1">
                <a:solidFill>
                  <a:schemeClr val="lt1"/>
                </a:solidFill>
                <a:latin typeface="Bebas Neue"/>
                <a:ea typeface="Bebas Neue"/>
                <a:cs typeface="Bebas Neue"/>
                <a:sym typeface="Bebas Neue"/>
              </a:rPr>
              <a:t>DASHBOARD: CARE PROVIDER</a:t>
            </a:r>
            <a:endParaRPr/>
          </a:p>
        </p:txBody>
      </p:sp>
      <p:sp>
        <p:nvSpPr>
          <p:cNvPr id="316" name="Google Shape;316;p15"/>
          <p:cNvSpPr txBox="1"/>
          <p:nvPr/>
        </p:nvSpPr>
        <p:spPr>
          <a:xfrm>
            <a:off x="1417320" y="-120651"/>
            <a:ext cx="9357360" cy="85725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FF0000"/>
              </a:buClr>
              <a:buSzPts val="4400"/>
              <a:buFont typeface="Calibri"/>
              <a:buNone/>
            </a:pPr>
            <a:r>
              <a:rPr lang="ru-RU" sz="4400" b="1" dirty="0">
                <a:solidFill>
                  <a:srgbClr val="FF0000"/>
                </a:solidFill>
                <a:latin typeface="Calibri"/>
                <a:ea typeface="Calibri"/>
                <a:cs typeface="Calibri"/>
                <a:sym typeface="Calibri"/>
              </a:rPr>
              <a:t>Мобильное приложение </a:t>
            </a:r>
            <a:r>
              <a:rPr lang="en-GB" sz="4400" b="1" dirty="0">
                <a:solidFill>
                  <a:srgbClr val="FF0000"/>
                </a:solidFill>
                <a:latin typeface="Calibri"/>
                <a:ea typeface="Calibri"/>
                <a:cs typeface="Calibri"/>
                <a:sym typeface="Calibri"/>
              </a:rPr>
              <a:t>GMCD</a:t>
            </a:r>
            <a:endParaRPr sz="4400" b="1" dirty="0">
              <a:solidFill>
                <a:srgbClr val="FF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738552-6899-A6AD-FD3E-299AE105DB29}"/>
              </a:ext>
            </a:extLst>
          </p:cNvPr>
          <p:cNvSpPr>
            <a:spLocks noGrp="1"/>
          </p:cNvSpPr>
          <p:nvPr>
            <p:ph type="title"/>
          </p:nvPr>
        </p:nvSpPr>
        <p:spPr>
          <a:xfrm>
            <a:off x="761800" y="762001"/>
            <a:ext cx="5334197" cy="1708242"/>
          </a:xfrm>
        </p:spPr>
        <p:txBody>
          <a:bodyPr anchor="ctr">
            <a:normAutofit/>
          </a:bodyPr>
          <a:lstStyle/>
          <a:p>
            <a:r>
              <a:rPr lang="ru-RU" sz="3700" b="1" dirty="0"/>
              <a:t>Скрининг детского развития: </a:t>
            </a:r>
            <a:br>
              <a:rPr lang="ru-RU" sz="3700" b="1" dirty="0"/>
            </a:br>
            <a:r>
              <a:rPr lang="ru-RU" sz="3700" b="1" dirty="0"/>
              <a:t>ситуация в Казахстане</a:t>
            </a:r>
            <a:endParaRPr lang="en-US" sz="3700" b="1" dirty="0"/>
          </a:p>
        </p:txBody>
      </p:sp>
      <p:sp>
        <p:nvSpPr>
          <p:cNvPr id="3" name="Content Placeholder 2">
            <a:extLst>
              <a:ext uri="{FF2B5EF4-FFF2-40B4-BE49-F238E27FC236}">
                <a16:creationId xmlns:a16="http://schemas.microsoft.com/office/drawing/2014/main" id="{950CACC6-DAD1-E155-2F0A-ED6CCD7B0602}"/>
              </a:ext>
            </a:extLst>
          </p:cNvPr>
          <p:cNvSpPr>
            <a:spLocks noGrp="1"/>
          </p:cNvSpPr>
          <p:nvPr>
            <p:ph idx="1"/>
          </p:nvPr>
        </p:nvSpPr>
        <p:spPr>
          <a:xfrm>
            <a:off x="761800" y="2470244"/>
            <a:ext cx="5334197" cy="3769835"/>
          </a:xfrm>
        </p:spPr>
        <p:txBody>
          <a:bodyPr anchor="ctr">
            <a:normAutofit/>
          </a:bodyPr>
          <a:lstStyle/>
          <a:p>
            <a:r>
              <a:rPr lang="ru-RU" sz="1100"/>
              <a:t>Проводится в соответствии с Правилами организации скрининга, утвержденными приказом МЗРК от 9 сентября 2010 года № 704</a:t>
            </a:r>
          </a:p>
          <a:p>
            <a:r>
              <a:rPr lang="ru-RU" sz="1100"/>
              <a:t>Скрининг психофизического развития детей раннего возраста направлен на раннее выявление нарушений у детей от рождения до возраста 5 лет путем</a:t>
            </a:r>
          </a:p>
          <a:p>
            <a:pPr lvl="1"/>
            <a:r>
              <a:rPr lang="ru-RU" sz="1100"/>
              <a:t>скринингового тестирования психофизического развития, </a:t>
            </a:r>
          </a:p>
          <a:p>
            <a:pPr lvl="1"/>
            <a:r>
              <a:rPr lang="ru-RU" sz="1100"/>
              <a:t>оценки зрительных и слуховых функций </a:t>
            </a:r>
          </a:p>
          <a:p>
            <a:r>
              <a:rPr lang="ru-RU" sz="1100"/>
              <a:t>Задачи:</a:t>
            </a:r>
          </a:p>
          <a:p>
            <a:pPr lvl="1"/>
            <a:r>
              <a:rPr lang="ru-RU" sz="1100"/>
              <a:t>раннее выявление детей с риском нарушений психофизического развития для дальнейшего обследования, своевременного вмешательства и реабилитации;</a:t>
            </a:r>
          </a:p>
          <a:p>
            <a:pPr lvl="1"/>
            <a:r>
              <a:rPr lang="ru-RU" sz="1100"/>
              <a:t>направление детей с риском нарушений психофизического развития на психолого-медико-педагогическую консультацию для углубленного педагогического обследования и решения вопросов коррекционно-развивающего обучения;</a:t>
            </a:r>
          </a:p>
          <a:p>
            <a:pPr lvl="1"/>
            <a:r>
              <a:rPr lang="ru-RU" sz="1100"/>
              <a:t>внесение данных о выявленных детях с нарушениями психофизического развития в медицинскую документацию (МИС) для ведения учета.</a:t>
            </a:r>
          </a:p>
          <a:p>
            <a:pPr lvl="1"/>
            <a:r>
              <a:rPr lang="ru-RU" sz="1100"/>
              <a:t>оказание консультативной помощи родителям (законным представителям) по вопросам обследования, лечения, реабилитации детей с нарушениями психофизического развития.</a:t>
            </a:r>
            <a:endParaRPr lang="en-US" sz="1100"/>
          </a:p>
        </p:txBody>
      </p:sp>
      <p:pic>
        <p:nvPicPr>
          <p:cNvPr id="14" name="Picture 4" descr="Восклицательный знак на желтом фоне">
            <a:extLst>
              <a:ext uri="{FF2B5EF4-FFF2-40B4-BE49-F238E27FC236}">
                <a16:creationId xmlns:a16="http://schemas.microsoft.com/office/drawing/2014/main" id="{550040D2-CE59-E810-52A7-90B0573B3AD8}"/>
              </a:ext>
            </a:extLst>
          </p:cNvPr>
          <p:cNvPicPr>
            <a:picLocks noChangeAspect="1"/>
          </p:cNvPicPr>
          <p:nvPr/>
        </p:nvPicPr>
        <p:blipFill rotWithShape="1">
          <a:blip r:embed="rId2"/>
          <a:srcRect l="27337" r="14419"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855899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D34A5E7-80B1-ECBC-F0D0-92E7B4915427}"/>
              </a:ext>
            </a:extLst>
          </p:cNvPr>
          <p:cNvSpPr>
            <a:spLocks noGrp="1"/>
          </p:cNvSpPr>
          <p:nvPr>
            <p:ph type="title"/>
          </p:nvPr>
        </p:nvSpPr>
        <p:spPr>
          <a:xfrm>
            <a:off x="838200" y="1412488"/>
            <a:ext cx="2899189" cy="4363844"/>
          </a:xfrm>
        </p:spPr>
        <p:txBody>
          <a:bodyPr anchor="t">
            <a:normAutofit/>
          </a:bodyPr>
          <a:lstStyle/>
          <a:p>
            <a:r>
              <a:rPr lang="ru-RU" sz="3700" b="1">
                <a:solidFill>
                  <a:srgbClr val="FFFFFF"/>
                </a:solidFill>
              </a:rPr>
              <a:t>Скрининговая оценка детей до 5 лет по шкалам нервно-психического развития детей</a:t>
            </a:r>
            <a:r>
              <a:rPr lang="ru-RU" sz="3700">
                <a:solidFill>
                  <a:srgbClr val="FFFFFF"/>
                </a:solidFill>
              </a:rPr>
              <a:t> </a:t>
            </a:r>
            <a:endParaRPr lang="en-US" sz="3700">
              <a:solidFill>
                <a:srgbClr val="FFFFFF"/>
              </a:solidFill>
            </a:endParaRPr>
          </a:p>
        </p:txBody>
      </p:sp>
      <p:sp>
        <p:nvSpPr>
          <p:cNvPr id="3" name="Content Placeholder 2">
            <a:extLst>
              <a:ext uri="{FF2B5EF4-FFF2-40B4-BE49-F238E27FC236}">
                <a16:creationId xmlns:a16="http://schemas.microsoft.com/office/drawing/2014/main" id="{D67ED600-0614-6B5D-59BC-71E85B883238}"/>
              </a:ext>
            </a:extLst>
          </p:cNvPr>
          <p:cNvSpPr>
            <a:spLocks noGrp="1"/>
          </p:cNvSpPr>
          <p:nvPr>
            <p:ph sz="half" idx="1"/>
          </p:nvPr>
        </p:nvSpPr>
        <p:spPr>
          <a:xfrm>
            <a:off x="4380855" y="1412489"/>
            <a:ext cx="3427283" cy="4363844"/>
          </a:xfrm>
        </p:spPr>
        <p:txBody>
          <a:bodyPr>
            <a:normAutofit/>
          </a:bodyPr>
          <a:lstStyle/>
          <a:p>
            <a:r>
              <a:rPr lang="ru-RU" sz="1000"/>
              <a:t>Проводится врачом, медсестрой КРР или участковой медсестрой</a:t>
            </a:r>
          </a:p>
          <a:p>
            <a:pPr lvl="1"/>
            <a:r>
              <a:rPr lang="ru-RU" sz="1000"/>
              <a:t>до 1 года: ежемесячно на приеме и ежеквартально в КРР</a:t>
            </a:r>
          </a:p>
          <a:p>
            <a:pPr lvl="1"/>
            <a:r>
              <a:rPr lang="ru-RU" sz="1000"/>
              <a:t>с 1 года до 2 лет: каждые 3 месяца</a:t>
            </a:r>
          </a:p>
          <a:p>
            <a:pPr lvl="1"/>
            <a:r>
              <a:rPr lang="ru-RU" sz="1000"/>
              <a:t>с 2 лет до 3 лет</a:t>
            </a:r>
            <a:r>
              <a:rPr lang="en-US" sz="1000"/>
              <a:t>: </a:t>
            </a:r>
            <a:r>
              <a:rPr lang="ru-RU" sz="1000"/>
              <a:t>каждые 6 месяцев</a:t>
            </a:r>
          </a:p>
          <a:p>
            <a:pPr lvl="1"/>
            <a:r>
              <a:rPr lang="ru-RU" sz="1000"/>
              <a:t>4 года и страше: раз в 12 месяцев</a:t>
            </a:r>
            <a:endParaRPr lang="en-US" sz="1000"/>
          </a:p>
          <a:p>
            <a:r>
              <a:rPr lang="ru-RU" sz="1000"/>
              <a:t>Возраст ребенка</a:t>
            </a:r>
          </a:p>
          <a:p>
            <a:pPr marL="457200" lvl="1">
              <a:spcBef>
                <a:spcPts val="0"/>
              </a:spcBef>
              <a:spcAft>
                <a:spcPts val="800"/>
              </a:spcAft>
            </a:pPr>
            <a:r>
              <a:rPr lang="ru-RU" sz="1000"/>
              <a:t>2-3 месяца; 4-5 месяца; 6-7 месяца; 8-9 месяца; 10-11 месяцев; 11-12 месяцев</a:t>
            </a:r>
          </a:p>
          <a:p>
            <a:pPr marL="914400" lvl="2">
              <a:spcBef>
                <a:spcPts val="0"/>
              </a:spcBef>
              <a:spcAft>
                <a:spcPts val="800"/>
              </a:spcAft>
            </a:pPr>
            <a:r>
              <a:rPr lang="ru-RU" sz="1000"/>
              <a:t>Двигательная сфера (4)</a:t>
            </a:r>
          </a:p>
          <a:p>
            <a:pPr marL="914400" lvl="2">
              <a:spcBef>
                <a:spcPts val="0"/>
              </a:spcBef>
              <a:spcAft>
                <a:spcPts val="800"/>
              </a:spcAft>
            </a:pPr>
            <a:r>
              <a:rPr lang="ru-RU" sz="1000"/>
              <a:t>Чувствительная сфера и речь (4)</a:t>
            </a:r>
          </a:p>
          <a:p>
            <a:pPr marL="914400" lvl="2">
              <a:spcBef>
                <a:spcPts val="0"/>
              </a:spcBef>
              <a:spcAft>
                <a:spcPts val="800"/>
              </a:spcAft>
            </a:pPr>
            <a:r>
              <a:rPr lang="ru-RU" sz="1000"/>
              <a:t>Социальная сфера (4)</a:t>
            </a:r>
          </a:p>
          <a:p>
            <a:pPr marL="457200" lvl="1">
              <a:spcBef>
                <a:spcPts val="0"/>
              </a:spcBef>
              <a:spcAft>
                <a:spcPts val="800"/>
              </a:spcAft>
            </a:pPr>
            <a:r>
              <a:rPr lang="ru-RU" sz="1000"/>
              <a:t>Старше 1 года; старше 2 лет; старше 3 лет; старше 4 лет</a:t>
            </a:r>
          </a:p>
          <a:p>
            <a:pPr marL="914400" lvl="2">
              <a:spcBef>
                <a:spcPts val="0"/>
              </a:spcBef>
              <a:spcAft>
                <a:spcPts val="800"/>
              </a:spcAft>
            </a:pPr>
            <a:r>
              <a:rPr lang="ru-RU" sz="1000"/>
              <a:t>Двигательная сфера (4)</a:t>
            </a:r>
          </a:p>
          <a:p>
            <a:pPr marL="914400" lvl="2">
              <a:spcBef>
                <a:spcPts val="0"/>
              </a:spcBef>
              <a:spcAft>
                <a:spcPts val="800"/>
              </a:spcAft>
            </a:pPr>
            <a:r>
              <a:rPr lang="ru-RU" sz="1000"/>
              <a:t>Чувствительная сфера (4)</a:t>
            </a:r>
          </a:p>
          <a:p>
            <a:pPr marL="914400" lvl="2">
              <a:spcBef>
                <a:spcPts val="0"/>
              </a:spcBef>
              <a:spcAft>
                <a:spcPts val="800"/>
              </a:spcAft>
            </a:pPr>
            <a:r>
              <a:rPr lang="ru-RU" sz="1000"/>
              <a:t>Речевое развитие (4)</a:t>
            </a:r>
          </a:p>
          <a:p>
            <a:pPr marL="914400" lvl="2">
              <a:spcBef>
                <a:spcPts val="0"/>
              </a:spcBef>
              <a:spcAft>
                <a:spcPts val="800"/>
              </a:spcAft>
            </a:pPr>
            <a:r>
              <a:rPr lang="ru-RU" sz="1000"/>
              <a:t>Социальные навыки (4)</a:t>
            </a:r>
          </a:p>
          <a:p>
            <a:pPr marL="914400" lvl="2">
              <a:spcBef>
                <a:spcPts val="0"/>
              </a:spcBef>
              <a:spcAft>
                <a:spcPts val="800"/>
              </a:spcAft>
            </a:pPr>
            <a:r>
              <a:rPr lang="ru-RU" sz="1000"/>
              <a:t>Когнитивные навыки (4)</a:t>
            </a:r>
          </a:p>
        </p:txBody>
      </p:sp>
      <p:cxnSp>
        <p:nvCxnSpPr>
          <p:cNvPr id="14" name="Straight Connector 1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6A1D351F-041D-433A-C7D3-8C079B327409}"/>
              </a:ext>
            </a:extLst>
          </p:cNvPr>
          <p:cNvSpPr>
            <a:spLocks noGrp="1"/>
          </p:cNvSpPr>
          <p:nvPr>
            <p:ph sz="half" idx="2"/>
          </p:nvPr>
        </p:nvSpPr>
        <p:spPr>
          <a:xfrm>
            <a:off x="8451604" y="1412489"/>
            <a:ext cx="3197701" cy="4363844"/>
          </a:xfrm>
        </p:spPr>
        <p:txBody>
          <a:bodyPr>
            <a:normAutofit/>
          </a:bodyPr>
          <a:lstStyle/>
          <a:p>
            <a:r>
              <a:rPr lang="ru-RU" sz="1100"/>
              <a:t>наличие навыка оценивается в 3 балла,</a:t>
            </a:r>
          </a:p>
          <a:p>
            <a:r>
              <a:rPr lang="ru-RU" sz="1100"/>
              <a:t>наличие частичного навыка (затруднения в выполнении задания) – в 2 балла, </a:t>
            </a:r>
          </a:p>
          <a:p>
            <a:r>
              <a:rPr lang="ru-RU" sz="1100"/>
              <a:t>отсутствие навыка – в 1 балл.</a:t>
            </a:r>
          </a:p>
          <a:p>
            <a:r>
              <a:rPr lang="ru-RU" sz="1100"/>
              <a:t>Подсчитывается среднее количество баллов по каждой исследуемой сфере, и определяется степень задержки нервно-психического развития ребенка по шкале:</a:t>
            </a:r>
          </a:p>
          <a:p>
            <a:pPr lvl="1"/>
            <a:r>
              <a:rPr lang="ru-RU" sz="1100"/>
              <a:t>легкой степени – 1,75-2,5 балла;</a:t>
            </a:r>
          </a:p>
          <a:p>
            <a:pPr lvl="1"/>
            <a:r>
              <a:rPr lang="ru-RU" sz="1100"/>
              <a:t>средней степени – </a:t>
            </a:r>
            <a:r>
              <a:rPr lang="en-US" sz="1100"/>
              <a:t> &gt;</a:t>
            </a:r>
            <a:r>
              <a:rPr lang="ru-RU" sz="1100"/>
              <a:t>1,0 – 1,75 балла;</a:t>
            </a:r>
          </a:p>
          <a:p>
            <a:pPr lvl="1"/>
            <a:r>
              <a:rPr lang="ru-RU" sz="1100"/>
              <a:t>тяжелой степени –</a:t>
            </a:r>
            <a:r>
              <a:rPr lang="en-US" sz="1100"/>
              <a:t> </a:t>
            </a:r>
            <a:r>
              <a:rPr lang="ru-RU" sz="1100"/>
              <a:t>1 балл.</a:t>
            </a:r>
            <a:endParaRPr lang="en-US" sz="1100"/>
          </a:p>
          <a:p>
            <a:r>
              <a:rPr lang="ru-RU" sz="1100"/>
              <a:t>при выявлении детей по шкалам менее 1,75 участковый медицинскмй работник (врач, фельдшер или медицинская сестра) организует консультацию ребенка врачом</a:t>
            </a:r>
            <a:r>
              <a:rPr lang="en-US" sz="1100"/>
              <a:t>-</a:t>
            </a:r>
            <a:r>
              <a:rPr lang="ru-RU" sz="1100"/>
              <a:t>невропатологом.</a:t>
            </a:r>
          </a:p>
          <a:p>
            <a:r>
              <a:rPr lang="ru-RU" sz="1100"/>
              <a:t>при выявлении ребенка с риском нарушений в психофизическом развитии участковый врач направляет его в территориальную ПМПК.</a:t>
            </a:r>
          </a:p>
          <a:p>
            <a:endParaRPr lang="en-US" sz="1100"/>
          </a:p>
        </p:txBody>
      </p:sp>
    </p:spTree>
    <p:extLst>
      <p:ext uri="{BB962C8B-B14F-4D97-AF65-F5344CB8AC3E}">
        <p14:creationId xmlns:p14="http://schemas.microsoft.com/office/powerpoint/2010/main" val="1561971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Документ с графиком и ручкой">
            <a:extLst>
              <a:ext uri="{FF2B5EF4-FFF2-40B4-BE49-F238E27FC236}">
                <a16:creationId xmlns:a16="http://schemas.microsoft.com/office/drawing/2014/main" id="{7AF7696E-2385-8315-2C9C-55717E1D420C}"/>
              </a:ext>
            </a:extLst>
          </p:cNvPr>
          <p:cNvPicPr>
            <a:picLocks noChangeAspect="1"/>
          </p:cNvPicPr>
          <p:nvPr/>
        </p:nvPicPr>
        <p:blipFill rotWithShape="1">
          <a:blip r:embed="rId2"/>
          <a:srcRect l="5884" r="-1" b="-1"/>
          <a:stretch/>
        </p:blipFill>
        <p:spPr>
          <a:xfrm>
            <a:off x="0"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0ACAE8D5-F13A-4FC7-0807-AD8E1DF61EEE}"/>
              </a:ext>
            </a:extLst>
          </p:cNvPr>
          <p:cNvSpPr>
            <a:spLocks noGrp="1"/>
          </p:cNvSpPr>
          <p:nvPr>
            <p:ph type="title"/>
          </p:nvPr>
        </p:nvSpPr>
        <p:spPr>
          <a:xfrm>
            <a:off x="5847128" y="365125"/>
            <a:ext cx="5506672" cy="1899912"/>
          </a:xfrm>
        </p:spPr>
        <p:txBody>
          <a:bodyPr>
            <a:normAutofit/>
          </a:bodyPr>
          <a:lstStyle/>
          <a:p>
            <a:r>
              <a:rPr lang="ru-RU" sz="2800" b="1" dirty="0"/>
              <a:t>Скрининг детского развития</a:t>
            </a:r>
            <a:r>
              <a:rPr lang="en-US" sz="2800" b="1" dirty="0"/>
              <a:t> </a:t>
            </a:r>
            <a:r>
              <a:rPr lang="ru-RU" sz="2800" b="1" dirty="0"/>
              <a:t>в Казахстане:</a:t>
            </a:r>
            <a:r>
              <a:rPr lang="en-US" sz="2800" b="1" dirty="0"/>
              <a:t> </a:t>
            </a:r>
            <a:r>
              <a:rPr lang="ru-RU" sz="2800" b="1" dirty="0"/>
              <a:t>рекомендации по совершенствованию</a:t>
            </a:r>
            <a:endParaRPr lang="en-US" sz="2800" b="1" dirty="0"/>
          </a:p>
        </p:txBody>
      </p:sp>
      <p:sp>
        <p:nvSpPr>
          <p:cNvPr id="22" name="Content Placeholder 5">
            <a:extLst>
              <a:ext uri="{FF2B5EF4-FFF2-40B4-BE49-F238E27FC236}">
                <a16:creationId xmlns:a16="http://schemas.microsoft.com/office/drawing/2014/main" id="{DD574861-3253-A55C-0E6D-DECD5A956BB6}"/>
              </a:ext>
            </a:extLst>
          </p:cNvPr>
          <p:cNvSpPr>
            <a:spLocks noGrp="1"/>
          </p:cNvSpPr>
          <p:nvPr>
            <p:ph idx="1"/>
          </p:nvPr>
        </p:nvSpPr>
        <p:spPr>
          <a:xfrm>
            <a:off x="5343788" y="2434201"/>
            <a:ext cx="6010012" cy="3742762"/>
          </a:xfrm>
        </p:spPr>
        <p:txBody>
          <a:bodyPr>
            <a:normAutofit fontScale="92500" lnSpcReduction="10000"/>
          </a:bodyPr>
          <a:lstStyle/>
          <a:p>
            <a:pPr marL="514350" indent="-514350">
              <a:buFont typeface="+mj-lt"/>
              <a:buAutoNum type="arabicPeriod"/>
            </a:pPr>
            <a:r>
              <a:rPr lang="ru-RU" sz="1600" dirty="0"/>
              <a:t>Необходимо оценить валидность и надежность используемого инструмента, а также его применение на практике (охват, процент детей с признаками задержки, процент детей, охваченных углубленной оценкой развития, процент детей, направленных в ПМПК и т.д.).</a:t>
            </a:r>
          </a:p>
          <a:p>
            <a:pPr marL="514350" indent="-514350">
              <a:buFont typeface="+mj-lt"/>
              <a:buAutoNum type="arabicPeriod"/>
            </a:pPr>
            <a:r>
              <a:rPr lang="ru-RU" sz="1600" dirty="0"/>
              <a:t>На основе проведенного анализа принять решение о необходимости изменения инструмента, метода сбора данных (плановый визит, визит на дом), хранения и передачи данных, алгоритма действий в зависимости от результатов </a:t>
            </a:r>
            <a:r>
              <a:rPr lang="ru-RU" sz="1600" dirty="0" err="1"/>
              <a:t>оценки,укрепления</a:t>
            </a:r>
            <a:r>
              <a:rPr lang="ru-RU" sz="1600" dirty="0"/>
              <a:t> системы раннего развития и раннего вмешательства с учетом ожидаемого увеличения детей, у которых будут выявлены признаки задержки развития.</a:t>
            </a:r>
          </a:p>
          <a:p>
            <a:pPr marL="514350" indent="-514350">
              <a:buFont typeface="+mj-lt"/>
              <a:buAutoNum type="arabicPeriod"/>
            </a:pPr>
            <a:r>
              <a:rPr lang="ru-RU" sz="1600" dirty="0"/>
              <a:t>Скрининг детского развития должен стать первым шагом по раннему определению детей с повышенной вероятностью развития аутизма, чтобы именно среди них проводить дополнительный скрининг и, если потребуется, диагностику аутизма</a:t>
            </a:r>
          </a:p>
          <a:p>
            <a:pPr marL="514350" indent="-514350">
              <a:buFont typeface="+mj-lt"/>
              <a:buAutoNum type="arabicPeriod"/>
            </a:pPr>
            <a:endParaRPr lang="en-US" sz="1600" dirty="0"/>
          </a:p>
        </p:txBody>
      </p:sp>
    </p:spTree>
    <p:extLst>
      <p:ext uri="{BB962C8B-B14F-4D97-AF65-F5344CB8AC3E}">
        <p14:creationId xmlns:p14="http://schemas.microsoft.com/office/powerpoint/2010/main" val="114403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4514</TotalTime>
  <Words>1718</Words>
  <Application>Microsoft Office PowerPoint</Application>
  <PresentationFormat>Широкоэкранный</PresentationFormat>
  <Paragraphs>248</Paragraphs>
  <Slides>23</Slides>
  <Notes>8</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23</vt:i4>
      </vt:variant>
    </vt:vector>
  </HeadingPairs>
  <TitlesOfParts>
    <vt:vector size="31" baseType="lpstr">
      <vt:lpstr>Arial</vt:lpstr>
      <vt:lpstr>Bebas Neue</vt:lpstr>
      <vt:lpstr>Calibri</vt:lpstr>
      <vt:lpstr>Calibri Light</vt:lpstr>
      <vt:lpstr>Gadugi</vt:lpstr>
      <vt:lpstr>Montserrat</vt:lpstr>
      <vt:lpstr>Noto Sans Symbols</vt:lpstr>
      <vt:lpstr>Office Theme</vt:lpstr>
      <vt:lpstr>Скрининг детского развития: международный опыт и ситуация в Казахстане </vt:lpstr>
      <vt:lpstr>Для чего нужен скрининг детского развития?</vt:lpstr>
      <vt:lpstr>Каким должен быть скрининг детского разития</vt:lpstr>
      <vt:lpstr>Инструменты скрининга детского развития</vt:lpstr>
      <vt:lpstr>Что оценивается?</vt:lpstr>
      <vt:lpstr>Три модели скрининга детского развития </vt:lpstr>
      <vt:lpstr>Шотландия: Универсальная программа патронажа</vt:lpstr>
      <vt:lpstr>Вопросник ASQ-3</vt:lpstr>
      <vt:lpstr>ASQ-3 – оценка и пороговые значения</vt:lpstr>
      <vt:lpstr>Запись результатов скрининга детского развития</vt:lpstr>
      <vt:lpstr>Тренды распространенности признаков задержек развития в Шотландии</vt:lpstr>
      <vt:lpstr>Действия после оценки</vt:lpstr>
      <vt:lpstr>Руководство по наблюдению за развитием ребенка Guide for Monitoring Child Development (GMCD)</vt:lpstr>
      <vt:lpstr>Руководство по наблюдению за развитием ребенка Guide for Monitoring Child Development (GMCD)</vt:lpstr>
      <vt:lpstr>Руководство по наблюдению за развитием ребенка</vt:lpstr>
      <vt:lpstr>Презентация PowerPoint</vt:lpstr>
      <vt:lpstr> Комплексный пакет GMCD</vt:lpstr>
      <vt:lpstr>Презентация PowerPoint</vt:lpstr>
      <vt:lpstr>Мобильное приложение GMCD</vt:lpstr>
      <vt:lpstr>Презентация PowerPoint</vt:lpstr>
      <vt:lpstr>Скрининг детского развития:  ситуация в Казахстане</vt:lpstr>
      <vt:lpstr>Скрининговая оценка детей до 5 лет по шкалам нервно-психического развития детей </vt:lpstr>
      <vt:lpstr>Скрининг детского развития в Казахстане: рекомендации по совершенствованию</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Скрининг детского развития: международный опыт и ситуация в Казахстане </dc:title>
  <dc:creator>Baurzhan Zhussupov</dc:creator>
  <cp:lastModifiedBy>1</cp:lastModifiedBy>
  <cp:revision>16</cp:revision>
  <dcterms:created xsi:type="dcterms:W3CDTF">2024-03-29T12:04:54Z</dcterms:created>
  <dcterms:modified xsi:type="dcterms:W3CDTF">2024-04-02T10:58:58Z</dcterms:modified>
</cp:coreProperties>
</file>