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18.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s/slide61.xml" ContentType="application/vnd.openxmlformats-officedocument.presentationml.slide+xml"/>
  <Override PartName="/ppt/slides/slide59.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notesSlides/notesSlide25.xml" ContentType="application/vnd.openxmlformats-officedocument.presentationml.notesSlide+xml"/>
  <Override PartName="/ppt/slides/slide52.xml" ContentType="application/vnd.openxmlformats-officedocument.presentationml.slide+xml"/>
  <Override PartName="/ppt/slides/slide50.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notesSlides/notesSlide9.xml" ContentType="application/vnd.openxmlformats-officedocument.presentationml.notesSlide+xml"/>
  <Override PartName="/ppt/slides/slide43.xml" ContentType="application/vnd.openxmlformats-officedocument.presentationml.slide+xml"/>
  <Override PartName="/ppt/slides/slide37.xml" ContentType="application/vnd.openxmlformats-officedocument.presentationml.slide+xml"/>
  <Override PartName="/ppt/notesSlides/notesSlide28.xml" ContentType="application/vnd.openxmlformats-officedocument.presentationml.notesSlide+xml"/>
  <Override PartName="/ppt/slides/slide51.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notesSlides/notesSlide16.xml" ContentType="application/vnd.openxmlformats-officedocument.presentationml.notesSlide+xml"/>
  <Override PartName="/ppt/slides/slide29.xml" ContentType="application/vnd.openxmlformats-officedocument.presentationml.slide+xml"/>
  <Override PartName="/ppt/slides/slide25.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notesSlides/notesSlide3.xml" ContentType="application/vnd.openxmlformats-officedocument.presentationml.notesSlide+xml"/>
  <Override PartName="/ppt/slides/slide18.xml" ContentType="application/vnd.openxmlformats-officedocument.presentationml.slide+xml"/>
  <Override PartName="/ppt/notesSlides/notesSlide19.xml" ContentType="application/vnd.openxmlformats-officedocument.presentationml.notesSlide+xml"/>
  <Override PartName="/ppt/slides/slide17.xml" ContentType="application/vnd.openxmlformats-officedocument.presentationml.slide+xml"/>
  <Override PartName="/ppt/slides/slide42.xml" ContentType="application/vnd.openxmlformats-officedocument.presentationml.slide+xml"/>
  <Override PartName="/ppt/slides/slide13.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57.xml" ContentType="application/vnd.openxmlformats-officedocument.presentationml.slide+xml"/>
  <Override PartName="/ppt/slides/slide7.xml" ContentType="application/vnd.openxmlformats-officedocument.presentationml.slide+xml"/>
  <Override PartName="/ppt/slides/slide21.xml" ContentType="application/vnd.openxmlformats-officedocument.presentationml.slide+xml"/>
  <Override PartName="/ppt/slides/slide44.xml" ContentType="application/vnd.openxmlformats-officedocument.presentationml.slide+xml"/>
  <Override PartName="/ppt/slides/slide6.xml" ContentType="application/vnd.openxmlformats-officedocument.presentationml.slide+xml"/>
  <Override PartName="/ppt/notesSlides/notesSlide15.xml" ContentType="application/vnd.openxmlformats-officedocument.presentationml.notesSlide+xml"/>
  <Override PartName="/ppt/slides/slide33.xml" ContentType="application/vnd.openxmlformats-officedocument.presentationml.slide+xml"/>
  <Override PartName="/ppt/slides/slide8.xml" ContentType="application/vnd.openxmlformats-officedocument.presentationml.slide+xml"/>
  <Override PartName="/ppt/slideLayouts/slideLayout9.xml" ContentType="application/vnd.openxmlformats-officedocument.presentationml.slideLayout+xml"/>
  <Override PartName="/ppt/slides/slide35.xml" ContentType="application/vnd.openxmlformats-officedocument.presentationml.slide+xml"/>
  <Override PartName="/ppt/slides/slide1.xml" ContentType="application/vnd.openxmlformats-officedocument.presentationml.slide+xml"/>
  <Override PartName="/ppt/notesSlides/notesSlide14.xml" ContentType="application/vnd.openxmlformats-officedocument.presentationml.notesSlide+xml"/>
  <Override PartName="/ppt/slides/slide26.xml" ContentType="application/vnd.openxmlformats-officedocument.presentationml.slide+xml"/>
  <Override PartName="/ppt/slideLayouts/slideLayout8.xml" ContentType="application/vnd.openxmlformats-officedocument.presentationml.slideLayout+xml"/>
  <Override PartName="/ppt/slides/slide48.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9.xml" ContentType="application/vnd.openxmlformats-officedocument.presentationml.slide+xml"/>
  <Override PartName="/ppt/slideLayouts/slideLayout2.xml" ContentType="application/vnd.openxmlformats-officedocument.presentationml.slideLayout+xml"/>
  <Override PartName="/ppt/slides/slide5.xml" ContentType="application/vnd.openxmlformats-officedocument.presentationml.slide+xml"/>
  <Override PartName="/ppt/slides/slide3.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s/slide14.xml" ContentType="application/vnd.openxmlformats-officedocument.presentationml.slide+xml"/>
  <Override PartName="/ppt/slides/slide40.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theme/theme2.xml" ContentType="application/vnd.openxmlformats-officedocument.theme+xml"/>
  <Override PartName="/ppt/slides/slide24.xml" ContentType="application/vnd.openxmlformats-officedocument.presentationml.slide+xml"/>
  <Override PartName="/ppt/notesSlides/notesSlide17.xml" ContentType="application/vnd.openxmlformats-officedocument.presentationml.notesSlide+xml"/>
  <Override PartName="/ppt/slideLayouts/slideLayout11.xml" ContentType="application/vnd.openxmlformats-officedocument.presentationml.slideLayout+xml"/>
  <Override PartName="/ppt/tableStyles.xml" ContentType="application/vnd.openxmlformats-officedocument.presentationml.tableStyles+xml"/>
  <Override PartName="/ppt/slides/slide53.xml" ContentType="application/vnd.openxmlformats-officedocument.presentationml.slide+xml"/>
  <Override PartName="/ppt/theme/theme1.xml" ContentType="application/vnd.openxmlformats-officedocument.theme+xml"/>
  <Override PartName="/ppt/slides/slide28.xml" ContentType="application/vnd.openxmlformats-officedocument.presentationml.slide+xml"/>
  <Override PartName="/ppt/slideLayouts/slideLayout1.xml" ContentType="application/vnd.openxmlformats-officedocument.presentationml.slideLayout+xml"/>
  <Override PartName="/ppt/slides/slide41.xml" ContentType="application/vnd.openxmlformats-officedocument.presentationml.slide+xml"/>
  <Override PartName="/ppt/slides/slide16.xml" ContentType="application/vnd.openxmlformats-officedocument.presentationml.slide+xml"/>
  <Override PartName="/ppt/slides/slide60.xml" ContentType="application/vnd.openxmlformats-officedocument.presentationml.slide+xml"/>
  <Override PartName="/ppt/slides/slide2.xml" ContentType="application/vnd.openxmlformats-officedocument.presentationml.slide+xml"/>
  <Override PartName="/ppt/slides/slide39.xml" ContentType="application/vnd.openxmlformats-officedocument.presentationml.slide+xml"/>
  <Override PartName="/ppt/slides/slide58.xml" ContentType="application/vnd.openxmlformats-officedocument.presentationml.slide+xml"/>
  <Override PartName="/ppt/viewProps.xml" ContentType="application/vnd.openxmlformats-officedocument.presentationml.viewProps+xml"/>
  <Override PartName="/ppt/slides/slide49.xml" ContentType="application/vnd.openxmlformats-officedocument.presentationml.slide+xml"/>
  <Override PartName="/ppt/presProps.xml" ContentType="application/vnd.openxmlformats-officedocument.presentationml.presProps+xml"/>
  <Override PartName="/ppt/slideLayouts/slideLayout6.xml" ContentType="application/vnd.openxmlformats-officedocument.presentationml.slideLayout+xml"/>
  <Override PartName="/ppt/slides/slide38.xml" ContentType="application/vnd.openxmlformats-officedocument.presentationml.slide+xml"/>
  <Override PartName="/ppt/notesSlides/notesSlide12.xml" ContentType="application/vnd.openxmlformats-officedocument.presentationml.notesSlide+xml"/>
  <Override PartName="/ppt/slides/slide34.xml" ContentType="application/vnd.openxmlformats-officedocument.presentationml.slide+xml"/>
  <Override PartName="/ppt/notesSlides/notesSlide22.xml" ContentType="application/vnd.openxmlformats-officedocument.presentationml.notesSlide+xml"/>
  <Override PartName="/ppt/slides/slide54.xml" ContentType="application/vnd.openxmlformats-officedocument.presentationml.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6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Lst>
  <p:sldSz cx="12192000" cy="6858000"/>
  <p:notesSz cx="12192000" cy="6858000"/>
  <p:defaultText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54" d="100"/>
          <a:sy n="54" d="100"/>
        </p:scale>
        <p:origin x="1362" y="78"/>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slide" Target="slides/slide40.xml"/><Relationship Id="rId44" Type="http://schemas.openxmlformats.org/officeDocument/2006/relationships/slide" Target="slides/slide41.xml"/><Relationship Id="rId45" Type="http://schemas.openxmlformats.org/officeDocument/2006/relationships/slide" Target="slides/slide42.xml"/><Relationship Id="rId46" Type="http://schemas.openxmlformats.org/officeDocument/2006/relationships/slide" Target="slides/slide43.xml"/><Relationship Id="rId47" Type="http://schemas.openxmlformats.org/officeDocument/2006/relationships/slide" Target="slides/slide44.xml"/><Relationship Id="rId48" Type="http://schemas.openxmlformats.org/officeDocument/2006/relationships/slide" Target="slides/slide45.xml"/><Relationship Id="rId49" Type="http://schemas.openxmlformats.org/officeDocument/2006/relationships/slide" Target="slides/slide46.xml"/><Relationship Id="rId50" Type="http://schemas.openxmlformats.org/officeDocument/2006/relationships/slide" Target="slides/slide47.xml"/><Relationship Id="rId51" Type="http://schemas.openxmlformats.org/officeDocument/2006/relationships/slide" Target="slides/slide48.xml"/><Relationship Id="rId52" Type="http://schemas.openxmlformats.org/officeDocument/2006/relationships/slide" Target="slides/slide49.xml"/><Relationship Id="rId53" Type="http://schemas.openxmlformats.org/officeDocument/2006/relationships/slide" Target="slides/slide50.xml"/><Relationship Id="rId54" Type="http://schemas.openxmlformats.org/officeDocument/2006/relationships/slide" Target="slides/slide51.xml"/><Relationship Id="rId55" Type="http://schemas.openxmlformats.org/officeDocument/2006/relationships/slide" Target="slides/slide52.xml"/><Relationship Id="rId56" Type="http://schemas.openxmlformats.org/officeDocument/2006/relationships/slide" Target="slides/slide53.xml"/><Relationship Id="rId57" Type="http://schemas.openxmlformats.org/officeDocument/2006/relationships/slide" Target="slides/slide54.xml"/><Relationship Id="rId58" Type="http://schemas.openxmlformats.org/officeDocument/2006/relationships/slide" Target="slides/slide55.xml"/><Relationship Id="rId59" Type="http://schemas.openxmlformats.org/officeDocument/2006/relationships/slide" Target="slides/slide56.xml"/><Relationship Id="rId60" Type="http://schemas.openxmlformats.org/officeDocument/2006/relationships/slide" Target="slides/slide57.xml"/><Relationship Id="rId61" Type="http://schemas.openxmlformats.org/officeDocument/2006/relationships/slide" Target="slides/slide58.xml"/><Relationship Id="rId62" Type="http://schemas.openxmlformats.org/officeDocument/2006/relationships/slide" Target="slides/slide59.xml"/><Relationship Id="rId63" Type="http://schemas.openxmlformats.org/officeDocument/2006/relationships/slide" Target="slides/slide60.xml"/><Relationship Id="rId64" Type="http://schemas.openxmlformats.org/officeDocument/2006/relationships/slide" Target="slides/slide61.xml"/><Relationship Id="rId65" Type="http://schemas.openxmlformats.org/officeDocument/2006/relationships/notesMaster" Target="notesMasters/notesMaster1.xml"/><Relationship Id="rId66" Type="http://schemas.openxmlformats.org/officeDocument/2006/relationships/presProps" Target="presProps.xml" /><Relationship Id="rId67" Type="http://schemas.openxmlformats.org/officeDocument/2006/relationships/tableStyles" Target="tableStyles.xml" /><Relationship Id="rId68"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2" name="Верхний колонтитул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2F6F861C-262C-4177-BD57-E48E21722E8F}" type="datetimeFigureOut">
              <a:rPr lang="ru-RU"/>
              <a:t/>
            </a:fld>
            <a:endParaRPr lang="ru-RU"/>
          </a:p>
        </p:txBody>
      </p:sp>
      <p:sp>
        <p:nvSpPr>
          <p:cNvPr id="4" name="Образ слайда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ru-RU"/>
          </a:p>
        </p:txBody>
      </p:sp>
      <p:sp>
        <p:nvSpPr>
          <p:cNvPr id="5" name="Заметки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6" name="Нижний колонтитул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D802DD2B-DD13-4CE0-BAC4-9BAFB89DE3C1}" type="slidenum">
              <a:rPr lang="ru-RU"/>
              <a:t/>
            </a:fld>
            <a:endParaRPr lang="ru-RU"/>
          </a:p>
        </p:txBody>
      </p:sp>
    </p:spTree>
  </p:cSld>
  <p:clrMap bg1="lt1" tx1="dk1" bg2="lt2" tx2="dk2" accent1="accent1" accent2="accent2" accent3="accent3" accent4="accent4" accent5="accent5" accent6="accent6" hlink="hlink" folHlink="folHlink"/>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66675" marR="67310" indent="254000" algn="just">
              <a:lnSpc>
                <a:spcPct val="88000"/>
              </a:lnSpc>
              <a:spcAft>
                <a:spcPts val="0"/>
              </a:spcAft>
              <a:defRPr/>
            </a:pPr>
            <a:r>
              <a:rPr lang="ru-RU" sz="1200">
                <a:solidFill>
                  <a:srgbClr val="231F20"/>
                </a:solidFill>
                <a:latin typeface="Palatino Linotype"/>
                <a:ea typeface="Palatino Linotype"/>
                <a:cs typeface="Palatino Linotype"/>
              </a:rPr>
              <a:t>Например, когда ребенок инициирует социальную игру, такую ​​как «</a:t>
            </a:r>
            <a:r>
              <a:rPr lang="ru-RU" sz="1200">
                <a:solidFill>
                  <a:srgbClr val="231F20"/>
                </a:solidFill>
                <a:latin typeface="Palatino Linotype"/>
                <a:ea typeface="Palatino Linotype"/>
                <a:cs typeface="Palatino Linotype"/>
              </a:rPr>
              <a:t>Пикабу</a:t>
            </a:r>
            <a:r>
              <a:rPr lang="ru-RU" sz="1200">
                <a:solidFill>
                  <a:srgbClr val="231F20"/>
                </a:solidFill>
                <a:latin typeface="Palatino Linotype"/>
                <a:ea typeface="Palatino Linotype"/>
                <a:cs typeface="Palatino Linotype"/>
              </a:rPr>
              <a:t>», с одеялом, воспитатель в ответ поднимает одеяло. Когда ребенок в ответ накидывает одеяло обратно на голову, воспитатель уточняет игру, говоря: «Где София?» Ребенок начинает хихикать и ждет, пока взрослый стянет одеяло. Взрослый медленно начинает стягивать одеяло, продлевая фразу «</a:t>
            </a:r>
            <a:r>
              <a:rPr lang="ru-RU" sz="1200">
                <a:solidFill>
                  <a:srgbClr val="231F20"/>
                </a:solidFill>
                <a:latin typeface="Palatino Linotype"/>
                <a:ea typeface="Palatino Linotype"/>
                <a:cs typeface="Palatino Linotype"/>
              </a:rPr>
              <a:t>Пееее-кааааа</a:t>
            </a:r>
            <a:r>
              <a:rPr lang="ru-RU" sz="1200">
                <a:solidFill>
                  <a:srgbClr val="231F20"/>
                </a:solidFill>
                <a:latin typeface="Palatino Linotype"/>
                <a:ea typeface="Palatino Linotype"/>
                <a:cs typeface="Palatino Linotype"/>
              </a:rPr>
              <a:t>». Взрослый ждет. Ребенок хихикает. Ребенок стягивает одеяло и произносит «буу». Взрослый уточняет игру, накидывая одеяло себе на голову. Игра продолжается жестами, мимикой, аффектами, вокализацией и приближениями. Это сложное взаимодействие, которое закладывает основу для последующей взаимности в разговоре.</a:t>
            </a:r>
            <a:endParaRPr lang="ru-RU" sz="1200">
              <a:latin typeface="Palatino Linotype"/>
              <a:ea typeface="Palatino Linotype"/>
              <a:cs typeface="Palatino Linotype"/>
            </a:endParaRPr>
          </a:p>
          <a:p>
            <a:pPr marL="66675" marR="67945" indent="254000" algn="just">
              <a:lnSpc>
                <a:spcPct val="88000"/>
              </a:lnSpc>
              <a:spcAft>
                <a:spcPts val="0"/>
              </a:spcAft>
              <a:defRPr/>
            </a:pPr>
            <a:r>
              <a:rPr lang="ru-RU" sz="1200">
                <a:solidFill>
                  <a:srgbClr val="231F20"/>
                </a:solidFill>
                <a:latin typeface="Palatino Linotype"/>
                <a:ea typeface="Palatino Linotype"/>
                <a:cs typeface="Palatino Linotype"/>
              </a:rPr>
              <a:t>Хотя все </a:t>
            </a:r>
            <a:r>
              <a:rPr lang="en-US" sz="1200">
                <a:solidFill>
                  <a:srgbClr val="231F20"/>
                </a:solidFill>
                <a:latin typeface="Palatino Linotype"/>
                <a:ea typeface="Palatino Linotype"/>
                <a:cs typeface="Palatino Linotype"/>
              </a:rPr>
              <a:t>NDBI</a:t>
            </a:r>
            <a:r>
              <a:rPr lang="ru-RU" sz="1200">
                <a:solidFill>
                  <a:srgbClr val="231F20"/>
                </a:solidFill>
                <a:latin typeface="Palatino Linotype"/>
                <a:ea typeface="Palatino Linotype"/>
                <a:cs typeface="Palatino Linotype"/>
              </a:rPr>
              <a:t> включают обучение основным компонентам языка, менее подробное обучение более продвинутому использованию языка, например, двусторонней беседе. Стратегии обучения взаимному разговору в рамках </a:t>
            </a:r>
            <a:r>
              <a:rPr lang="en-US" sz="1200">
                <a:solidFill>
                  <a:srgbClr val="231F20"/>
                </a:solidFill>
                <a:latin typeface="Palatino Linotype"/>
                <a:ea typeface="Palatino Linotype"/>
                <a:cs typeface="Palatino Linotype"/>
              </a:rPr>
              <a:t>NDBI</a:t>
            </a:r>
            <a:r>
              <a:rPr lang="ru-RU" sz="1200">
                <a:solidFill>
                  <a:srgbClr val="231F20"/>
                </a:solidFill>
                <a:latin typeface="Palatino Linotype"/>
                <a:ea typeface="Palatino Linotype"/>
                <a:cs typeface="Palatino Linotype"/>
              </a:rPr>
              <a:t> наиболее изучены в контексте </a:t>
            </a:r>
            <a:r>
              <a:rPr lang="en-US" sz="1200">
                <a:solidFill>
                  <a:srgbClr val="231F20"/>
                </a:solidFill>
                <a:latin typeface="Palatino Linotype"/>
                <a:ea typeface="Palatino Linotype"/>
                <a:cs typeface="Palatino Linotype"/>
              </a:rPr>
              <a:t>PRT</a:t>
            </a:r>
            <a:r>
              <a:rPr lang="ru-RU" sz="1200">
                <a:solidFill>
                  <a:srgbClr val="231F20"/>
                </a:solidFill>
                <a:latin typeface="Palatino Linotype"/>
                <a:ea typeface="Palatino Linotype"/>
                <a:cs typeface="Palatino Linotype"/>
              </a:rPr>
              <a:t> (</a:t>
            </a:r>
            <a:r>
              <a:rPr lang="en-US" sz="1200">
                <a:solidFill>
                  <a:srgbClr val="231F20"/>
                </a:solidFill>
                <a:latin typeface="Palatino Linotype"/>
                <a:ea typeface="Palatino Linotype"/>
                <a:cs typeface="Palatino Linotype"/>
              </a:rPr>
              <a:t>Boettcher</a:t>
            </a:r>
            <a:r>
              <a:rPr lang="ru-RU" sz="1200">
                <a:solidFill>
                  <a:srgbClr val="231F20"/>
                </a:solidFill>
                <a:latin typeface="Palatino Linotype"/>
                <a:ea typeface="Palatino Linotype"/>
                <a:cs typeface="Palatino Linotype"/>
              </a:rPr>
              <a:t>, 2004; </a:t>
            </a:r>
            <a:r>
              <a:rPr lang="en-US" sz="1200">
                <a:solidFill>
                  <a:srgbClr val="231F20"/>
                </a:solidFill>
                <a:latin typeface="Palatino Linotype"/>
                <a:ea typeface="Palatino Linotype"/>
                <a:cs typeface="Palatino Linotype"/>
              </a:rPr>
              <a:t>Koegel</a:t>
            </a:r>
            <a:r>
              <a:rPr lang="en-US" sz="1200">
                <a:solidFill>
                  <a:srgbClr val="231F20"/>
                </a:solidFill>
                <a:latin typeface="Palatino Linotype"/>
                <a:ea typeface="Palatino Linotype"/>
                <a:cs typeface="Palatino Linotype"/>
              </a:rPr>
              <a:t> et al</a:t>
            </a:r>
            <a:r>
              <a:rPr lang="ru-RU" sz="1200">
                <a:solidFill>
                  <a:srgbClr val="231F20"/>
                </a:solidFill>
                <a:latin typeface="Palatino Linotype"/>
                <a:ea typeface="Palatino Linotype"/>
                <a:cs typeface="Palatino Linotype"/>
              </a:rPr>
              <a:t>., 2014; </a:t>
            </a:r>
            <a:r>
              <a:rPr lang="en-US" sz="1200">
                <a:solidFill>
                  <a:srgbClr val="231F20"/>
                </a:solidFill>
                <a:latin typeface="Palatino Linotype"/>
                <a:ea typeface="Palatino Linotype"/>
                <a:cs typeface="Palatino Linotype"/>
              </a:rPr>
              <a:t>Stockall</a:t>
            </a:r>
            <a:r>
              <a:rPr lang="ru-RU" sz="1200">
                <a:solidFill>
                  <a:srgbClr val="231F20"/>
                </a:solidFill>
                <a:latin typeface="Palatino Linotype"/>
                <a:ea typeface="Palatino Linotype"/>
                <a:cs typeface="Palatino Linotype"/>
              </a:rPr>
              <a:t> &amp; </a:t>
            </a:r>
            <a:r>
              <a:rPr lang="en-US" sz="1200">
                <a:solidFill>
                  <a:srgbClr val="231F20"/>
                </a:solidFill>
                <a:latin typeface="Palatino Linotype"/>
                <a:ea typeface="Palatino Linotype"/>
                <a:cs typeface="Palatino Linotype"/>
              </a:rPr>
              <a:t>Dennis</a:t>
            </a:r>
            <a:r>
              <a:rPr lang="ru-RU" sz="1200">
                <a:solidFill>
                  <a:srgbClr val="231F20"/>
                </a:solidFill>
                <a:latin typeface="Palatino Linotype"/>
                <a:ea typeface="Palatino Linotype"/>
                <a:cs typeface="Palatino Linotype"/>
              </a:rPr>
              <a:t>, 2014). </a:t>
            </a:r>
            <a:r>
              <a:rPr lang="ru-RU" sz="1200">
                <a:solidFill>
                  <a:srgbClr val="231F20"/>
                </a:solidFill>
                <a:latin typeface="Palatino Linotype"/>
                <a:ea typeface="Palatino Linotype"/>
                <a:cs typeface="Palatino Linotype"/>
              </a:rPr>
              <a:t>Стоколл</a:t>
            </a:r>
            <a:r>
              <a:rPr lang="ru-RU" sz="1200">
                <a:solidFill>
                  <a:srgbClr val="231F20"/>
                </a:solidFill>
                <a:latin typeface="Palatino Linotype"/>
                <a:ea typeface="Palatino Linotype"/>
                <a:cs typeface="Palatino Linotype"/>
              </a:rPr>
              <a:t> и Деннис (2014) показали, что визуальные подсказки могут быть эффективным инструментом для целенаправленного разговора, особенно при использовании предметов, которые представляют интерес и мотивацию для ребенка. Было обнаружено, что использование мотивационных стратегий самоуправления эффективно при обучении навыкам ранней беседы детей с РАС с более развитой речью (</a:t>
            </a:r>
            <a:r>
              <a:rPr lang="en-US" sz="1200">
                <a:solidFill>
                  <a:srgbClr val="231F20"/>
                </a:solidFill>
                <a:latin typeface="Palatino Linotype"/>
                <a:ea typeface="Palatino Linotype"/>
                <a:cs typeface="Palatino Linotype"/>
              </a:rPr>
              <a:t>Boettcher</a:t>
            </a:r>
            <a:r>
              <a:rPr lang="ru-RU" sz="1200">
                <a:solidFill>
                  <a:srgbClr val="231F20"/>
                </a:solidFill>
                <a:latin typeface="Palatino Linotype"/>
                <a:ea typeface="Palatino Linotype"/>
                <a:cs typeface="Palatino Linotype"/>
              </a:rPr>
              <a:t>, 2004). Навыки, такие как отвечать на диалоговые предложения комментариями или вопросами, оставаться в теме и поддерживать ответ в течение нескольких</a:t>
            </a:r>
            <a:endParaRPr lang="ru-RU" sz="1200">
              <a:latin typeface="Palatino Linotype"/>
              <a:ea typeface="Palatino Linotype"/>
              <a:cs typeface="Palatino Linotype"/>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lang="ru-RU" sz="1200" b="1" i="0" u="none" strike="noStrike" cap="none" spc="0">
                <a:ln>
                  <a:noFill/>
                </a:ln>
                <a:solidFill>
                  <a:schemeClr val="tx1"/>
                </a:solidFill>
                <a:latin typeface="Arial"/>
                <a:ea typeface="Arial"/>
                <a:cs typeface="Arial"/>
              </a:rPr>
              <a:t>Содействие счастью. </a:t>
            </a:r>
            <a:r>
              <a:rPr lang="ru-RU" sz="1200" b="0" i="0" u="none" strike="noStrike" cap="none" spc="0">
                <a:ln>
                  <a:noFill/>
                </a:ln>
                <a:solidFill>
                  <a:schemeClr val="tx1"/>
                </a:solidFill>
                <a:latin typeface="Arial"/>
                <a:ea typeface="Arial"/>
                <a:cs typeface="Arial"/>
              </a:rPr>
              <a:t> Клиницисты могут обеспечить большую автономию (согласие и согласие) при выборе среды, использовать инструменты на основе опросов или более конкретные оценки предпочтений для определения иерархии предпочтений, а также использовать синтезированные непредвиденные обстоятельства подкрепления.</a:t>
            </a:r>
            <a:br>
              <a:rPr lang="ru-RU" sz="1200" b="0" i="0" u="none" strike="noStrike" cap="none" spc="0">
                <a:ln>
                  <a:noFill/>
                </a:ln>
                <a:solidFill>
                  <a:schemeClr val="tx1"/>
                </a:solidFill>
                <a:latin typeface="Arial"/>
                <a:ea typeface="Arial"/>
                <a:cs typeface="Arial"/>
              </a:rPr>
            </a:br>
            <a:r>
              <a:rPr lang="ru-RU" sz="1200" b="0" i="0" u="none" strike="noStrike" cap="none" spc="0">
                <a:ln>
                  <a:noFill/>
                </a:ln>
                <a:solidFill>
                  <a:schemeClr val="tx1"/>
                </a:solidFill>
                <a:latin typeface="Arial"/>
                <a:ea typeface="Arial"/>
                <a:cs typeface="Arial"/>
              </a:rPr>
              <a:t>·  </a:t>
            </a:r>
            <a:r>
              <a:rPr lang="ru-RU" sz="1200" b="1" i="0" u="none" strike="noStrike" cap="none" spc="0">
                <a:ln>
                  <a:noFill/>
                </a:ln>
                <a:solidFill>
                  <a:schemeClr val="tx1"/>
                </a:solidFill>
                <a:latin typeface="Arial"/>
                <a:ea typeface="Arial"/>
                <a:cs typeface="Arial"/>
              </a:rPr>
              <a:t>Содействие релаксации. </a:t>
            </a:r>
            <a:r>
              <a:rPr lang="ru-RU" sz="1200" b="0" i="0" u="none" strike="noStrike" cap="none" spc="0">
                <a:ln>
                  <a:noFill/>
                </a:ln>
                <a:solidFill>
                  <a:schemeClr val="tx1"/>
                </a:solidFill>
                <a:latin typeface="Arial"/>
                <a:ea typeface="Arial"/>
                <a:cs typeface="Arial"/>
              </a:rPr>
              <a:t> Клиницисты могут подавать сигналы, указывающие на то, что обучение под руководством взрослых завершено, устранять любые требования из обстановки и искать поведенческие характеристики, «такие как расслабленные конечности, замедленная речь и невозбужденные движения».</a:t>
            </a:r>
            <a:br>
              <a:rPr lang="ru-RU" sz="1200" b="0" i="0" u="none" strike="noStrike" cap="none" spc="0">
                <a:ln>
                  <a:noFill/>
                </a:ln>
                <a:solidFill>
                  <a:schemeClr val="tx1"/>
                </a:solidFill>
                <a:latin typeface="Arial"/>
                <a:ea typeface="Arial"/>
                <a:cs typeface="Arial"/>
              </a:rPr>
            </a:br>
            <a:r>
              <a:rPr lang="ru-RU" sz="1200" b="0" i="0" u="none" strike="noStrike" cap="none" spc="0">
                <a:ln>
                  <a:noFill/>
                </a:ln>
                <a:solidFill>
                  <a:schemeClr val="tx1"/>
                </a:solidFill>
                <a:latin typeface="Arial"/>
                <a:ea typeface="Arial"/>
                <a:cs typeface="Arial"/>
              </a:rPr>
              <a:t>·  </a:t>
            </a:r>
            <a:r>
              <a:rPr lang="ru-RU" sz="1200" b="1" i="0" u="none" strike="noStrike" cap="none" spc="0">
                <a:ln>
                  <a:noFill/>
                </a:ln>
                <a:solidFill>
                  <a:schemeClr val="tx1"/>
                </a:solidFill>
                <a:latin typeface="Arial"/>
                <a:ea typeface="Arial"/>
                <a:cs typeface="Arial"/>
              </a:rPr>
              <a:t>Содействие вовлечению. </a:t>
            </a:r>
            <a:r>
              <a:rPr lang="ru-RU" sz="1200" b="0" i="0" u="none" strike="noStrike" cap="none" spc="0">
                <a:ln>
                  <a:noFill/>
                </a:ln>
                <a:solidFill>
                  <a:schemeClr val="tx1"/>
                </a:solidFill>
                <a:latin typeface="Arial"/>
                <a:ea typeface="Arial"/>
                <a:cs typeface="Arial"/>
              </a:rPr>
              <a:t> Клиницисты могут индивидуализировать выбранные материалы так, чтобы они соответствовали предпочтениям, обеспечивать достаточное количество материалов для взаимодействия, регулярно менять материалы и играть «пассивную, но поддерживающую роль, когда студенты приближаются к переменам».</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a:solidFill>
                  <a:srgbClr val="231F20"/>
                </a:solidFill>
                <a:latin typeface="Palatino Linotype"/>
                <a:ea typeface="Palatino Linotype"/>
                <a:cs typeface="Palatino Linotype"/>
              </a:rPr>
              <a:t>Дети должны инициировать совместное внимание и реагировать на него к 12-месячному возрасту; сложность и тонкость коммуникативных заявок возрастает с возрастом. Хотя дети с РАС демонстрируют использование коммуникативных намерений, регулирующих поведение, и/или часто реагируют на обучение такому поведению, поведение совместного внимания может быть трудным для детей с РАС, и, возможно, его необходимо специально обучать, поэтому им уделяется особое внимание в многие модели лечения </a:t>
            </a:r>
            <a:r>
              <a:rPr lang="en-US" sz="1200">
                <a:solidFill>
                  <a:srgbClr val="231F20"/>
                </a:solidFill>
                <a:latin typeface="Palatino Linotype"/>
                <a:ea typeface="Palatino Linotype"/>
                <a:cs typeface="Palatino Linotype"/>
              </a:rPr>
              <a:t>NDBI</a:t>
            </a:r>
            <a:r>
              <a:rPr lang="ru-RU" sz="1200">
                <a:solidFill>
                  <a:srgbClr val="231F20"/>
                </a:solidFill>
                <a:latin typeface="Palatino Linotype"/>
                <a:ea typeface="Palatino Linotype"/>
                <a:cs typeface="Palatino Linotype"/>
              </a:rPr>
              <a:t> </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a:solidFill>
                  <a:srgbClr val="231F20"/>
                </a:solidFill>
                <a:latin typeface="Palatino Linotype"/>
                <a:ea typeface="Palatino Linotype"/>
                <a:cs typeface="Palatino Linotype"/>
              </a:rPr>
              <a:t>Например, взрослые могут поощрять ребенка указывать на конкретные объекты, представляющие интерес, или на определенные категории объектов (например, животных, автомобилей) при чтении книг. Пока ребенок учится указывать на предметы, чтобы привлечь внимание, взрослые могут поддержать ребенка, предоставив ему или ей мишень, заранее расположенную в книге или физическом окружении, чтобы помочь ребенку в выполнении этой задачи. Маленькие круглые съемные наклейки (часто можно найти в магазинах канцелярских товаров) могут помочь создать визуальные подсказки и уменьшить зависимость от подсказок взрослых при такой работе.</a:t>
            </a:r>
            <a:endParaRPr lang="ru-RU">
              <a:latin typeface="Palatino Linotype"/>
              <a:ea typeface="Palatino Linotype"/>
              <a:cs typeface="Palatino Linotype"/>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a:solidFill>
                  <a:srgbClr val="231F20"/>
                </a:solidFill>
                <a:latin typeface="Palatino Linotype"/>
                <a:ea typeface="Palatino Linotype"/>
                <a:cs typeface="Palatino Linotype"/>
              </a:rPr>
              <a:t>Например, взрослый может с нетерпением ждать, пока ребенок скажет «обувь», прежде чем помочь надеть обувь. Контроль доступа или совместное управление с помощью сигнала задержки по времени также может быть полезным для обучения вербальному поведению инициации. Создание поведенческого импульса путем предоставления безусловных подкреплений также особенно эффективно на этом этапе. Это влечет за собой предоставление ребенку запрошенного действия или предмета, одновременно обозначая целевое слово, не побуждая ребенка его произнести. Если это делается в быстрой последовательности до того, как будет предложено ввести слово, ребенок с большей вероятностью ответит. </a:t>
            </a:r>
            <a:endParaRPr lang="ru-RU" sz="1200">
              <a:solidFill>
                <a:srgbClr val="231F20"/>
              </a:solidFill>
              <a:latin typeface="Palatino Linotype"/>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1" i="0" u="none" strike="noStrike" cap="none" spc="0">
                <a:ln>
                  <a:noFill/>
                </a:ln>
                <a:solidFill>
                  <a:srgbClr val="231F20"/>
                </a:solidFill>
                <a:latin typeface="Trebuchet MS"/>
                <a:ea typeface="Palatino Linotype"/>
                <a:cs typeface="Palatino Linotype"/>
              </a:rPr>
              <a:t>Таблица 11.3.</a:t>
            </a:r>
            <a:r>
              <a:rPr lang="ru-RU" sz="1200" b="0" i="0" u="none" strike="noStrike" cap="none" spc="0">
                <a:ln>
                  <a:noFill/>
                </a:ln>
                <a:solidFill>
                  <a:srgbClr val="231F20"/>
                </a:solidFill>
                <a:latin typeface="Trebuchet MS"/>
                <a:ea typeface="Palatino Linotype"/>
                <a:cs typeface="Palatino Linotype"/>
              </a:rPr>
              <a:t>Совместное внимание</a:t>
            </a:r>
            <a:endParaRPr lang="ru-RU" sz="1200" b="0" i="0" u="none" strike="noStrike" cap="none" spc="0">
              <a:ln>
                <a:noFill/>
              </a:ln>
              <a:solidFill>
                <a:schemeClr val="tx1"/>
              </a:solidFill>
              <a:latin typeface="Times New Roman"/>
              <a:cs typeface="Times New Roman"/>
            </a:endParaRPr>
          </a:p>
          <a:p>
            <a:pPr marL="0" marR="0" lvl="0" indent="0" algn="l" defTabSz="914400">
              <a:lnSpc>
                <a:spcPct val="100000"/>
              </a:lnSpc>
              <a:spcBef>
                <a:spcPts val="0"/>
              </a:spcBef>
              <a:spcAft>
                <a:spcPts val="0"/>
              </a:spcAft>
              <a:buClrTx/>
              <a:buSzTx/>
              <a:buFontTx/>
              <a:buNone/>
              <a:defRPr/>
            </a:pPr>
            <a:r>
              <a:rPr lang="en-US" sz="1200" b="0" i="0" u="none" strike="noStrike" cap="none" spc="0">
                <a:ln>
                  <a:noFill/>
                </a:ln>
                <a:solidFill>
                  <a:srgbClr val="231F20"/>
                </a:solidFill>
                <a:latin typeface="Trebuchet MS"/>
                <a:ea typeface="Palatino Linotype"/>
                <a:cs typeface="Palatino Linotype"/>
              </a:rPr>
              <a:t>Реакция на совместное внимание</a:t>
            </a:r>
            <a:r>
              <a:rPr lang="ru-RU" sz="1200" b="0" i="0" u="none" strike="noStrike" cap="none" spc="0">
                <a:ln>
                  <a:noFill/>
                </a:ln>
                <a:solidFill>
                  <a:schemeClr val="tx1"/>
                </a:solidFill>
                <a:latin typeface="Calibri"/>
                <a:ea typeface="Arial"/>
                <a:cs typeface="Arial"/>
              </a:rPr>
              <a:t>     </a:t>
            </a:r>
            <a:r>
              <a:rPr lang="en-US" sz="1200" b="0" i="0" u="none" strike="noStrike" cap="none" spc="0">
                <a:ln>
                  <a:noFill/>
                </a:ln>
                <a:solidFill>
                  <a:srgbClr val="231F20"/>
                </a:solidFill>
                <a:latin typeface="Trebuchet MS"/>
                <a:ea typeface="Palatino Linotype"/>
                <a:cs typeface="Palatino Linotype"/>
              </a:rPr>
              <a:t>Инициирование</a:t>
            </a:r>
            <a:r>
              <a:rPr lang="en-US" sz="1200" b="0" i="0" u="none" strike="noStrike" cap="none" spc="0">
                <a:ln>
                  <a:noFill/>
                </a:ln>
                <a:solidFill>
                  <a:srgbClr val="231F20"/>
                </a:solidFill>
                <a:latin typeface="Trebuchet MS"/>
                <a:ea typeface="Palatino Linotype"/>
                <a:cs typeface="Palatino Linotype"/>
              </a:rPr>
              <a:t> </a:t>
            </a:r>
            <a:r>
              <a:rPr lang="en-US" sz="1200" b="0" i="0" u="none" strike="noStrike" cap="none" spc="0">
                <a:ln>
                  <a:noFill/>
                </a:ln>
                <a:solidFill>
                  <a:srgbClr val="231F20"/>
                </a:solidFill>
                <a:latin typeface="Trebuchet MS"/>
                <a:ea typeface="Palatino Linotype"/>
                <a:cs typeface="Palatino Linotype"/>
              </a:rPr>
              <a:t>совместного</a:t>
            </a:r>
            <a:r>
              <a:rPr lang="en-US" sz="1200" b="0" i="0" u="none" strike="noStrike" cap="none" spc="0">
                <a:ln>
                  <a:noFill/>
                </a:ln>
                <a:solidFill>
                  <a:srgbClr val="231F20"/>
                </a:solidFill>
                <a:latin typeface="Trebuchet MS"/>
                <a:ea typeface="Palatino Linotype"/>
                <a:cs typeface="Palatino Linotype"/>
              </a:rPr>
              <a:t> </a:t>
            </a:r>
            <a:r>
              <a:rPr lang="en-US" sz="1200" b="0" i="0" u="none" strike="noStrike" cap="none" spc="0">
                <a:ln>
                  <a:noFill/>
                </a:ln>
                <a:solidFill>
                  <a:srgbClr val="231F20"/>
                </a:solidFill>
                <a:latin typeface="Trebuchet MS"/>
                <a:ea typeface="Palatino Linotype"/>
                <a:cs typeface="Palatino Linotype"/>
              </a:rPr>
              <a:t>внимания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ПоведениеКогда</a:t>
            </a:r>
            <a:r>
              <a:rPr lang="ru-RU" sz="1200" b="0" i="0" u="none" strike="noStrike" cap="none" spc="0">
                <a:ln>
                  <a:noFill/>
                </a:ln>
                <a:solidFill>
                  <a:srgbClr val="231F20"/>
                </a:solidFill>
                <a:latin typeface="Trebuchet MS"/>
                <a:ea typeface="Palatino Linotype"/>
                <a:cs typeface="Palatino Linotype"/>
              </a:rPr>
              <a:t>	 Имеет ли </a:t>
            </a:r>
            <a:r>
              <a:rPr lang="ru-RU" sz="1200" b="0" i="0" u="none" strike="noStrike" cap="none" spc="0">
                <a:ln>
                  <a:noFill/>
                </a:ln>
                <a:solidFill>
                  <a:srgbClr val="231F20"/>
                </a:solidFill>
                <a:latin typeface="Trebuchet MS"/>
                <a:ea typeface="Palatino Linotype"/>
                <a:cs typeface="Palatino Linotype"/>
              </a:rPr>
              <a:t>эторазработать?Пример</a:t>
            </a:r>
            <a:endParaRPr lang="ru-RU" sz="1200">
              <a:latin typeface="Palatino Linotype"/>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Пристальный взгляд чередование 6–12	 </a:t>
            </a:r>
            <a:r>
              <a:rPr lang="ru-RU" sz="1200" b="0" i="0" u="none" strike="noStrike" cap="none" spc="0">
                <a:ln>
                  <a:noFill/>
                </a:ln>
                <a:solidFill>
                  <a:srgbClr val="231F20"/>
                </a:solidFill>
                <a:latin typeface="Trebuchet MS"/>
                <a:ea typeface="Palatino Linotype"/>
                <a:cs typeface="Palatino Linotype"/>
              </a:rPr>
              <a:t>месяцев Ищу</a:t>
            </a:r>
            <a:r>
              <a:rPr lang="ru-RU" sz="1200" b="0" i="0" u="none" strike="noStrike" cap="none" spc="0">
                <a:ln>
                  <a:noFill/>
                </a:ln>
                <a:solidFill>
                  <a:srgbClr val="231F20"/>
                </a:solidFill>
                <a:latin typeface="Trebuchet MS"/>
                <a:ea typeface="Palatino Linotype"/>
                <a:cs typeface="Palatino Linotype"/>
              </a:rPr>
              <a:t>	 от самолета в небе до</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коммуникативный партнер</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Указание9–12	 </a:t>
            </a:r>
            <a:r>
              <a:rPr lang="ru-RU" sz="1200" b="0" i="0" u="none" strike="noStrike" cap="none" spc="0">
                <a:ln>
                  <a:noFill/>
                </a:ln>
                <a:solidFill>
                  <a:srgbClr val="231F20"/>
                </a:solidFill>
                <a:latin typeface="Trebuchet MS"/>
                <a:ea typeface="Palatino Linotype"/>
                <a:cs typeface="Palatino Linotype"/>
              </a:rPr>
              <a:t>месяцев Указывая</a:t>
            </a:r>
            <a:r>
              <a:rPr lang="ru-RU" sz="1200" b="0" i="0" u="none" strike="noStrike" cap="none" spc="0">
                <a:ln>
                  <a:noFill/>
                </a:ln>
                <a:solidFill>
                  <a:srgbClr val="231F20"/>
                </a:solidFill>
                <a:latin typeface="Trebuchet MS"/>
                <a:ea typeface="Palatino Linotype"/>
                <a:cs typeface="Palatino Linotype"/>
              </a:rPr>
              <a:t>	 у проезжающего мимо мусоровоза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Дарение9–11	 месяцы	Делимся едой с членами семьи</a:t>
            </a:r>
            <a:endParaRPr lang="ru-RU" sz="1200" b="0" i="0" u="none" strike="noStrike" cap="none" spc="0">
              <a:ln>
                <a:noFill/>
              </a:ln>
              <a:solidFill>
                <a:schemeClr val="tx1"/>
              </a:solidFill>
              <a:latin typeface="Times New Roman"/>
              <a:cs typeface="Times New Roman"/>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Показаны9–14	 месяцы	Держите интересную игрушку и смотрите на взрослого, пока он не отреагирует.</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Следуя за точкой	6–9 месяцы	Глядя на грузовик, как указывает родитель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 этому</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Следуя за </a:t>
            </a:r>
            <a:r>
              <a:rPr lang="ru-RU" sz="1200" b="0" i="0" u="none" strike="noStrike" cap="none" spc="0">
                <a:ln>
                  <a:noFill/>
                </a:ln>
                <a:solidFill>
                  <a:srgbClr val="231F20"/>
                </a:solidFill>
                <a:latin typeface="Trebuchet MS"/>
                <a:ea typeface="Palatino Linotype"/>
                <a:cs typeface="Palatino Linotype"/>
              </a:rPr>
              <a:t>глазомпосмотреть</a:t>
            </a:r>
            <a:r>
              <a:rPr lang="ru-RU" sz="1200" b="0" i="0" u="none" strike="noStrike" cap="none" spc="0">
                <a:ln>
                  <a:noFill/>
                </a:ln>
                <a:solidFill>
                  <a:srgbClr val="231F20"/>
                </a:solidFill>
                <a:latin typeface="Trebuchet MS"/>
                <a:ea typeface="Palatino Linotype"/>
                <a:cs typeface="Palatino Linotype"/>
              </a:rPr>
              <a:t>	9–12месяцы	Переключение взгляда на родителя.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latin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 sz="1200" i="1">
                <a:solidFill>
                  <a:schemeClr val="tx1"/>
                </a:solidFill>
                <a:latin typeface="Calibri"/>
                <a:ea typeface="Arial"/>
                <a:cs typeface="Arial"/>
              </a:rPr>
              <a:t>Это дает вам и вашему ребенку увлекательную совместную игру, а также поможет вашему ребенку взаимодействовать с вами и подготовиться к обучению. </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lvl="0" indent="0">
              <a:buFont typeface="Wingdings"/>
              <a:buNone/>
              <a:defRPr/>
            </a:pPr>
            <a:r>
              <a:rPr lang="ru" sz="1200" i="1">
                <a:solidFill>
                  <a:schemeClr val="tx1"/>
                </a:solidFill>
                <a:latin typeface="Calibri"/>
                <a:ea typeface="Arial"/>
                <a:cs typeface="Arial"/>
              </a:rPr>
              <a:t>Многие дети с проблемами социального общения испытывают трудности с взаимодействием с другими людьми. В </a:t>
            </a:r>
            <a:r>
              <a:rPr lang="ru"/>
              <a:t>игре «Следуйте за своим ребенком» </a:t>
            </a:r>
            <a:r>
              <a:rPr lang="ru" sz="1200" i="1">
                <a:solidFill>
                  <a:schemeClr val="tx1"/>
                </a:solidFill>
                <a:latin typeface="Calibri"/>
                <a:ea typeface="Arial"/>
                <a:cs typeface="Arial"/>
              </a:rPr>
              <a:t>вы следите за действиями, идеями и чувствами вашего ребенка во время игры. Когда ваш ребенок покажет вам то, что ему интересно, он получит удовольствие и с большей вероятностью будет взаимодействовать с вами.</a:t>
            </a:r>
            <a:endParaRPr lang="en-US" sz="1200">
              <a:solidFill>
                <a:schemeClr val="tx1"/>
              </a:solidFill>
              <a:latin typeface="Calibri"/>
              <a:ea typeface="Arial"/>
              <a:cs typeface="Arial"/>
            </a:endParaRPr>
          </a:p>
          <a:p>
            <a:pPr marL="171450" indent="-171450">
              <a:buFont typeface="Wingdings"/>
              <a:buChar char="Ø"/>
              <a:defRPr/>
            </a:pPr>
            <a:r>
              <a:rPr lang="ru" sz="1200" i="1">
                <a:solidFill>
                  <a:schemeClr val="tx1"/>
                </a:solidFill>
                <a:latin typeface="Calibri"/>
                <a:ea typeface="Arial"/>
                <a:cs typeface="Arial"/>
              </a:rPr>
              <a:t>Вы можете использовать этот метод, чтобы повысить вовлеченность вашего ребенка и увеличить продолжительность совместной игры. Это также может помочь вашему ребенку инициировать или начать взаимодействие с вами.</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indent="-171450">
              <a:buFont typeface="Wingdings"/>
              <a:buChar char="Ø"/>
              <a:defRPr/>
            </a:pPr>
            <a:r>
              <a:rPr lang="ru" sz="1200" i="1">
                <a:solidFill>
                  <a:schemeClr val="tx1"/>
                </a:solidFill>
                <a:latin typeface="Calibri"/>
                <a:ea typeface="Arial"/>
                <a:cs typeface="Arial"/>
              </a:rPr>
              <a:t>Вы можете использовать </a:t>
            </a:r>
            <a:r>
              <a:rPr lang="ru"/>
              <a:t>функцию «Следуйте за своим ребенком» </a:t>
            </a:r>
            <a:r>
              <a:rPr lang="ru" sz="1200" i="1">
                <a:solidFill>
                  <a:schemeClr val="tx1"/>
                </a:solidFill>
                <a:latin typeface="Calibri"/>
                <a:ea typeface="Arial"/>
                <a:cs typeface="Arial"/>
              </a:rPr>
              <a:t>во время занятий, в которых ваш ребенок может руководить взаимодействием. К ним относятся игры, поездки в парк, прогулки по окрестностям и даже купание, если вашему ребенку нравится купаться.</a:t>
            </a:r>
            <a:endParaRPr lang="en-US" sz="1200">
              <a:solidFill>
                <a:schemeClr val="tx1"/>
              </a:solidFill>
              <a:latin typeface="Calibri"/>
              <a:ea typeface="Arial"/>
              <a:cs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b="0" i="0" u="none" strike="noStrike">
                <a:solidFill>
                  <a:srgbClr val="231F1F"/>
                </a:solidFill>
                <a:latin typeface="LiberationSans"/>
              </a:rPr>
              <a:t>пытается продолжить ее после того, как другие прекратили (например, устанавливают зрительный контакт, улыбаются другим, произносят слова, прикасаются к другим)?</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lvl="0" indent="-171450">
              <a:buFont typeface="Wingdings"/>
              <a:buChar char="Ø"/>
              <a:defRPr/>
            </a:pPr>
            <a:r>
              <a:rPr lang="ru" sz="1200" i="1">
                <a:solidFill>
                  <a:schemeClr val="tx1"/>
                </a:solidFill>
                <a:latin typeface="Calibri"/>
                <a:ea typeface="Arial"/>
                <a:cs typeface="Arial"/>
              </a:rPr>
              <a:t>Если ваш ребенок очень активен и много передвигается, двигайтесь вместе с ним, чтобы вы могли как можно больше оставаться лицом к лицу. Вы также можете держать предметы, которые интересуют вашего ребенка, возле своего лица, чтобы побудить ребенка посмотреть на вас.</a:t>
            </a:r>
            <a:endParaRPr/>
          </a:p>
          <a:p>
            <a:pPr marL="171450" lvl="0" indent="-171450">
              <a:buFont typeface="Wingdings"/>
              <a:buChar char="Ø"/>
              <a:defRPr/>
            </a:pPr>
            <a:r>
              <a:rPr lang="ru" sz="1200" i="1">
                <a:solidFill>
                  <a:schemeClr val="tx1"/>
                </a:solidFill>
                <a:latin typeface="Calibri"/>
                <a:ea typeface="Arial"/>
                <a:cs typeface="Arial"/>
              </a:rPr>
              <a:t>Если вашему ребенку тяжело находиться лицом к лицу, попробуйте вместе посмотреться в зеркало.</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lvl="0" indent="-171450">
              <a:buFont typeface="Wingdings"/>
              <a:buChar char="Ø"/>
              <a:defRPr/>
            </a:pPr>
            <a:r>
              <a:rPr lang="ru" sz="1200" i="1">
                <a:solidFill>
                  <a:schemeClr val="tx1"/>
                </a:solidFill>
                <a:latin typeface="Calibri"/>
                <a:ea typeface="Arial"/>
                <a:cs typeface="Arial"/>
              </a:rPr>
              <a:t>Позвольте вашему ребенку выбирать, чем заняться, и позвольте его или ее интересам руководить деятельностью. Это значит, что вы должны позволить вашему ребенку решать, как ему играть, даже если это кажется необычным (например, выстраивать или вращать игрушки, открывать и закрывать дверь). Ваш ребенок с большей вероятностью будет общаться с вами, если ему весело.</a:t>
            </a:r>
            <a:endParaRPr/>
          </a:p>
          <a:p>
            <a:pPr marL="171450" lvl="0" indent="-171450">
              <a:buFont typeface="Wingdings"/>
              <a:buChar char="Ø"/>
              <a:defRPr/>
            </a:pPr>
            <a:r>
              <a:rPr lang="ru" sz="1200" i="1">
                <a:solidFill>
                  <a:schemeClr val="tx1"/>
                </a:solidFill>
                <a:latin typeface="Calibri"/>
                <a:ea typeface="Arial"/>
                <a:cs typeface="Arial"/>
              </a:rPr>
              <a:t>Как только вы увидите, во что и как хочет играть ваш ребенок, присоединяйтесь к игре, став необходимой ее частью. Это покажет вашему ребенку, что вам интересно то, что он делает. Например, если ваш ребенок строит башню, дайте ему кубики или по очереди кладите кубик на башню.</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lvl="0" indent="-171450">
              <a:buFont typeface="Wingdings"/>
              <a:buChar char="Ø"/>
              <a:defRPr/>
            </a:pPr>
            <a:r>
              <a:rPr lang="ru" sz="1200" i="1">
                <a:solidFill>
                  <a:schemeClr val="tx1"/>
                </a:solidFill>
                <a:latin typeface="Calibri"/>
                <a:ea typeface="Arial"/>
                <a:cs typeface="Arial"/>
              </a:rPr>
              <a:t>Некоторые дети лучше реагируют на сенсорную или активную игру. В этом случае присоединитесь к ребенку в сенсорном исследовании. Например, если ваш ребенок любит лазить, займитесь драками. Если ваш ребенок любит крутиться, покатайте его на стуле. Если вашему ребенку нравится трогать текстуры, дайте ему пощупать сушеные бобы или рис.</a:t>
            </a:r>
            <a:endParaRPr/>
          </a:p>
          <a:p>
            <a:pPr marL="171450" lvl="0" indent="-171450">
              <a:buFont typeface="Wingdings"/>
              <a:buChar char="Ø"/>
              <a:defRPr/>
            </a:pPr>
            <a:r>
              <a:rPr lang="ru" sz="1200" i="1">
                <a:solidFill>
                  <a:schemeClr val="tx1"/>
                </a:solidFill>
                <a:latin typeface="Calibri"/>
                <a:ea typeface="Arial"/>
                <a:cs typeface="Arial"/>
              </a:rPr>
              <a:t>На данный момент избегайте задавать вопросы и давать указания, потому что это отнимает у вашего ребенка инициативу. Вместо этого комментируйте игру вашего ребенка, чтобы показать свой интерес к тому, что делает ваш ребенок. Позже в программе вы научитесь задавать вопросы и давать инструкции по обучению новым навыкам.</a:t>
            </a:r>
            <a:endParaRPr lang="en-US"/>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lvl="0" indent="0">
              <a:buFont typeface="Wingdings"/>
              <a:buNone/>
              <a:defRPr/>
            </a:pPr>
            <a:r>
              <a:rPr lang="ru" sz="1200" i="1">
                <a:solidFill>
                  <a:schemeClr val="tx1"/>
                </a:solidFill>
                <a:latin typeface="Calibri"/>
                <a:ea typeface="Arial"/>
                <a:cs typeface="Arial"/>
              </a:rPr>
              <a:t>Подражание поведению вашего ребенка также может помочь ему понять, что его или ее поведение влияет на то, как вы действуете. Ваш ребенок может посмотреть на вас или изменить некоторые действия, когда вы используете </a:t>
            </a:r>
            <a:r>
              <a:rPr lang="ru"/>
              <a:t>«Подражать своему ребенку», </a:t>
            </a:r>
            <a:r>
              <a:rPr lang="ru" sz="1200" i="1">
                <a:solidFill>
                  <a:schemeClr val="tx1"/>
                </a:solidFill>
                <a:latin typeface="Calibri"/>
                <a:ea typeface="Arial"/>
                <a:cs typeface="Arial"/>
              </a:rPr>
              <a:t>чтобы увидеть, копируете ли вы его или ее.</a:t>
            </a:r>
            <a:endParaRPr/>
          </a:p>
          <a:p>
            <a:pPr marL="171450" indent="-171450">
              <a:buFont typeface="Wingdings"/>
              <a:buChar char="Ø"/>
              <a:defRPr/>
            </a:pPr>
            <a:r>
              <a:rPr lang="ru"/>
              <a:t>«Подражать своему ребенку» </a:t>
            </a:r>
            <a:r>
              <a:rPr lang="ru" sz="1200" i="1">
                <a:solidFill>
                  <a:schemeClr val="tx1"/>
                </a:solidFill>
                <a:latin typeface="Calibri"/>
                <a:ea typeface="Arial"/>
                <a:cs typeface="Arial"/>
              </a:rPr>
              <a:t>проще всего, когда у вас есть два одинаковых или похожих предмета для игры или когда ваш ребенок не играет с игрушками.</a:t>
            </a:r>
            <a:endParaRPr lang="en-US" sz="1200">
              <a:solidFill>
                <a:schemeClr val="tx1"/>
              </a:solidFill>
              <a:latin typeface="Calibri"/>
              <a:ea typeface="Arial"/>
              <a:cs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lvl="0" indent="-171450">
              <a:buFont typeface="Wingdings"/>
              <a:buChar char="Ø"/>
              <a:defRPr/>
            </a:pPr>
            <a:r>
              <a:rPr lang="ru" sz="1200" i="1">
                <a:solidFill>
                  <a:schemeClr val="tx1"/>
                </a:solidFill>
                <a:latin typeface="Calibri"/>
                <a:ea typeface="Arial"/>
                <a:cs typeface="Arial"/>
              </a:rPr>
              <a:t>Вы можете имитировать жесты, мимику и движения тела вашего ребенка, чтобы научить его или ее тому, что это невербальное поведение имеет смысл и может повлиять на ваши действия. Эти движения не обязательно должны быть целенаправленными. Например, вы можете имитировать, как роняете игрушку, осматриваете комнату или лежите. Увеличьте свою имитацию такого поведения, чтобы помочь ему заметить, что вы его копируете.</a:t>
            </a:r>
            <a:endParaRPr/>
          </a:p>
          <a:p>
            <a:pPr marL="171450" lvl="0" indent="-171450">
              <a:buFont typeface="Wingdings"/>
              <a:buChar char="Ø"/>
              <a:defRPr/>
            </a:pPr>
            <a:r>
              <a:rPr lang="ru" sz="1200" i="1">
                <a:solidFill>
                  <a:schemeClr val="tx1"/>
                </a:solidFill>
                <a:latin typeface="Calibri"/>
                <a:ea typeface="Arial"/>
                <a:cs typeface="Arial"/>
              </a:rPr>
              <a:t>Имитация жестов и движений тела особенно полезна, когда ребенок не занимается игрушкой.</a:t>
            </a:r>
            <a:endParaRPr/>
          </a:p>
          <a:p>
            <a:pPr marL="171450" lvl="0" indent="-171450">
              <a:buFont typeface="Wingdings"/>
              <a:buChar char="Ø"/>
              <a:defRPr/>
            </a:pPr>
            <a:r>
              <a:rPr lang="ru" sz="1200" i="1">
                <a:solidFill>
                  <a:schemeClr val="tx1"/>
                </a:solidFill>
                <a:latin typeface="Calibri"/>
                <a:ea typeface="Arial"/>
                <a:cs typeface="Arial"/>
              </a:rPr>
              <a:t>Вы также можете имитировать звуки и слова вашего ребенка, чтобы привлечь его внимание и показать, что его или ее вокализация имеет смысл. Если ваш ребенок еще не использует слова, имитируйте любые звуки, которые он издает, сопоставляя эмоцию и сами звуки. Если ваш ребенок использует слова или предложения, подражайте только тому, что вы делаете вместе.</a:t>
            </a:r>
            <a:endParaRPr/>
          </a:p>
          <a:p>
            <a:pPr marL="171450" lvl="0" indent="-171450">
              <a:buFont typeface="Wingdings"/>
              <a:buChar char="Ø"/>
              <a:defRPr/>
            </a:pPr>
            <a:r>
              <a:rPr lang="ru" sz="1200" i="1">
                <a:solidFill>
                  <a:schemeClr val="tx1"/>
                </a:solidFill>
                <a:latin typeface="Calibri"/>
                <a:ea typeface="Arial"/>
                <a:cs typeface="Arial"/>
              </a:rPr>
              <a:t>Наконец, вы можете имитировать игру вашего ребенка с помощью игрушек или других предметов в качестве еще одного способа присоединиться к игре. Это также может побудить вашего ребенка использовать новые или разные игровые действия, чтобы увидеть, копируете ли вы его или ее.</a:t>
            </a:r>
            <a:endParaRPr/>
          </a:p>
          <a:p>
            <a:pPr marL="171450" lvl="0" indent="-171450">
              <a:buFont typeface="Wingdings"/>
              <a:buChar char="Ø"/>
              <a:defRPr/>
            </a:pPr>
            <a:r>
              <a:rPr lang="ru" sz="1200" i="1">
                <a:solidFill>
                  <a:schemeClr val="tx1"/>
                </a:solidFill>
                <a:latin typeface="Calibri"/>
                <a:ea typeface="Arial"/>
                <a:cs typeface="Arial"/>
              </a:rPr>
              <a:t>Этот метод лучше всего работает, когда у вас есть два одинаковых или похожих объекта, потому что вы можете имитировать игру вашего ребенка в то же время, когда он играет. Это может повысить осознание ребенком того, что вы подражаете ему или ей.</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 sz="1200" i="1">
                <a:solidFill>
                  <a:schemeClr val="tx1"/>
                </a:solidFill>
                <a:latin typeface="Calibri"/>
                <a:ea typeface="Arial"/>
                <a:cs typeface="Arial"/>
              </a:rPr>
              <a:t>Подражание вашему ребенку может усилить поведение, которому вы подражаете. Поэтому не имитируйте поведение, которое вы пытаетесь уменьшить, например бросание предметов или агрессивное поведение. Вместо этого вы можете имитировать это действие, показывая ребенку более подходящий способ игры, например, бросать мягкий мяч, если ваш ребенок бросает грузовик. Вы также можете соответствовать эмоциям вашего ребенка, а не действию. Например, если ваш ребенок машет руками, чтобы показать волнение, имитируйте волнение, но выразите его, хлопнув в ладоши. После того, как вы подражаете своему ребенку, подождите и наблюдайте за его реакцией, как в случае с « </a:t>
            </a:r>
            <a:r>
              <a:rPr lang="ru"/>
              <a:t>Следуйте за своим ребенком». </a:t>
            </a:r>
            <a:r>
              <a:rPr lang="ru" sz="1200" i="1">
                <a:solidFill>
                  <a:schemeClr val="tx1"/>
                </a:solidFill>
                <a:latin typeface="Calibri"/>
                <a:ea typeface="Arial"/>
                <a:cs typeface="Arial"/>
              </a:rPr>
              <a:t>Обращайте внимание на зрительный контакт, изменения в позе тела, жестах, звуках, словах и предложениях. Реагируйте на любое из этих действий логичным образом.</a:t>
            </a:r>
            <a:endParaRPr lang="en-US" sz="1200">
              <a:solidFill>
                <a:schemeClr val="tx1"/>
              </a:solidFill>
              <a:latin typeface="Calibri"/>
              <a:ea typeface="Arial"/>
              <a:cs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marR="0" lvl="0" indent="-171450" algn="l" defTabSz="914400">
              <a:lnSpc>
                <a:spcPct val="100000"/>
              </a:lnSpc>
              <a:spcBef>
                <a:spcPts val="0"/>
              </a:spcBef>
              <a:spcAft>
                <a:spcPts val="0"/>
              </a:spcAft>
              <a:buClrTx/>
              <a:buSzTx/>
              <a:buFont typeface="Wingdings"/>
              <a:buChar char="Ø"/>
              <a:defRPr/>
            </a:pPr>
            <a:r>
              <a:rPr lang="ru" sz="1200" i="1">
                <a:solidFill>
                  <a:schemeClr val="tx1"/>
                </a:solidFill>
                <a:latin typeface="Calibri"/>
                <a:ea typeface="Arial"/>
                <a:cs typeface="Arial"/>
              </a:rPr>
              <a:t>Этот набор стратегий также поощряет социальное взаимодействие и помогает вашему ребенку понимать и использовать вербальное и невербальное общение. </a:t>
            </a:r>
            <a:endParaRPr/>
          </a:p>
          <a:p>
            <a:pPr marL="171450" marR="0" lvl="0" indent="-171450" algn="l" defTabSz="914400">
              <a:lnSpc>
                <a:spcPct val="100000"/>
              </a:lnSpc>
              <a:spcBef>
                <a:spcPts val="0"/>
              </a:spcBef>
              <a:spcAft>
                <a:spcPts val="0"/>
              </a:spcAft>
              <a:buClrTx/>
              <a:buSzTx/>
              <a:buFont typeface="Wingdings"/>
              <a:buChar char="Ø"/>
              <a:defRPr/>
            </a:pPr>
            <a:r>
              <a:rPr lang="ru" sz="1200" i="1">
                <a:solidFill>
                  <a:schemeClr val="tx1"/>
                </a:solidFill>
                <a:latin typeface="Calibri"/>
                <a:ea typeface="Arial"/>
                <a:cs typeface="Arial"/>
              </a:rPr>
              <a:t>Мы научимся двум приемам настройки вашего общения. </a:t>
            </a:r>
            <a:r>
              <a:rPr lang="ru"/>
              <a:t>Использование анимации </a:t>
            </a:r>
            <a:r>
              <a:rPr lang="ru" sz="1200" i="1">
                <a:solidFill>
                  <a:schemeClr val="tx1"/>
                </a:solidFill>
                <a:latin typeface="Calibri"/>
                <a:ea typeface="Arial"/>
                <a:cs typeface="Arial"/>
              </a:rPr>
              <a:t>включает в себя настройку невербального общения, например жестов, мимики и тона голоса, чтобы сделать взаимодействие увлекательным и помочь вашему ребенку понять эти более тонкие аспекты общения. </a:t>
            </a:r>
            <a:r>
              <a:rPr lang="ru"/>
              <a:t>Моделирование и расширение общения </a:t>
            </a:r>
            <a:r>
              <a:rPr lang="ru" sz="1200" i="1">
                <a:solidFill>
                  <a:schemeClr val="tx1"/>
                </a:solidFill>
                <a:latin typeface="Calibri"/>
                <a:ea typeface="Arial"/>
                <a:cs typeface="Arial"/>
              </a:rPr>
              <a:t>включает в себя корректировку вашего устного языка, чтобы помочь ребенку понять ваш язык и изучить новые способы общения.</a:t>
            </a:r>
            <a:endParaRPr/>
          </a:p>
          <a:p>
            <a:pPr marL="171450" marR="0" lvl="0" indent="-171450" algn="l" defTabSz="914400">
              <a:lnSpc>
                <a:spcPct val="100000"/>
              </a:lnSpc>
              <a:spcBef>
                <a:spcPts val="0"/>
              </a:spcBef>
              <a:spcAft>
                <a:spcPts val="0"/>
              </a:spcAft>
              <a:buClrTx/>
              <a:buSzTx/>
              <a:buFont typeface="Wingdings"/>
              <a:buChar char="Ø"/>
              <a:defRPr/>
            </a:pPr>
            <a:r>
              <a:rPr lang="ru" sz="1200" i="1">
                <a:solidFill>
                  <a:schemeClr val="tx1"/>
                </a:solidFill>
                <a:latin typeface="Calibri"/>
                <a:ea typeface="Arial"/>
                <a:cs typeface="Arial"/>
              </a:rPr>
              <a:t>Вы будете использовать как </a:t>
            </a:r>
            <a:r>
              <a:rPr lang="ru" sz="1200" b="1" i="1">
                <a:solidFill>
                  <a:schemeClr val="tx1"/>
                </a:solidFill>
                <a:latin typeface="Calibri"/>
                <a:ea typeface="Arial"/>
                <a:cs typeface="Arial"/>
              </a:rPr>
              <a:t>«Сосредоточьтесь на своем ребенке» </a:t>
            </a:r>
            <a:r>
              <a:rPr lang="ru" sz="1200" i="1">
                <a:solidFill>
                  <a:schemeClr val="tx1"/>
                </a:solidFill>
                <a:latin typeface="Calibri"/>
                <a:ea typeface="Arial"/>
                <a:cs typeface="Arial"/>
              </a:rPr>
              <a:t>, так и </a:t>
            </a:r>
            <a:r>
              <a:rPr lang="ru" sz="1200" b="1" i="1">
                <a:solidFill>
                  <a:schemeClr val="tx1"/>
                </a:solidFill>
                <a:latin typeface="Calibri"/>
                <a:ea typeface="Arial"/>
                <a:cs typeface="Arial"/>
              </a:rPr>
              <a:t>«Настройте свое общение» </a:t>
            </a:r>
            <a:r>
              <a:rPr lang="ru" sz="1200" i="1">
                <a:solidFill>
                  <a:schemeClr val="tx1"/>
                </a:solidFill>
                <a:latin typeface="Calibri"/>
                <a:ea typeface="Arial"/>
                <a:cs typeface="Arial"/>
              </a:rPr>
              <a:t>на протяжении всего взаимодействия с ребенком. Вы скорректируете свое общение, сосредоточившись на своем ребенке. Вы будете продолжать ждать, пока ваш ребенок отреагирует, и реагировать на его действия логичным образом. Кроме того, вы расширите реакцию вашего ребенка</a:t>
            </a:r>
            <a:endParaRPr lang="ru-RU"/>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171450" marR="0" lvl="0" indent="-171450" algn="l" defTabSz="914400">
              <a:lnSpc>
                <a:spcPct val="100000"/>
              </a:lnSpc>
              <a:spcBef>
                <a:spcPts val="0"/>
              </a:spcBef>
              <a:spcAft>
                <a:spcPts val="0"/>
              </a:spcAft>
              <a:buClrTx/>
              <a:buSzTx/>
              <a:buFont typeface="Wingdings"/>
              <a:buChar char="Ø"/>
              <a:defRPr/>
            </a:pPr>
            <a:r>
              <a:rPr lang="ru" sz="1200" i="1">
                <a:solidFill>
                  <a:schemeClr val="tx1"/>
                </a:solidFill>
                <a:latin typeface="Calibri"/>
                <a:ea typeface="Arial"/>
                <a:cs typeface="Arial"/>
              </a:rPr>
              <a:t>Покажите ребенку, что вам нравится это занятие, используя широкие жесты, мимику и слова, даже если то, что делает ваш ребенок, кажется вам скучным или однообразным. Чем больше вы делитесь радостью со своим ребенком, тем больше вероятность, что он начнет делиться радостью с вами через зрительный контакт и мимику.</a:t>
            </a:r>
            <a:endParaRPr/>
          </a:p>
          <a:p>
            <a:pPr marL="171450" indent="-171450">
              <a:buFont typeface="Wingdings"/>
              <a:buChar char="Ø"/>
              <a:defRPr/>
            </a:pPr>
            <a:r>
              <a:rPr lang="ru" sz="1200" i="1">
                <a:solidFill>
                  <a:schemeClr val="tx1"/>
                </a:solidFill>
                <a:latin typeface="Calibri"/>
                <a:ea typeface="Arial"/>
                <a:cs typeface="Arial"/>
              </a:rPr>
              <a:t>Например, помахайте рукой, укажите пальцем или преувеличенно пожмите плечами. Если ваш ребенок становится слишком возбужденным или расстроенным, замедлите свои движения и сделайте их меньше.</a:t>
            </a:r>
            <a:endParaRPr/>
          </a:p>
          <a:p>
            <a:pPr marL="171450" indent="-171450">
              <a:buFont typeface="Wingdings"/>
              <a:buChar char="Ø"/>
              <a:defRPr/>
            </a:pPr>
            <a:r>
              <a:rPr lang="ru" sz="1200" i="1">
                <a:solidFill>
                  <a:schemeClr val="tx1"/>
                </a:solidFill>
                <a:latin typeface="Calibri"/>
                <a:ea typeface="Arial"/>
                <a:cs typeface="Arial"/>
              </a:rPr>
              <a:t>Увеличьте выражения лица, чтобы помочь ребенку обратить на них внимание и понять, что они означают. Используйте жесты, чтобы помочь ребенку заметить выражение вашего лица. Например, когда вы хмуритесь, указывайте на уголки рта, чтобы показать, что вам грустно.</a:t>
            </a:r>
            <a:endParaRPr/>
          </a:p>
          <a:p>
            <a:pPr marL="171450" indent="-171450">
              <a:buFont typeface="Wingdings"/>
              <a:buChar char="Ø"/>
              <a:defRPr/>
            </a:pPr>
            <a:r>
              <a:rPr lang="ru" sz="1200" i="1">
                <a:solidFill>
                  <a:schemeClr val="tx1"/>
                </a:solidFill>
                <a:latin typeface="Calibri"/>
                <a:ea typeface="Arial"/>
                <a:cs typeface="Arial"/>
              </a:rPr>
              <a:t>Преувеличивайте скорость, тон и громкость своей речи, чтобы помочь ребенку понять, как изменения в качестве голоса меняют смысл того, что вы говорите. Вы также можете преувеличивать различия в флексиях, которые меняют значение предложения с вопроса на комментарий или указывают на разные эмоции.</a:t>
            </a:r>
            <a:endParaRPr/>
          </a:p>
          <a:p>
            <a:pPr marL="171450" indent="-171450">
              <a:buFont typeface="Wingdings"/>
              <a:buChar char="Ø"/>
              <a:defRPr/>
            </a:pPr>
            <a:r>
              <a:rPr lang="ru" sz="1200" i="1">
                <a:solidFill>
                  <a:schemeClr val="tx1"/>
                </a:solidFill>
                <a:latin typeface="Calibri"/>
                <a:ea typeface="Arial"/>
                <a:cs typeface="Arial"/>
              </a:rPr>
              <a:t>Используйте привлекающие внимание слова, такие как «Ух ты», «Готово» и «Поехали», присоединяясь к игре вашего ребенка. Это может дать вашему ребенку понять, что вам есть чем поделиться, и побудить его посмотреть на вас. Если ваш ребенок использует какие-либо похожие слова или звуки, реагируйте преувеличенно, чтобы показать, что слова имеют смысл и что вы понимаете, что вам говорит ребенок.</a:t>
            </a:r>
            <a:endParaRPr/>
          </a:p>
          <a:p>
            <a:pPr marL="171450" indent="-171450">
              <a:buFont typeface="Wingdings"/>
              <a:buChar char="Ø"/>
              <a:defRPr/>
            </a:pPr>
            <a:r>
              <a:rPr lang="ru" sz="1200" i="1">
                <a:solidFill>
                  <a:schemeClr val="tx1"/>
                </a:solidFill>
                <a:latin typeface="Calibri"/>
                <a:ea typeface="Arial"/>
                <a:cs typeface="Arial"/>
              </a:rPr>
              <a:t>Настройте анимацию так, чтобы ребенок оставался спокойным — в сбалансированном состоянии возбуждения, не слишком сильном и не слишком низком. Если ваш ребенок становится тихим, замкнутым или сонным во время игры с вами, возможно, ваш ребенок недостаточно возбужден . В этом случае используйте больше анимации, чтобы помочь ребенку взаимодействовать с вами. Если ваш ребенок слишком «возбуждается», когда вы используете много анимации, используйте меньше анимации, чтобы помочь ребенку успокоиться. Вы также можете замедлить свою речь и понизить голос.</a:t>
            </a:r>
            <a:endParaRPr/>
          </a:p>
          <a:p>
            <a:pPr marL="171450" indent="-171450">
              <a:buFont typeface="Wingdings"/>
              <a:buChar char="Ø"/>
              <a:defRPr/>
            </a:pPr>
            <a:r>
              <a:rPr lang="ru" sz="1200" i="1">
                <a:solidFill>
                  <a:schemeClr val="tx1"/>
                </a:solidFill>
                <a:latin typeface="Calibri"/>
                <a:ea typeface="Arial"/>
                <a:cs typeface="Arial"/>
              </a:rPr>
              <a:t>Добавьте выжидающий взгляд и преувеличенные жесты, когда ждете ответа ребенка. Использование этих подсказок может повысить осведомленность вашего ребенка о том, что вы ожидаете ответа. Обязательно реагируйте на поведение ребенка логично.</a:t>
            </a:r>
            <a:endParaRPr lang="en-US" sz="1200">
              <a:solidFill>
                <a:schemeClr val="tx1"/>
              </a:solidFill>
              <a:latin typeface="Calibri"/>
              <a:ea typeface="Arial"/>
              <a:cs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 sz="1200" i="1">
                <a:solidFill>
                  <a:schemeClr val="tx1"/>
                </a:solidFill>
                <a:latin typeface="Calibri"/>
                <a:ea typeface="Arial"/>
                <a:cs typeface="Arial"/>
              </a:rPr>
              <a:t>Говорите о вещах, на которые ваш ребенок обращает внимание, комментируя, называя или описывая то, что ваш ребенок видит, слышит или делает, когда это происходит, почти как если бы вы были спортивным комментатором. Сюда входит и то, что вы делаете, когда ваш ребенок смотрит. </a:t>
            </a:r>
            <a:endParaRPr/>
          </a:p>
          <a:p>
            <a:pPr marL="0" lvl="0" indent="0">
              <a:buFont typeface="Wingdings"/>
              <a:buNone/>
              <a:defRPr/>
            </a:pPr>
            <a:r>
              <a:rPr lang="ru" sz="1200" i="1">
                <a:solidFill>
                  <a:schemeClr val="tx1"/>
                </a:solidFill>
                <a:latin typeface="Calibri"/>
                <a:ea typeface="Arial"/>
                <a:cs typeface="Arial"/>
              </a:rPr>
              <a:t>. Не комментируйте каждое действие вашего ребенка, потому что это может быть слишком много информации.</a:t>
            </a:r>
            <a:endParaRPr/>
          </a:p>
          <a:p>
            <a:pPr marL="171450" lvl="0" indent="-171450">
              <a:buFont typeface="Wingdings"/>
              <a:buChar char="Ø"/>
              <a:defRPr/>
            </a:pPr>
            <a:r>
              <a:rPr lang="ru" sz="1200" i="1">
                <a:solidFill>
                  <a:schemeClr val="tx1"/>
                </a:solidFill>
                <a:latin typeface="Calibri"/>
                <a:ea typeface="Arial"/>
                <a:cs typeface="Arial"/>
              </a:rPr>
              <a:t>Когда вы разговариваете с ребенком, используйте простой язык, чтобы ребенку было легче его понять. Моделируйте коммуникативные навыки, которые лишь немного сложнее, чем то, как уже общается ваш ребенок. Например, если ваш ребенок использует в основном жесты, модельные жесты и отдельные слова.</a:t>
            </a:r>
            <a:endParaRPr/>
          </a:p>
          <a:p>
            <a:pPr marL="171450" lvl="0" indent="-171450">
              <a:buFont typeface="Wingdings"/>
              <a:buChar char="Ø"/>
              <a:defRPr/>
            </a:pPr>
            <a:r>
              <a:rPr lang="ru" sz="1200" i="1">
                <a:solidFill>
                  <a:schemeClr val="tx1"/>
                </a:solidFill>
                <a:latin typeface="Calibri"/>
                <a:ea typeface="Arial"/>
                <a:cs typeface="Arial"/>
              </a:rPr>
              <a:t>В таблице на слайде предложен простой язык, который вы можете моделировать, исходя из навыков вашего ребенка.</a:t>
            </a:r>
            <a:endParaRPr/>
          </a:p>
          <a:p>
            <a:pPr marL="171450" lvl="0" indent="-171450">
              <a:buFont typeface="Wingdings"/>
              <a:buChar char="Ø"/>
              <a:defRPr/>
            </a:pPr>
            <a:r>
              <a:rPr lang="ru" sz="1200" i="1">
                <a:solidFill>
                  <a:schemeClr val="tx1"/>
                </a:solidFill>
                <a:latin typeface="Calibri"/>
                <a:ea typeface="Arial"/>
                <a:cs typeface="Arial"/>
              </a:rPr>
              <a:t>Используйте жесты и визуальные подсказки вместе со словами, чтобы помочь ребенку понять, что вы имеете в виду. Например, коснитесь двери и произнесите слово «Дверь» или «Открыть», открывая дверь. Это особенно важно для детей, которые еще не используют речевое общение, поскольку дает дополнительную информацию и модель другого способа общения.</a:t>
            </a:r>
            <a:endParaRPr/>
          </a:p>
          <a:p>
            <a:pPr marL="171450" lvl="0" indent="-171450">
              <a:buFont typeface="Wingdings"/>
              <a:buChar char="Ø"/>
              <a:defRPr/>
            </a:pPr>
            <a:r>
              <a:rPr lang="ru" sz="1200" i="1">
                <a:solidFill>
                  <a:schemeClr val="tx1"/>
                </a:solidFill>
                <a:latin typeface="Calibri"/>
                <a:ea typeface="Arial"/>
                <a:cs typeface="Arial"/>
              </a:rPr>
              <a:t>Детям с проблемами социального общения часто требуется дополнительное время для обработки информации. Говорите медленно, подчеркивая жесты, чтобы ребенку было легче понять вашу речь.</a:t>
            </a:r>
            <a:endParaRPr lang="en-US"/>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 sz="1200" i="1">
                <a:solidFill>
                  <a:schemeClr val="tx1"/>
                </a:solidFill>
                <a:latin typeface="Calibri"/>
                <a:ea typeface="Arial"/>
                <a:cs typeface="Arial"/>
              </a:rPr>
              <a:t>Например, скажите: «У тебя </a:t>
            </a:r>
            <a:r>
              <a:rPr lang="ru"/>
              <a:t>большой </a:t>
            </a:r>
            <a:r>
              <a:rPr lang="ru" sz="1200" i="1">
                <a:solidFill>
                  <a:schemeClr val="tx1"/>
                </a:solidFill>
                <a:latin typeface="Calibri"/>
                <a:ea typeface="Arial"/>
                <a:cs typeface="Arial"/>
              </a:rPr>
              <a:t>мяч!» при этом складывая руки в большой круг.</a:t>
            </a:r>
            <a:endParaRPr/>
          </a:p>
          <a:p>
            <a:pPr marL="0" marR="0" lvl="0" indent="0" algn="l" defTabSz="914400">
              <a:lnSpc>
                <a:spcPct val="100000"/>
              </a:lnSpc>
              <a:spcBef>
                <a:spcPts val="0"/>
              </a:spcBef>
              <a:spcAft>
                <a:spcPts val="0"/>
              </a:spcAft>
              <a:buClrTx/>
              <a:buSzTx/>
              <a:buFontTx/>
              <a:buNone/>
              <a:defRPr/>
            </a:pPr>
            <a:endParaRPr lang="ru" sz="1200" i="1">
              <a:solidFill>
                <a:schemeClr val="tx1"/>
              </a:solidFill>
              <a:latin typeface="Calibri"/>
              <a:ea typeface="Arial"/>
              <a:cs typeface="Arial"/>
            </a:endParaRPr>
          </a:p>
          <a:p>
            <a:pPr marL="0" marR="0" lvl="0" indent="0" algn="l" defTabSz="914400">
              <a:lnSpc>
                <a:spcPct val="100000"/>
              </a:lnSpc>
              <a:spcBef>
                <a:spcPts val="0"/>
              </a:spcBef>
              <a:spcAft>
                <a:spcPts val="0"/>
              </a:spcAft>
              <a:buClrTx/>
              <a:buSzTx/>
              <a:buFontTx/>
              <a:buNone/>
              <a:defRPr/>
            </a:pPr>
            <a:r>
              <a:rPr lang="ru" sz="1200" i="1">
                <a:solidFill>
                  <a:schemeClr val="tx1"/>
                </a:solidFill>
                <a:latin typeface="Calibri"/>
                <a:ea typeface="Arial"/>
                <a:cs typeface="Arial"/>
              </a:rPr>
              <a:t>Дети учатся лучше, когда слышат что-то много раз. Например: «Все идет вниз. Все идет вниз. Или повторите конкретные важные слова, например: «Машина катится. Катись, катись. Быстро катимся.</a:t>
            </a:r>
            <a:endParaRPr/>
          </a:p>
          <a:p>
            <a:pPr marL="0" marR="0" lvl="0" indent="0" algn="l" defTabSz="914400">
              <a:lnSpc>
                <a:spcPct val="100000"/>
              </a:lnSpc>
              <a:spcBef>
                <a:spcPts val="0"/>
              </a:spcBef>
              <a:spcAft>
                <a:spcPts val="0"/>
              </a:spcAft>
              <a:buClrTx/>
              <a:buSzTx/>
              <a:buFontTx/>
              <a:buNone/>
              <a:defRPr/>
            </a:pPr>
            <a:endParaRPr lang="ru" sz="1200" i="1">
              <a:solidFill>
                <a:schemeClr val="tx1"/>
              </a:solidFill>
              <a:latin typeface="Calibri"/>
              <a:ea typeface="Arial"/>
              <a:cs typeface="Arial"/>
            </a:endParaRPr>
          </a:p>
          <a:p>
            <a:pPr marL="0" marR="0" lvl="0" indent="0" algn="l" defTabSz="914400">
              <a:lnSpc>
                <a:spcPct val="100000"/>
              </a:lnSpc>
              <a:spcBef>
                <a:spcPts val="0"/>
              </a:spcBef>
              <a:spcAft>
                <a:spcPts val="0"/>
              </a:spcAft>
              <a:buClrTx/>
              <a:buSzTx/>
              <a:buFontTx/>
              <a:buNone/>
              <a:defRPr/>
            </a:pPr>
            <a:endParaRPr lang="ru" sz="1200" i="1">
              <a:solidFill>
                <a:schemeClr val="tx1"/>
              </a:solidFill>
              <a:latin typeface="Calibri"/>
              <a:ea typeface="Arial"/>
              <a:cs typeface="Arial"/>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lang="ru-RU" sz="1200" b="0" i="0" u="none" strike="noStrike" cap="none" spc="0">
                <a:solidFill>
                  <a:srgbClr val="231F20"/>
                </a:solidFill>
                <a:latin typeface="Palatino Linotype"/>
                <a:ea typeface="Palatino Linotype"/>
                <a:cs typeface="Palatino Linotype"/>
              </a:rPr>
              <a:t>такое поведение отличается от запросов, поскольку их цель состоит в том, чтобы привлекать и делиться вниманием к интересующему объекту или событию с целью показать, предоставить, прокомментировать или запросить информацию, но не для получения доступа</a:t>
            </a:r>
            <a:r>
              <a:rPr lang="ru-RU" sz="1200" b="0" i="0" u="none" strike="noStrike" cap="none" spc="0">
                <a:solidFill>
                  <a:srgbClr val="231F20"/>
                </a:solidFill>
                <a:latin typeface="Palatino Linotype"/>
                <a:ea typeface="Palatino Linotype"/>
                <a:cs typeface="Palatino Linotype"/>
              </a:rPr>
              <a:t>.</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spc="-15">
                <a:solidFill>
                  <a:srgbClr val="231F20"/>
                </a:solidFill>
                <a:latin typeface="Palatino Linotype"/>
                <a:ea typeface="Palatino Linotype"/>
                <a:cs typeface="Palatino Linotype"/>
              </a:rPr>
              <a:t>Первый раз, когда родитель слышит слово от своего ребенка, никогда не является первым случаем, когда ребенок действительно общается. Прежде чем произнести первое слово, ребенок общался с родителем в течение нескольких месяцев, прося, делясь и привлекая к себе внимание сложными невербальными или </a:t>
            </a:r>
            <a:r>
              <a:rPr lang="ru-RU" sz="1200" spc="-15">
                <a:solidFill>
                  <a:srgbClr val="231F20"/>
                </a:solidFill>
                <a:latin typeface="Palatino Linotype"/>
                <a:ea typeface="Palatino Linotype"/>
                <a:cs typeface="Palatino Linotype"/>
              </a:rPr>
              <a:t>прелингвистическими</a:t>
            </a:r>
            <a:r>
              <a:rPr lang="ru-RU" sz="1200" spc="-15">
                <a:solidFill>
                  <a:srgbClr val="231F20"/>
                </a:solidFill>
                <a:latin typeface="Palatino Linotype"/>
                <a:ea typeface="Palatino Linotype"/>
                <a:cs typeface="Palatino Linotype"/>
              </a:rPr>
              <a:t> способами. </a:t>
            </a:r>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a:solidFill>
                  <a:srgbClr val="231F20"/>
                </a:solidFill>
                <a:latin typeface="Palatino Linotype"/>
                <a:ea typeface="Palatino Linotype"/>
                <a:cs typeface="Palatino Linotype"/>
              </a:rPr>
              <a:t>Хотя многие дети с РАС демонстрируют поведение, которое регулирует других, например, просьбы о действиях и объектах, некоторые этого не делают (</a:t>
            </a:r>
            <a:r>
              <a:rPr lang="en-US" sz="1200">
                <a:solidFill>
                  <a:srgbClr val="231F20"/>
                </a:solidFill>
                <a:latin typeface="Palatino Linotype"/>
                <a:ea typeface="Palatino Linotype"/>
                <a:cs typeface="Palatino Linotype"/>
              </a:rPr>
              <a:t>Wetherby</a:t>
            </a:r>
            <a:r>
              <a:rPr lang="ru-RU" sz="1200">
                <a:solidFill>
                  <a:srgbClr val="231F20"/>
                </a:solidFill>
                <a:latin typeface="Palatino Linotype"/>
                <a:ea typeface="Palatino Linotype"/>
                <a:cs typeface="Palatino Linotype"/>
              </a:rPr>
              <a:t> &amp; </a:t>
            </a:r>
            <a:r>
              <a:rPr lang="en-US" sz="1200">
                <a:solidFill>
                  <a:srgbClr val="231F20"/>
                </a:solidFill>
                <a:latin typeface="Palatino Linotype"/>
                <a:ea typeface="Palatino Linotype"/>
                <a:cs typeface="Palatino Linotype"/>
              </a:rPr>
              <a:t>Prutting</a:t>
            </a:r>
            <a:r>
              <a:rPr lang="ru-RU" sz="1200">
                <a:solidFill>
                  <a:srgbClr val="231F20"/>
                </a:solidFill>
                <a:latin typeface="Palatino Linotype"/>
                <a:ea typeface="Palatino Linotype"/>
                <a:cs typeface="Palatino Linotype"/>
              </a:rPr>
              <a:t>, 1984). Поскольку такое поведение часто впервые демонстрируется маленькими детьми и может сочетаться с материальными подкреплениями, такими как еда и наиболее предпочитаемые предметы, ему легко обучать. </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b="0" i="0" u="none" strike="noStrike" cap="none" spc="0">
                <a:solidFill>
                  <a:srgbClr val="231F20"/>
                </a:solidFill>
                <a:latin typeface="Palatino Linotype"/>
                <a:ea typeface="Palatino Linotype"/>
                <a:cs typeface="Palatino Linotype"/>
              </a:rPr>
              <a:t>Например, если ребенок проявляет интерес к игрушке или занятию, например к мыльным пузырям, взрослый может надувать пузыри. Для детей, которые впервые сталкиваются с каким-либо занятием или игрушкой, полезным руководством может быть предоставление ребенку трех возможностей испытать это занятие или игрушку, чтобы он или она мог понять и полностью оценить их. </a:t>
            </a:r>
            <a:endParaRPr lang="ru-RU" sz="1200">
              <a:solidFill>
                <a:srgbClr val="231F20"/>
              </a:solidFill>
              <a:latin typeface="Palatino Linotype"/>
              <a:ea typeface="Palatino Linotype"/>
              <a:cs typeface="Palatino Linotype"/>
            </a:endParaRPr>
          </a:p>
          <a:p>
            <a:pPr>
              <a:defRPr/>
            </a:pPr>
            <a:r>
              <a:rPr lang="ru-RU" sz="1200">
                <a:solidFill>
                  <a:srgbClr val="231F20"/>
                </a:solidFill>
                <a:latin typeface="Palatino Linotype"/>
                <a:ea typeface="Palatino Linotype"/>
                <a:cs typeface="Palatino Linotype"/>
              </a:rPr>
              <a:t>Таким образом, взрослый может неторопливо выдувать пузыри три раза, предполагая, что ребенок занят и ему нравятся пузыри. После третьего раза взрослый мог сделать паузу и выжидательно ждать ребенка, держа пузыри в поле зрения ребенка. Если ребенок смотрит на взрослого и/или тянется к пузырькам (в зависимости от ожидаемого уровня развития запроса), взрослый должен немедленно подкрепить просьбу, например, сказав: «Пузыри! Тебе нужны пузыри» и снова дует. </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a:solidFill>
                  <a:srgbClr val="231F20"/>
                </a:solidFill>
                <a:latin typeface="Palatino Linotype"/>
                <a:ea typeface="Palatino Linotype"/>
                <a:cs typeface="Palatino Linotype"/>
              </a:rPr>
              <a:t>Например, взрослый может взять бутылку или желаемую закуску и подождать, пока ребенок посмотрит на него, прежде чем дать ребенку этот предмет. </a:t>
            </a:r>
            <a:r>
              <a:rPr lang="en-US" sz="1200">
                <a:solidFill>
                  <a:srgbClr val="231F20"/>
                </a:solidFill>
                <a:latin typeface="Palatino Linotype"/>
                <a:ea typeface="Palatino Linotype"/>
                <a:cs typeface="Palatino Linotype"/>
              </a:rPr>
              <a:t>ESDM</a:t>
            </a:r>
            <a:r>
              <a:rPr lang="ru-RU" sz="1200">
                <a:solidFill>
                  <a:srgbClr val="231F20"/>
                </a:solidFill>
                <a:latin typeface="Palatino Linotype"/>
                <a:ea typeface="Palatino Linotype"/>
                <a:cs typeface="Palatino Linotype"/>
              </a:rPr>
              <a:t> также представляет невербальную коммуникацию как «говорящие тела» и предлагает родителям ждать сигнала от ребенка, а не предвидеть потребности ребенка, автоматически удовлетворяя их. </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a:solidFill>
                  <a:srgbClr val="231F20"/>
                </a:solidFill>
                <a:latin typeface="Palatino Linotype"/>
                <a:ea typeface="Palatino Linotype"/>
                <a:cs typeface="Palatino Linotype"/>
              </a:rPr>
              <a:t>Например, взрослый может инициировать игру «</a:t>
            </a:r>
            <a:r>
              <a:rPr lang="ru-RU" sz="1200">
                <a:solidFill>
                  <a:srgbClr val="231F20"/>
                </a:solidFill>
                <a:latin typeface="Palatino Linotype"/>
                <a:ea typeface="Palatino Linotype"/>
                <a:cs typeface="Palatino Linotype"/>
              </a:rPr>
              <a:t>Пикабу</a:t>
            </a:r>
            <a:r>
              <a:rPr lang="ru-RU" sz="1200">
                <a:solidFill>
                  <a:srgbClr val="231F20"/>
                </a:solidFill>
                <a:latin typeface="Palatino Linotype"/>
                <a:ea typeface="Palatino Linotype"/>
                <a:cs typeface="Palatino Linotype"/>
              </a:rPr>
              <a:t>» с шарфом, сначала надев его на голову взрослого и сказав: «Где Х?», а затем медленно стянув его. Это можно повторить еще два раза, при условии, что ребенок увлечен и заинтересован в игре. В третьем испытании взрослый выжидающе делает паузу с шарфом на голове, давая ребенку возможность инициировать жест (стягивание шарфа) или вокализацию или вербализацию </a:t>
            </a:r>
            <a:r>
              <a:rPr lang="en-US" sz="1200">
                <a:solidFill>
                  <a:srgbClr val="231F20"/>
                </a:solidFill>
                <a:latin typeface="Palatino Linotype"/>
                <a:ea typeface="Palatino Linotype"/>
                <a:cs typeface="Palatino Linotype"/>
              </a:rPr>
              <a:t>(«</a:t>
            </a:r>
            <a:r>
              <a:rPr lang="en-US" sz="1200">
                <a:solidFill>
                  <a:srgbClr val="231F20"/>
                </a:solidFill>
                <a:latin typeface="Palatino Linotype"/>
                <a:ea typeface="Palatino Linotype"/>
                <a:cs typeface="Palatino Linotype"/>
              </a:rPr>
              <a:t>Где</a:t>
            </a:r>
            <a:r>
              <a:rPr lang="en-US" sz="1200">
                <a:solidFill>
                  <a:srgbClr val="231F20"/>
                </a:solidFill>
                <a:latin typeface="Palatino Linotype"/>
                <a:ea typeface="Palatino Linotype"/>
                <a:cs typeface="Palatino Linotype"/>
              </a:rPr>
              <a:t> Х?»). </a:t>
            </a:r>
            <a:r>
              <a:rPr lang="ru-RU" sz="1200">
                <a:solidFill>
                  <a:srgbClr val="231F20"/>
                </a:solidFill>
                <a:latin typeface="Palatino Linotype"/>
                <a:ea typeface="Palatino Linotype"/>
                <a:cs typeface="Palatino Linotype"/>
              </a:rPr>
              <a:t>Если ребенок это делает, взрослый и ребенок продолжают действовать по очереди с сильным аффектом. Если ребенок не делает коммуникативной заявки, взрослый медленно стягивает шарф с широкой улыбкой. Если ребенок по-прежнему проявляет интерес к социальной игре, во время следующей попытки взрослые могут для разнообразия попробовать свободно накинуть шарф на голову ребенка.</a:t>
            </a:r>
            <a:endParaRPr lang="ru-RU" sz="1200">
              <a:latin typeface="Palatino Linotype"/>
              <a:ea typeface="Palatino Linotype"/>
              <a:cs typeface="Palatino Linotype"/>
            </a:endParaRPr>
          </a:p>
          <a:p>
            <a:pPr>
              <a:defRPr/>
            </a:pPr>
            <a:endParaRPr lang="ru-RU" sz="1200">
              <a:latin typeface="Palatino Linotype"/>
              <a:ea typeface="Palatino Linotype"/>
              <a:cs typeface="Palatino Linotype"/>
            </a:endParaRPr>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a:solidFill>
                  <a:srgbClr val="231F20"/>
                </a:solidFill>
                <a:latin typeface="Palatino Linotype"/>
                <a:ea typeface="Palatino Linotype"/>
                <a:cs typeface="Palatino Linotype"/>
              </a:rPr>
              <a:t>Когда ребенок не отвечает правильно, </a:t>
            </a:r>
            <a:r>
              <a:rPr lang="en-US" sz="1200">
                <a:solidFill>
                  <a:srgbClr val="231F20"/>
                </a:solidFill>
                <a:latin typeface="Palatino Linotype"/>
                <a:ea typeface="Palatino Linotype"/>
                <a:cs typeface="Palatino Linotype"/>
              </a:rPr>
              <a:t>NDBI</a:t>
            </a:r>
            <a:r>
              <a:rPr lang="ru-RU" sz="1200">
                <a:solidFill>
                  <a:srgbClr val="231F20"/>
                </a:solidFill>
                <a:latin typeface="Palatino Linotype"/>
                <a:ea typeface="Palatino Linotype"/>
                <a:cs typeface="Palatino Linotype"/>
              </a:rPr>
              <a:t> поощряет безошибочный формат обучения, в котором взрослый подсказывает правильный ответ, тем самым давая ребенку возможность добиться успеха. Тот же формат можно применить и к другим невербальным коммуникативным формам поведения, таким как жесты, зрительный контакт и совместное внимание.</a:t>
            </a:r>
            <a:endParaRPr lang="ru-RU" sz="1200">
              <a:latin typeface="Palatino Linotype"/>
              <a:ea typeface="Palatino Linotype"/>
              <a:cs typeface="Palatino Linotype"/>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marL="0" marR="0" lvl="0" indent="0" algn="l" defTabSz="914400">
              <a:lnSpc>
                <a:spcPct val="100000"/>
              </a:lnSpc>
              <a:spcBef>
                <a:spcPts val="0"/>
              </a:spcBef>
              <a:spcAft>
                <a:spcPts val="0"/>
              </a:spcAft>
              <a:buClrTx/>
              <a:buSzTx/>
              <a:buFontTx/>
              <a:buNone/>
              <a:defRPr/>
            </a:pPr>
            <a:r>
              <a:rPr lang="ru-RU" sz="1200">
                <a:solidFill>
                  <a:srgbClr val="231F20"/>
                </a:solidFill>
                <a:latin typeface="Palatino Linotype"/>
                <a:ea typeface="Palatino Linotype"/>
                <a:cs typeface="Palatino Linotype"/>
              </a:rPr>
              <a:t>Например, взрослый может немного пощекотать ребенка или покачать его, а затем сделать паузу для общения или дать несколько кусочков игрушки, чтобы ребенок начал действовать, прежде чем ребенок попросит еще кусочков. </a:t>
            </a:r>
            <a:endParaRPr lang="ru-RU"/>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marL="114300">
              <a:spcBef>
                <a:spcPts val="574"/>
              </a:spcBef>
              <a:spcAft>
                <a:spcPts val="0"/>
              </a:spcAft>
              <a:defRPr/>
            </a:pPr>
            <a:r>
              <a:rPr lang="ru-RU" sz="1200" b="0" i="0" u="none" strike="noStrike" cap="none" spc="0">
                <a:solidFill>
                  <a:srgbClr val="231F20"/>
                </a:solidFill>
                <a:latin typeface="Tahoma"/>
                <a:ea typeface="Palatino Linotype"/>
                <a:cs typeface="Palatino Linotype"/>
              </a:rPr>
              <a:t>Попробуйте использовать необусловленное подкрепление, чтобы повысить интерес ребенка к новому занятию!</a:t>
            </a:r>
            <a:endParaRPr sz="1200">
              <a:latin typeface="Palatino Linotype"/>
              <a:ea typeface="Palatino Linotype"/>
              <a:cs typeface="Palatino Linotype"/>
            </a:endParaRPr>
          </a:p>
          <a:p>
            <a:pPr marL="342900" marR="205740" lvl="0" indent="-342900">
              <a:spcBef>
                <a:spcPts val="289"/>
              </a:spcBef>
              <a:spcAft>
                <a:spcPts val="0"/>
              </a:spcAft>
              <a:buClr>
                <a:srgbClr val="231F20"/>
              </a:buClr>
              <a:buSzPts val="1000"/>
              <a:buFont typeface="Tahoma"/>
              <a:buChar char="•"/>
              <a:defRPr/>
            </a:pPr>
            <a:r>
              <a:rPr lang="ru-RU" sz="1200" b="0" i="0" u="none" strike="noStrike" cap="none" spc="0">
                <a:solidFill>
                  <a:srgbClr val="231F20"/>
                </a:solidFill>
                <a:latin typeface="Tahoma"/>
                <a:ea typeface="Tahoma"/>
                <a:cs typeface="Palatino Linotype"/>
              </a:rPr>
              <a:t>Дайте несколько кубиков, железнодорожных путей, плиток </a:t>
            </a:r>
            <a:r>
              <a:rPr lang="en-US" sz="1200" b="0" i="0" u="none" strike="noStrike" cap="none" spc="0">
                <a:solidFill>
                  <a:srgbClr val="231F20"/>
                </a:solidFill>
                <a:latin typeface="Tahoma"/>
                <a:ea typeface="Tahoma"/>
                <a:cs typeface="Palatino Linotype"/>
              </a:rPr>
              <a:t>Magna</a:t>
            </a:r>
            <a:r>
              <a:rPr lang="ru-RU" sz="1200" b="0" i="0" u="none" strike="noStrike" cap="none" spc="0">
                <a:solidFill>
                  <a:srgbClr val="231F20"/>
                </a:solidFill>
                <a:latin typeface="Tahoma"/>
                <a:ea typeface="Tahoma"/>
                <a:cs typeface="Palatino Linotype"/>
              </a:rPr>
              <a:t>-</a:t>
            </a:r>
            <a:r>
              <a:rPr lang="en-US" sz="1200" b="0" i="0" u="none" strike="noStrike" cap="none" spc="0">
                <a:solidFill>
                  <a:srgbClr val="231F20"/>
                </a:solidFill>
                <a:latin typeface="Tahoma"/>
                <a:ea typeface="Tahoma"/>
                <a:cs typeface="Palatino Linotype"/>
              </a:rPr>
              <a:t>Tiles </a:t>
            </a:r>
            <a:r>
              <a:rPr lang="ru-RU" sz="1200" b="0" i="0" u="none" strike="noStrike" cap="none" spc="0">
                <a:solidFill>
                  <a:srgbClr val="231F20"/>
                </a:solidFill>
                <a:latin typeface="Tahoma"/>
                <a:ea typeface="Tahoma"/>
                <a:cs typeface="Palatino Linotype"/>
              </a:rPr>
              <a:t>и т. д., чтобы ребенок начал строить, а остальное оставьте в коробке.</a:t>
            </a:r>
            <a:endParaRPr sz="1200">
              <a:latin typeface="Palatino Linotype"/>
              <a:ea typeface="Tahoma"/>
              <a:cs typeface="Palatino Linotype"/>
            </a:endParaRPr>
          </a:p>
          <a:p>
            <a:pPr marL="342900" lvl="0" indent="-342900">
              <a:spcBef>
                <a:spcPts val="284"/>
              </a:spcBef>
              <a:spcAft>
                <a:spcPts val="0"/>
              </a:spcAft>
              <a:buClr>
                <a:srgbClr val="231F20"/>
              </a:buClr>
              <a:buSzPts val="1000"/>
              <a:buFont typeface="Tahoma"/>
              <a:buChar char="•"/>
              <a:defRPr/>
            </a:pPr>
            <a:r>
              <a:rPr lang="ru-RU" sz="1200" b="0" i="0" u="none" strike="noStrike" cap="none" spc="-19">
                <a:solidFill>
                  <a:srgbClr val="231F20"/>
                </a:solidFill>
                <a:latin typeface="Tahoma"/>
                <a:ea typeface="Tahoma"/>
                <a:cs typeface="Palatino Linotype"/>
              </a:rPr>
              <a:t>Дайте ребенку один маркер, чтобы он мог начать раскрашивать, но сохраняйте контроль над остальными.</a:t>
            </a:r>
            <a:endParaRPr sz="1200">
              <a:latin typeface="Palatino Linotype"/>
              <a:ea typeface="Tahoma"/>
              <a:cs typeface="Palatino Linotype"/>
            </a:endParaRPr>
          </a:p>
          <a:p>
            <a:pPr marL="342900" marR="176529" lvl="0" indent="-342900">
              <a:spcBef>
                <a:spcPts val="289"/>
              </a:spcBef>
              <a:spcAft>
                <a:spcPts val="0"/>
              </a:spcAft>
              <a:buClr>
                <a:srgbClr val="231F20"/>
              </a:buClr>
              <a:buSzPts val="1000"/>
              <a:buFont typeface="Tahoma"/>
              <a:buChar char="•"/>
              <a:defRPr/>
            </a:pPr>
            <a:r>
              <a:rPr lang="ru-RU" sz="1200" b="0" i="0" u="none" strike="noStrike" cap="none" spc="0">
                <a:solidFill>
                  <a:srgbClr val="231F20"/>
                </a:solidFill>
                <a:latin typeface="Tahoma"/>
                <a:ea typeface="Tahoma"/>
                <a:cs typeface="Palatino Linotype"/>
              </a:rPr>
              <a:t>Помогите ребенку нанести клей на бумагу, но оставьте блестки на вашей стороне стола.</a:t>
            </a:r>
            <a:endParaRPr sz="1200">
              <a:latin typeface="Palatino Linotype"/>
              <a:ea typeface="Tahoma"/>
              <a:cs typeface="Palatino Linotype"/>
            </a:endParaRPr>
          </a:p>
          <a:p>
            <a:pPr marL="342900" marR="197484" lvl="0" indent="-342900">
              <a:spcBef>
                <a:spcPts val="289"/>
              </a:spcBef>
              <a:spcAft>
                <a:spcPts val="0"/>
              </a:spcAft>
              <a:buClr>
                <a:srgbClr val="231F20"/>
              </a:buClr>
              <a:buSzPts val="1000"/>
              <a:buFont typeface="Tahoma"/>
              <a:buChar char="•"/>
              <a:defRPr/>
            </a:pPr>
            <a:r>
              <a:rPr lang="ru-RU" sz="1200" b="0" i="0" u="none" strike="noStrike" cap="none" spc="0">
                <a:solidFill>
                  <a:srgbClr val="231F20"/>
                </a:solidFill>
                <a:latin typeface="Tahoma"/>
                <a:ea typeface="Tahoma"/>
                <a:cs typeface="Palatino Linotype"/>
              </a:rPr>
              <a:t>Дайте ребенку немного закуски (например, крекеров) и держите пакет на столе в недоступном для него месте.</a:t>
            </a:r>
            <a:endParaRPr sz="1200">
              <a:latin typeface="Palatino Linotype"/>
              <a:ea typeface="Tahoma"/>
              <a:cs typeface="Palatino Linotype"/>
            </a:endParaRPr>
          </a:p>
          <a:p>
            <a:pPr marL="342900" lvl="0" indent="-342900">
              <a:spcBef>
                <a:spcPts val="284"/>
              </a:spcBef>
              <a:spcAft>
                <a:spcPts val="0"/>
              </a:spcAft>
              <a:buClr>
                <a:srgbClr val="231F20"/>
              </a:buClr>
              <a:buSzPts val="1000"/>
              <a:buFont typeface="Tahoma"/>
              <a:buChar char="•"/>
              <a:defRPr/>
            </a:pPr>
            <a:r>
              <a:rPr lang="ru-RU" sz="1200" b="0" i="0" u="none" strike="noStrike" cap="none" spc="0">
                <a:solidFill>
                  <a:srgbClr val="231F20"/>
                </a:solidFill>
                <a:latin typeface="Tahoma"/>
                <a:ea typeface="Tahoma"/>
                <a:cs typeface="Palatino Linotype"/>
              </a:rPr>
              <a:t>Бросьте мяч ребенку, а когда он бросит его обратно, сделайте паузу.</a:t>
            </a:r>
            <a:endParaRPr sz="1200">
              <a:latin typeface="Palatino Linotype"/>
              <a:ea typeface="Tahoma"/>
              <a:cs typeface="Palatino Linotype"/>
            </a:endParaRPr>
          </a:p>
          <a:p>
            <a:pPr marL="342900" marR="276224" lvl="0" indent="-342900">
              <a:spcBef>
                <a:spcPts val="289"/>
              </a:spcBef>
              <a:spcAft>
                <a:spcPts val="0"/>
              </a:spcAft>
              <a:buClr>
                <a:srgbClr val="231F20"/>
              </a:buClr>
              <a:buSzPts val="1000"/>
              <a:buFont typeface="Tahoma"/>
              <a:buChar char="•"/>
              <a:defRPr/>
            </a:pPr>
            <a:r>
              <a:rPr lang="ru-RU" sz="1200" b="0" i="0" u="none" strike="noStrike" cap="none" spc="0">
                <a:solidFill>
                  <a:srgbClr val="231F20"/>
                </a:solidFill>
                <a:latin typeface="Tahoma"/>
                <a:ea typeface="Tahoma"/>
                <a:cs typeface="Palatino Linotype"/>
              </a:rPr>
              <a:t>После установки мраморного пандуса поместите шарики, но уберите их снизу, прежде чем это сможет сделать ребенок.</a:t>
            </a:r>
            <a:endParaRPr sz="1200">
              <a:latin typeface="Palatino Linotype"/>
              <a:ea typeface="Tahoma"/>
              <a:cs typeface="Palatino Linotype"/>
            </a:endParaRPr>
          </a:p>
          <a:p>
            <a:pPr>
              <a:defRPr/>
            </a:pP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a:solidFill>
                  <a:srgbClr val="231F20"/>
                </a:solidFill>
                <a:latin typeface="Palatino Linotype"/>
                <a:ea typeface="Palatino Linotype"/>
                <a:cs typeface="Palatino Linotype"/>
              </a:rPr>
              <a:t>Если ребенок использует отдельные слова, внимание, скорее всего, будет сосредоточено на попытках слов, например, ребенок говорит «ка-ку» вместо «крекер» или «</a:t>
            </a:r>
            <a:r>
              <a:rPr lang="ru-RU" sz="1200">
                <a:solidFill>
                  <a:srgbClr val="231F20"/>
                </a:solidFill>
                <a:latin typeface="Palatino Linotype"/>
                <a:ea typeface="Palatino Linotype"/>
                <a:cs typeface="Palatino Linotype"/>
              </a:rPr>
              <a:t>нана</a:t>
            </a:r>
            <a:r>
              <a:rPr lang="ru-RU" sz="1200">
                <a:solidFill>
                  <a:srgbClr val="231F20"/>
                </a:solidFill>
                <a:latin typeface="Palatino Linotype"/>
                <a:ea typeface="Palatino Linotype"/>
                <a:cs typeface="Palatino Linotype"/>
              </a:rPr>
              <a:t>» вместо «банан». Если ребенок использует фразы из нескольких слов, акцент может быть сделан на закреплении фраз, даже если артикуляция более низкого качества, чем при использовании отдельных слов. Хорошие попытки произнесения фраз и предложений также могут представлять собой более длинные или сложные высказывания, содержащие грамматические ошибки</a:t>
            </a: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lang="ru-RU" sz="1200" b="0" i="0" u="none" strike="noStrike" cap="none" spc="0">
                <a:solidFill>
                  <a:srgbClr val="231F20"/>
                </a:solidFill>
                <a:latin typeface="Palatino Linotype"/>
                <a:ea typeface="Palatino Linotype"/>
                <a:cs typeface="Palatino Linotype"/>
              </a:rPr>
              <a:t>Примером может служить ребенок, который сначала смотрит на воспитателя, показывая, что хочет, чтобы его взяли на руки, затем начинает поднимать руки, чтобы попросить, затем издает звуки, а затем сочетает приближение «вверх» с поднятыми руками. Как только условная вокализация станет последовательной, родитель или учитель может начать вводить новые приближения к словам. </a:t>
            </a: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Образ слайда 1"/>
          <p:cNvSpPr>
            <a:spLocks noChangeAspect="1" noGrp="1" noRot="1"/>
          </p:cNvSpPr>
          <p:nvPr>
            <p:ph type="sldImg"/>
          </p:nvPr>
        </p:nvSpPr>
        <p:spPr bwMode="auto"/>
      </p:sp>
      <p:sp>
        <p:nvSpPr>
          <p:cNvPr id="3" name="Заметки 2"/>
          <p:cNvSpPr>
            <a:spLocks noGrp="1"/>
          </p:cNvSpPr>
          <p:nvPr>
            <p:ph type="body" idx="1"/>
          </p:nvPr>
        </p:nvSpPr>
        <p:spPr bwMode="auto"/>
        <p:txBody>
          <a:bodyPr/>
          <a:lstStyle/>
          <a:p>
            <a:pPr>
              <a:defRPr/>
            </a:pPr>
            <a:r>
              <a:rPr lang="ru-RU" sz="1200" b="0" i="0" u="none" strike="noStrike" cap="none" spc="0">
                <a:solidFill>
                  <a:srgbClr val="231F20"/>
                </a:solidFill>
                <a:latin typeface="Palatino Linotype"/>
                <a:ea typeface="Palatino Linotype"/>
                <a:cs typeface="Palatino Linotype"/>
              </a:rPr>
              <a:t>Вокализации и вербализации можно стимулировать использованием подражательных песен, повествования и моделирования слов во время игры, пересказа и случайных социальных игр в сенсорных социальных процедурах. Ранние вокализации могут формировать основу для первых слов, обозначающих предпочтительные объекты, и могут стимулировать случайное использование слов в качестве средства запроса (например, «</a:t>
            </a:r>
            <a:r>
              <a:rPr lang="ru-RU" sz="1200" b="0" i="0" u="none" strike="noStrike" cap="none" spc="0">
                <a:solidFill>
                  <a:srgbClr val="231F20"/>
                </a:solidFill>
                <a:latin typeface="Palatino Linotype"/>
                <a:ea typeface="Palatino Linotype"/>
                <a:cs typeface="Palatino Linotype"/>
              </a:rPr>
              <a:t>бу</a:t>
            </a:r>
            <a:r>
              <a:rPr lang="ru-RU" sz="1200" b="0" i="0" u="none" strike="noStrike" cap="none" spc="0">
                <a:solidFill>
                  <a:srgbClr val="231F20"/>
                </a:solidFill>
                <a:latin typeface="Palatino Linotype"/>
                <a:ea typeface="Palatino Linotype"/>
                <a:cs typeface="Palatino Linotype"/>
              </a:rPr>
              <a:t>» для «мяча»). Однако на ранних стадиях коммуникативного намерения взрослым следует проявлять осторожность, требуя вокализации или вербализации (приближения) при каждой возможности; им следует помнить о необходимости чередовать приобретение и обслуживание. </a:t>
            </a:r>
            <a:endParaRPr sz="1200"/>
          </a:p>
          <a:p>
            <a:pPr marL="0" marR="0" lvl="0" indent="0" algn="l" defTabSz="914400">
              <a:lnSpc>
                <a:spcPct val="100000"/>
              </a:lnSpc>
              <a:spcBef>
                <a:spcPts val="0"/>
              </a:spcBef>
              <a:spcAft>
                <a:spcPts val="0"/>
              </a:spcAft>
              <a:buClrTx/>
              <a:buSzTx/>
              <a:buFontTx/>
              <a:buNone/>
              <a:defRPr/>
            </a:pPr>
            <a:endParaRPr lang="ru-RU" sz="1200">
              <a:latin typeface="Palatino Linotype"/>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a:solidFill>
                  <a:srgbClr val="231F20"/>
                </a:solidFill>
                <a:latin typeface="Palatino Linotype"/>
                <a:ea typeface="Palatino Linotype"/>
                <a:cs typeface="Palatino Linotype"/>
              </a:rPr>
              <a:t>Поскольку дети впервые приобретают навыки общения в раннем возрасте, их развитие может колебаться, а мотивация ребенка может снизиться, если его или ее постоянно заставляют максимизировать свои результаты. Перемежающееся подкрепление невербального коммуникативного поведения (например, жестов, зрительного контакта) может быть полезно для обеспечения адекватной мотивации.</a:t>
            </a:r>
            <a:endParaRPr lang="ru-RU" sz="1200">
              <a:solidFill>
                <a:srgbClr val="231F20"/>
              </a:solidFill>
              <a:latin typeface="Palatino Linotype"/>
              <a:ea typeface="Palatino Linotype"/>
              <a:cs typeface="Palatino Linotype"/>
            </a:endParaRPr>
          </a:p>
          <a:p>
            <a:pPr>
              <a:defRPr/>
            </a:pPr>
            <a:endParaRPr lang="ru-RU"/>
          </a:p>
        </p:txBody>
      </p:sp>
      <p:sp>
        <p:nvSpPr>
          <p:cNvPr id="4" name="Номер слайда 3"/>
          <p:cNvSpPr>
            <a:spLocks noGrp="1"/>
          </p:cNvSpPr>
          <p:nvPr>
            <p:ph type="sldNum" sz="quarter" idx="5"/>
          </p:nvPr>
        </p:nvSpPr>
        <p:spPr bwMode="auto"/>
        <p:txBody>
          <a:bodyPr/>
          <a:lstStyle/>
          <a:p>
            <a:pPr>
              <a:defRPr/>
            </a:pPr>
            <a:fld id="{D802DD2B-DD13-4CE0-BAC4-9BAFB89DE3C1}" type="slidenum">
              <a:rPr lang="ru-RU"/>
              <a:t/>
            </a:fld>
            <a:endParaRPr lang="ru-RU"/>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r>
              <a:rPr lang="ru-RU" sz="1200" b="0" i="0" u="none" strike="noStrike" cap="none" spc="0">
                <a:solidFill>
                  <a:srgbClr val="231F20"/>
                </a:solidFill>
                <a:latin typeface="Palatino Linotype"/>
                <a:ea typeface="Palatino Linotype"/>
                <a:cs typeface="Palatino Linotype"/>
              </a:rPr>
              <a:t>Некоторые звуки развиваются раньше и, скорее всего, ребенку их будет легче произносить (например, «</a:t>
            </a:r>
            <a:r>
              <a:rPr lang="ru-RU" sz="1200" b="0" i="0" u="none" strike="noStrike" cap="none" spc="0">
                <a:solidFill>
                  <a:srgbClr val="231F20"/>
                </a:solidFill>
                <a:latin typeface="Palatino Linotype"/>
                <a:ea typeface="Palatino Linotype"/>
                <a:cs typeface="Palatino Linotype"/>
              </a:rPr>
              <a:t>бу</a:t>
            </a:r>
            <a:r>
              <a:rPr lang="ru-RU" sz="1200" b="0" i="0" u="none" strike="noStrike" cap="none" spc="0">
                <a:solidFill>
                  <a:srgbClr val="231F20"/>
                </a:solidFill>
                <a:latin typeface="Palatino Linotype"/>
                <a:ea typeface="Palatino Linotype"/>
                <a:cs typeface="Palatino Linotype"/>
              </a:rPr>
              <a:t>», «</a:t>
            </a:r>
            <a:r>
              <a:rPr lang="ru-RU" sz="1200" b="0" i="0" u="none" strike="noStrike" cap="none" spc="0">
                <a:solidFill>
                  <a:srgbClr val="231F20"/>
                </a:solidFill>
                <a:latin typeface="Palatino Linotype"/>
                <a:ea typeface="Palatino Linotype"/>
                <a:cs typeface="Palatino Linotype"/>
              </a:rPr>
              <a:t>ма</a:t>
            </a:r>
            <a:r>
              <a:rPr lang="ru-RU" sz="1200" b="0" i="0" u="none" strike="noStrike" cap="none" spc="0">
                <a:solidFill>
                  <a:srgbClr val="231F20"/>
                </a:solidFill>
                <a:latin typeface="Palatino Linotype"/>
                <a:ea typeface="Palatino Linotype"/>
                <a:cs typeface="Palatino Linotype"/>
              </a:rPr>
              <a:t>»). Поскольку все дети разные, а дети с РАС могут иметь необычные и сложные модели речевого развития, может быть полезно проконсультироваться с </a:t>
            </a:r>
            <a:r>
              <a:rPr lang="en-US" sz="1200" b="0" i="0" u="none" strike="noStrike" cap="none" spc="0">
                <a:solidFill>
                  <a:srgbClr val="231F20"/>
                </a:solidFill>
                <a:latin typeface="Palatino Linotype"/>
                <a:ea typeface="Palatino Linotype"/>
                <a:cs typeface="Palatino Linotype"/>
              </a:rPr>
              <a:t>SLP</a:t>
            </a:r>
            <a:r>
              <a:rPr lang="ru-RU" sz="1200" b="0" i="0" u="none" strike="noStrike" cap="none" spc="0">
                <a:solidFill>
                  <a:srgbClr val="231F20"/>
                </a:solidFill>
                <a:latin typeface="Palatino Linotype"/>
                <a:ea typeface="Palatino Linotype"/>
                <a:cs typeface="Palatino Linotype"/>
              </a:rPr>
              <a:t> ребенка при выборе целей для первого слова. Некоторые цели первого слова могут оказаться сложными по ряду причин, как описано в Таблице 11.4. В этой таблице перечислены примеры первых слов или категорий слов, а также описание того, почему они являются или не являются хорошими целями для первого слова. Во многих случаях глаголы и такие слова, как «больше», могут быть хорошими целями для первого слова, но у некоторых из них могут быть некоторые подводные камни (например, склонность к чрезмерному обобщению). Эти плюсы и минусы также кратко рассмотрены в таблице.</a:t>
            </a:r>
            <a:endParaRPr lang="ru-RU" sz="1200" b="0" i="0" u="none" strike="noStrike" cap="none" spc="0">
              <a:solidFill>
                <a:srgbClr val="231F20"/>
              </a:solidFill>
              <a:latin typeface="Times New Roman"/>
              <a:cs typeface="Times New Roman"/>
            </a:endParaRPr>
          </a:p>
          <a:p>
            <a:pPr marL="0" marR="0" lvl="0" indent="0" algn="l" defTabSz="914400">
              <a:lnSpc>
                <a:spcPct val="100000"/>
              </a:lnSpc>
              <a:spcBef>
                <a:spcPts val="0"/>
              </a:spcBef>
              <a:spcAft>
                <a:spcPts val="0"/>
              </a:spcAft>
              <a:buClrTx/>
              <a:buSzTx/>
              <a:buFontTx/>
              <a:buNone/>
              <a:defRPr/>
            </a:pPr>
            <a:r>
              <a:rPr lang="ru-RU" sz="1200" b="1" i="0" u="none" strike="noStrike" cap="none" spc="0">
                <a:ln>
                  <a:noFill/>
                </a:ln>
                <a:solidFill>
                  <a:srgbClr val="231F20"/>
                </a:solidFill>
                <a:latin typeface="Trebuchet MS"/>
                <a:ea typeface="Palatino Linotype"/>
                <a:cs typeface="Palatino Linotype"/>
              </a:rPr>
              <a:t>Таблица 11.4.</a:t>
            </a:r>
            <a:r>
              <a:rPr lang="ru-RU" sz="1200" b="0" i="0" u="none" strike="noStrike" cap="none" spc="0">
                <a:ln>
                  <a:noFill/>
                </a:ln>
                <a:solidFill>
                  <a:srgbClr val="231F20"/>
                </a:solidFill>
                <a:latin typeface="Trebuchet MS"/>
                <a:ea typeface="Palatino Linotype"/>
                <a:cs typeface="Palatino Linotype"/>
              </a:rPr>
              <a:t>Советы по выбору целей для первого слова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Пример первый слова Хорошо	 первое словоцельСоображения, касающиеся конкретного ребенкаВозможно		 вызовы</a:t>
            </a:r>
            <a:endParaRPr lang="ru-RU" sz="1200" b="0" i="0" u="none" strike="noStrike" cap="none" spc="0">
              <a:ln>
                <a:noFill/>
              </a:ln>
              <a:solidFill>
                <a:schemeClr val="tx1"/>
              </a:solidFill>
              <a:latin typeface="Times New Roman"/>
              <a:cs typeface="Times New Roman"/>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Несущие </a:t>
            </a:r>
            <a:r>
              <a:rPr lang="ru-RU" sz="1200" b="0" i="0" u="none" strike="noStrike" cap="none" spc="0">
                <a:ln>
                  <a:noFill/>
                </a:ln>
                <a:solidFill>
                  <a:srgbClr val="231F20"/>
                </a:solidFill>
                <a:latin typeface="Trebuchet MS"/>
                <a:ea typeface="Palatino Linotype"/>
                <a:cs typeface="Palatino Linotype"/>
              </a:rPr>
              <a:t>фразы:</a:t>
            </a:r>
            <a:r>
              <a:rPr lang="ru-RU" sz="1200" b="0" i="1" u="none" strike="noStrike" cap="none" spc="0">
                <a:ln>
                  <a:noFill/>
                </a:ln>
                <a:solidFill>
                  <a:srgbClr val="231F20"/>
                </a:solidFill>
                <a:latin typeface="Trebuchet MS"/>
                <a:ea typeface="Palatino Linotype"/>
                <a:cs typeface="Palatino Linotype"/>
              </a:rPr>
              <a:t>На</a:t>
            </a:r>
            <a:r>
              <a:rPr lang="ru-RU" sz="1200" b="0" i="1" u="none" strike="noStrike" cap="none" spc="0">
                <a:ln>
                  <a:noFill/>
                </a:ln>
                <a:solidFill>
                  <a:srgbClr val="231F20"/>
                </a:solidFill>
                <a:latin typeface="Trebuchet MS"/>
                <a:ea typeface="Palatino Linotype"/>
                <a:cs typeface="Palatino Linotype"/>
              </a:rPr>
              <a:t> старт, внимание, марш; один два три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Метки для предпочтительных действий: вверх, толчок, прыжок, хлоп.</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Обычно они полезны для первых слов, поскольку создают неотъемлемую часть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импульс и может легко ассоциироваться с веселыми действиями.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Многие дети с расстройством аутистического спектра (РАС) любят физическую стимуляцию, и это обычно лучший выбор.</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Ребенок должен понимать, что нужно заполнять, а не повторять.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Убедитесь, что ребенок понимает глаголы. Некоторые дети лучше начинают с существительных.</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Ребенок может стать зависимым от быстрых слов, и ему будет трудно переходить к усвоению большего количества слов.</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Будьте внимательны и следите за тем, чтобы действие было конкретным и ясным. Возможно, вы захотите избежать смесей согласных в качестве целей для первого слова.</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Более	</a:t>
            </a:r>
            <a:r>
              <a:rPr lang="ru-RU" sz="1200" b="0" i="0" u="none" strike="noStrike" cap="none" spc="0">
                <a:ln>
                  <a:noFill/>
                </a:ln>
                <a:solidFill>
                  <a:srgbClr val="231F20"/>
                </a:solidFill>
                <a:latin typeface="Trebuchet MS"/>
                <a:ea typeface="Palatino Linotype"/>
                <a:cs typeface="Palatino Linotype"/>
              </a:rPr>
              <a:t>Обычно это нехорошее первое </a:t>
            </a:r>
            <a:r>
              <a:rPr lang="ru-RU" sz="1200" b="0" i="0" u="none" strike="noStrike" cap="none" spc="0">
                <a:ln>
                  <a:noFill/>
                </a:ln>
                <a:solidFill>
                  <a:srgbClr val="231F20"/>
                </a:solidFill>
                <a:latin typeface="Trebuchet MS"/>
                <a:ea typeface="Palatino Linotype"/>
                <a:cs typeface="Palatino Linotype"/>
              </a:rPr>
              <a:t>словоцель</a:t>
            </a:r>
            <a:r>
              <a:rPr lang="ru-RU" sz="1200" b="0" i="0" u="none" strike="noStrike" cap="none" spc="0">
                <a:ln>
                  <a:noFill/>
                </a:ln>
                <a:solidFill>
                  <a:srgbClr val="231F20"/>
                </a:solidFill>
                <a:latin typeface="Trebuchet MS"/>
                <a:ea typeface="Palatino Linotype"/>
                <a:cs typeface="Palatino Linotype"/>
              </a:rPr>
              <a:t>, хотя ее часто преподают как знак на раннем этапе.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Да	</a:t>
            </a:r>
            <a:r>
              <a:rPr lang="ru-RU" sz="1200" b="0" i="0" u="none" strike="noStrike" cap="none" spc="0">
                <a:ln>
                  <a:noFill/>
                </a:ln>
                <a:solidFill>
                  <a:srgbClr val="231F20"/>
                </a:solidFill>
                <a:latin typeface="Trebuchet MS"/>
                <a:ea typeface="Palatino Linotype"/>
                <a:cs typeface="Palatino Linotype"/>
              </a:rPr>
              <a:t>Обычно это </a:t>
            </a:r>
            <a:r>
              <a:rPr lang="ru-RU" sz="1200" b="0" i="0" u="none" strike="noStrike" cap="none" spc="0">
                <a:ln>
                  <a:noFill/>
                </a:ln>
                <a:solidFill>
                  <a:srgbClr val="231F20"/>
                </a:solidFill>
                <a:latin typeface="Trebuchet MS"/>
                <a:ea typeface="Palatino Linotype"/>
                <a:cs typeface="Palatino Linotype"/>
              </a:rPr>
              <a:t>нехорошоцель</a:t>
            </a:r>
            <a:r>
              <a:rPr lang="ru-RU" sz="1200" b="0" i="0" u="none" strike="noStrike" cap="none" spc="0">
                <a:ln>
                  <a:noFill/>
                </a:ln>
                <a:solidFill>
                  <a:srgbClr val="231F20"/>
                </a:solidFill>
                <a:latin typeface="Trebuchet MS"/>
                <a:ea typeface="Palatino Linotype"/>
                <a:cs typeface="Palatino Linotype"/>
              </a:rPr>
              <a:t> первого слова.</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Когда у ребенка будет 25–50 ярлыков, добавить это слово будет легко, пока ребенок будет продолжать использовать определенные ярлыки.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слово можно будет добавить в репертуар ребенка позже, и, возможно, его потребуется специально учить.</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слово легко обобщить. Ребенок может использовать слово «больше» для всего, что он хочет.</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Помните, что на этом этапе разработки вы хотите научить соответствию объект-метка.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слово легко обобщить, как описано ранее.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также может быть концептуально сложно или некоторым детям учиться.</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Нет, все </a:t>
            </a:r>
            <a:r>
              <a:rPr lang="ru-RU" sz="1200" b="0" i="1" u="none" strike="noStrike" cap="none" spc="0">
                <a:ln>
                  <a:noFill/>
                </a:ln>
                <a:solidFill>
                  <a:srgbClr val="231F20"/>
                </a:solidFill>
                <a:latin typeface="Trebuchet MS"/>
                <a:ea typeface="Palatino Linotype"/>
                <a:cs typeface="Palatino Linotype"/>
              </a:rPr>
              <a:t>готово,</a:t>
            </a:r>
            <a:r>
              <a:rPr lang="ru-RU" sz="1200" b="0" i="0" u="none" strike="noStrike" cap="none" spc="0">
                <a:ln>
                  <a:noFill/>
                </a:ln>
                <a:solidFill>
                  <a:srgbClr val="231F20"/>
                </a:solidFill>
                <a:latin typeface="Trebuchet MS"/>
                <a:ea typeface="Palatino Linotype"/>
                <a:cs typeface="Palatino Linotype"/>
              </a:rPr>
              <a:t>или</a:t>
            </a:r>
            <a:r>
              <a:rPr lang="ru-RU" sz="1200" b="0" i="0" u="none" strike="noStrike" cap="none" spc="0">
                <a:ln>
                  <a:noFill/>
                </a:ln>
                <a:solidFill>
                  <a:srgbClr val="231F20"/>
                </a:solidFill>
                <a:latin typeface="Trebuchet MS"/>
                <a:ea typeface="Palatino Linotype"/>
                <a:cs typeface="Palatino Linotype"/>
              </a:rPr>
              <a:t> другие слова, </a:t>
            </a:r>
            <a:r>
              <a:rPr lang="ru-RU" sz="1200" b="0" i="0" u="none" strike="noStrike" cap="none" spc="0">
                <a:ln>
                  <a:noFill/>
                </a:ln>
                <a:solidFill>
                  <a:srgbClr val="231F20"/>
                </a:solidFill>
                <a:latin typeface="Trebuchet MS"/>
                <a:ea typeface="Palatino Linotype"/>
                <a:cs typeface="Palatino Linotype"/>
              </a:rPr>
              <a:t>которыеуказать</a:t>
            </a:r>
            <a:r>
              <a:rPr lang="ru-RU" sz="1200" b="0" i="0" u="none" strike="noStrike" cap="none" spc="0">
                <a:ln>
                  <a:noFill/>
                </a:ln>
                <a:solidFill>
                  <a:srgbClr val="231F20"/>
                </a:solidFill>
                <a:latin typeface="Trebuchet MS"/>
                <a:ea typeface="Palatino Linotype"/>
                <a:cs typeface="Palatino Linotype"/>
              </a:rPr>
              <a:t> на окончание или остановку деятельности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Звуки животных: Му, мяу, ерш-ерш.</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Этикетки для любимых предметов, таких как бутылочка, кубик, </a:t>
            </a:r>
            <a:r>
              <a:rPr lang="ru-RU" sz="1200" b="0" i="0" u="none" strike="noStrike" cap="none" spc="0">
                <a:ln>
                  <a:noFill/>
                </a:ln>
                <a:solidFill>
                  <a:srgbClr val="231F20"/>
                </a:solidFill>
                <a:latin typeface="Trebuchet MS"/>
                <a:ea typeface="Palatino Linotype"/>
                <a:cs typeface="Palatino Linotype"/>
              </a:rPr>
              <a:t>чух</a:t>
            </a:r>
            <a:r>
              <a:rPr lang="ru-RU" sz="1200" b="0" i="0" u="none" strike="noStrike" cap="none" spc="0">
                <a:ln>
                  <a:noFill/>
                </a:ln>
                <a:solidFill>
                  <a:srgbClr val="231F20"/>
                </a:solidFill>
                <a:latin typeface="Trebuchet MS"/>
                <a:ea typeface="Palatino Linotype"/>
                <a:cs typeface="Palatino Linotype"/>
              </a:rPr>
              <a:t> и ребенок.</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Академические </a:t>
            </a:r>
            <a:r>
              <a:rPr lang="ru-RU" sz="1200" b="0" i="0" u="none" strike="noStrike" cap="none" spc="0">
                <a:ln>
                  <a:noFill/>
                </a:ln>
                <a:solidFill>
                  <a:srgbClr val="231F20"/>
                </a:solidFill>
                <a:latin typeface="Trebuchet MS"/>
                <a:ea typeface="Palatino Linotype"/>
                <a:cs typeface="Palatino Linotype"/>
              </a:rPr>
              <a:t>цели:Цвета</a:t>
            </a:r>
            <a:r>
              <a:rPr lang="ru-RU" sz="1200" b="0" i="0" u="none" strike="noStrike" cap="none" spc="0">
                <a:ln>
                  <a:noFill/>
                </a:ln>
                <a:solidFill>
                  <a:srgbClr val="231F20"/>
                </a:solidFill>
                <a:latin typeface="Trebuchet MS"/>
                <a:ea typeface="Palatino Linotype"/>
                <a:cs typeface="Palatino Linotype"/>
              </a:rPr>
              <a:t>, цифры, формы</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быть хорошими мишенями для первого слова, поскольку протест возникает с коммуникативным намерением.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могут быть хорошие цели для первого слова. Они часто появляются на ранних стадиях развития у типично развивающихся детей.</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полезны для большинства детей. Как только </a:t>
            </a:r>
            <a:r>
              <a:rPr lang="ru-RU" sz="1200" b="0" i="0" u="none" strike="noStrike" cap="none" spc="0">
                <a:ln>
                  <a:noFill/>
                </a:ln>
                <a:solidFill>
                  <a:srgbClr val="231F20"/>
                </a:solidFill>
                <a:latin typeface="Trebuchet MS"/>
                <a:ea typeface="Palatino Linotype"/>
                <a:cs typeface="Palatino Linotype"/>
              </a:rPr>
              <a:t>вывыберите</a:t>
            </a:r>
            <a:r>
              <a:rPr lang="ru-RU" sz="1200" b="0" i="0" u="none" strike="noStrike" cap="none" spc="0">
                <a:ln>
                  <a:noFill/>
                </a:ln>
                <a:solidFill>
                  <a:srgbClr val="231F20"/>
                </a:solidFill>
                <a:latin typeface="Trebuchet MS"/>
                <a:ea typeface="Palatino Linotype"/>
                <a:cs typeface="Palatino Linotype"/>
              </a:rPr>
              <a:t> несколько этикеток, постарайтесь обеспечить, чтобы в течение дня было много возможностей запросить товар.</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могут быть хорошие цели для первого слова, поскольку они представляют собой четкие обозначения, как и любое другое существительное.</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быть полезны в качестве замены поведения, если ребенок ведет себя проблемно.</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Часто это забавный способ маркировать животных, но он не закрепит внимание всех детей. Им следует обучать только детей, которые подкрепляются </a:t>
            </a:r>
            <a:r>
              <a:rPr lang="ru-RU" sz="1200" b="0" i="0" u="none" strike="noStrike" cap="none" spc="0">
                <a:ln>
                  <a:noFill/>
                </a:ln>
                <a:solidFill>
                  <a:srgbClr val="231F20"/>
                </a:solidFill>
                <a:latin typeface="Trebuchet MS"/>
                <a:ea typeface="Palatino Linotype"/>
                <a:cs typeface="Palatino Linotype"/>
              </a:rPr>
              <a:t>игрой.или</a:t>
            </a:r>
            <a:r>
              <a:rPr lang="ru-RU" sz="1200" b="0" i="0" u="none" strike="noStrike" cap="none" spc="0">
                <a:ln>
                  <a:noFill/>
                </a:ln>
                <a:solidFill>
                  <a:srgbClr val="231F20"/>
                </a:solidFill>
                <a:latin typeface="Trebuchet MS"/>
                <a:ea typeface="Palatino Linotype"/>
                <a:cs typeface="Palatino Linotype"/>
              </a:rPr>
              <a:t> деятельность, </a:t>
            </a:r>
            <a:r>
              <a:rPr lang="ru-RU" sz="1200" b="0" i="0" u="none" strike="noStrike" cap="none" spc="0">
                <a:ln>
                  <a:noFill/>
                </a:ln>
                <a:solidFill>
                  <a:srgbClr val="231F20"/>
                </a:solidFill>
                <a:latin typeface="Trebuchet MS"/>
                <a:ea typeface="Palatino Linotype"/>
                <a:cs typeface="Palatino Linotype"/>
              </a:rPr>
              <a:t>котораяотносятся</a:t>
            </a:r>
            <a:r>
              <a:rPr lang="ru-RU" sz="1200" b="0" i="0" u="none" strike="noStrike" cap="none" spc="0">
                <a:ln>
                  <a:noFill/>
                </a:ln>
                <a:solidFill>
                  <a:srgbClr val="231F20"/>
                </a:solidFill>
                <a:latin typeface="Trebuchet MS"/>
                <a:ea typeface="Palatino Linotype"/>
                <a:cs typeface="Palatino Linotype"/>
              </a:rPr>
              <a:t> к животным.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Может быть полезно выбрать ярлыки для предметов, которые являются наиболее предпочтительными и включают звуки, которые вы слышали от ребенка.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хорошие цели для первого слова, только если они мотивируют ребенка.</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Этим словам часто трудно научить, потому что они могут понадобиться, когда ребенок расстроен. Могут потребоваться особые стратегии обучения, которые будут более успешными, если ребенок сможет легко произносить другие слова.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быть не такими функциональными и универсальными, как обучение именам животных.</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Детям, которым сложно выучить слова, может быть сложно выбрать слово, которое они смогут практиковать достаточно часто.</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Их часто любят родители и им можно отдать большое предпочтение, но они не </a:t>
            </a:r>
            <a:r>
              <a:rPr lang="ru-RU" sz="1200" b="0" i="0" u="none" strike="noStrike" cap="none" spc="0">
                <a:ln>
                  <a:noFill/>
                </a:ln>
                <a:solidFill>
                  <a:srgbClr val="231F20"/>
                </a:solidFill>
                <a:latin typeface="Trebuchet MS"/>
                <a:ea typeface="Palatino Linotype"/>
                <a:cs typeface="Palatino Linotype"/>
              </a:rPr>
              <a:t>всегдафункциональный</a:t>
            </a:r>
            <a:r>
              <a:rPr lang="ru-RU" sz="1200" b="0" i="0" u="none" strike="noStrike" cap="none" spc="0">
                <a:ln>
                  <a:noFill/>
                </a:ln>
                <a:solidFill>
                  <a:srgbClr val="231F20"/>
                </a:solidFill>
                <a:latin typeface="Trebuchet MS"/>
                <a:ea typeface="Palatino Linotype"/>
                <a:cs typeface="Palatino Linotype"/>
              </a:rPr>
              <a:t>. Попытайтесь включить их, когда у ребенка будет 50 или более последовательных функциональных слов, или полагайтесь на них только для детей, которых трудно мотивировать с помощью других предметов.</a:t>
            </a: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1" i="0" u="none" strike="noStrike" cap="none" spc="0">
                <a:ln>
                  <a:noFill/>
                </a:ln>
                <a:solidFill>
                  <a:srgbClr val="231F20"/>
                </a:solidFill>
                <a:latin typeface="Trebuchet MS"/>
                <a:ea typeface="Palatino Linotype"/>
                <a:cs typeface="Palatino Linotype"/>
              </a:rPr>
              <a:t>Таблица 11.5.</a:t>
            </a:r>
            <a:r>
              <a:rPr lang="ru-RU" sz="1200" b="0" i="0" u="none" strike="noStrike" cap="none" spc="0">
                <a:ln>
                  <a:noFill/>
                </a:ln>
                <a:solidFill>
                  <a:srgbClr val="231F20"/>
                </a:solidFill>
                <a:latin typeface="Trebuchet MS"/>
                <a:ea typeface="Palatino Linotype"/>
                <a:cs typeface="Palatino Linotype"/>
              </a:rPr>
              <a:t>Подбор материала для обучения первым словам</a:t>
            </a:r>
            <a:endParaRPr sz="1200" b="0" i="0" u="none" strike="noStrike" cap="none">
              <a:ln>
                <a:noFill/>
              </a:ln>
              <a:solidFill>
                <a:schemeClr val="tx1"/>
              </a:solidFill>
            </a:endParaRPr>
          </a:p>
          <a:p>
            <a:pPr>
              <a:defRPr/>
            </a:pPr>
            <a:r>
              <a:rPr lang="ru-RU" sz="1200" b="0" i="0" u="none" strike="noStrike" cap="none" spc="0">
                <a:ln>
                  <a:noFill/>
                </a:ln>
                <a:solidFill>
                  <a:srgbClr val="231F20"/>
                </a:solidFill>
                <a:latin typeface="Trebuchet MS"/>
                <a:ea typeface="Palatino Linotype"/>
                <a:cs typeface="Palatino Linotype"/>
              </a:rPr>
              <a:t>Типматериал	Примеры ипредложенияПреимуществаНедостатки</a:t>
            </a:r>
            <a:endParaRPr lang="ru-RU" sz="1200" b="0" i="0" u="none" strike="noStrike" cap="none" spc="0">
              <a:solidFill>
                <a:srgbClr val="231F20"/>
              </a:solidFill>
              <a:latin typeface="Times New Roman"/>
              <a:cs typeface="Times New Roman"/>
            </a:endParaRPr>
          </a:p>
          <a:p>
            <a:pPr>
              <a:defRPr/>
            </a:pPr>
            <a:endParaRPr lang="ru-RU" sz="1200">
              <a:latin typeface="Palatino Linotype"/>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Простые игрушки, состоящие из одной детали, часто с кнопками, которыми можно манипулировать.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Простая причина и-игрушки с эффектами, состоящие из нескольких частей</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Calibri"/>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Притвориться </a:t>
            </a:r>
            <a:r>
              <a:rPr lang="ru-RU" sz="1200" b="0" i="0" u="none" strike="noStrike" cap="none" spc="0">
                <a:ln>
                  <a:noFill/>
                </a:ln>
                <a:solidFill>
                  <a:srgbClr val="231F20"/>
                </a:solidFill>
                <a:latin typeface="Trebuchet MS"/>
                <a:ea typeface="Palatino Linotype"/>
                <a:cs typeface="Palatino Linotype"/>
              </a:rPr>
              <a:t>телефономПритворись</a:t>
            </a:r>
            <a:r>
              <a:rPr lang="ru-RU" sz="1200" b="0" i="0" u="none" strike="noStrike" cap="none" spc="0">
                <a:ln>
                  <a:noFill/>
                </a:ln>
                <a:solidFill>
                  <a:srgbClr val="231F20"/>
                </a:solidFill>
                <a:latin typeface="Trebuchet MS"/>
                <a:ea typeface="Palatino Linotype"/>
                <a:cs typeface="Palatino Linotype"/>
              </a:rPr>
              <a:t> ключами от машины. Рулевое колесо. </a:t>
            </a:r>
            <a:r>
              <a:rPr lang="en-US" sz="1200" b="0" i="0" u="none" strike="noStrike" cap="none" spc="0">
                <a:ln>
                  <a:noFill/>
                </a:ln>
                <a:solidFill>
                  <a:srgbClr val="231F20"/>
                </a:solidFill>
                <a:latin typeface="Trebuchet MS"/>
                <a:ea typeface="Palatino Linotype"/>
                <a:cs typeface="Palatino Linotype"/>
              </a:rPr>
              <a:t>iPad</a:t>
            </a:r>
            <a:r>
              <a:rPr lang="ru-RU" sz="1200" b="0" i="0" u="none" strike="noStrike" cap="none" spc="0">
                <a:ln>
                  <a:noFill/>
                </a:ln>
                <a:solidFill>
                  <a:srgbClr val="231F20"/>
                </a:solidFill>
                <a:latin typeface="Trebuchet MS"/>
                <a:ea typeface="Palatino Linotype"/>
                <a:cs typeface="Palatino Linotype"/>
              </a:rPr>
              <a:t>.</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ПоппингПалс</a:t>
            </a:r>
            <a:r>
              <a:rPr lang="ru-RU" sz="1200" b="0" i="0" u="none" strike="noStrike" cap="none" spc="0">
                <a:ln>
                  <a:noFill/>
                </a:ln>
                <a:solidFill>
                  <a:srgbClr val="231F20"/>
                </a:solidFill>
                <a:latin typeface="Trebuchet MS"/>
                <a:ea typeface="Palatino Linotype"/>
                <a:cs typeface="Palatino Linotype"/>
              </a:rPr>
              <a:t> </a:t>
            </a:r>
            <a:r>
              <a:rPr lang="ru-RU" sz="1200" b="0" i="0" u="none" strike="noStrike" cap="none" spc="0">
                <a:ln>
                  <a:noFill/>
                </a:ln>
                <a:solidFill>
                  <a:srgbClr val="231F20"/>
                </a:solidFill>
                <a:latin typeface="Trebuchet MS"/>
                <a:ea typeface="Palatino Linotype"/>
                <a:cs typeface="Palatino Linotype"/>
              </a:rPr>
              <a:t>Липстер</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Игрушечные инструменты (например, фортепиано)</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Шариковые рампы Автомобильные рампы Мраморные рампы Шариковый поппер </a:t>
            </a:r>
            <a:r>
              <a:rPr lang="en-US" sz="1200" b="0" i="0" u="none" strike="noStrike" cap="none" spc="0">
                <a:ln>
                  <a:noFill/>
                </a:ln>
                <a:solidFill>
                  <a:srgbClr val="231F20"/>
                </a:solidFill>
                <a:latin typeface="Trebuchet MS"/>
                <a:ea typeface="Palatino Linotype"/>
                <a:cs typeface="Palatino Linotype"/>
              </a:rPr>
              <a:t>Connect Four</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Печенье-монстр, который ест печенье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Игрушечная копилка с гигантскими монетами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Игрушечный автомат для жевательной резинки с шариками</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Calibri"/>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часто очень мотивируют, и ими интересно манипулировать, особенно для детей младшего возраста или тех, кто менее разговорчив.</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Постарайтесь иметь два одинаковых объекта, чтобы вы могли подражать тому, что делает ребенок, и способствовать взаимодействию и общению.</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Легко следовать примеру ребенка во взаимодействии, поскольку игрушки просты.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желанные игрушки, которые подходят как для слов действия (</a:t>
            </a:r>
            <a:r>
              <a:rPr lang="en-US" sz="1200" b="0" i="0" u="none" strike="noStrike" cap="none" spc="0">
                <a:ln>
                  <a:noFill/>
                </a:ln>
                <a:solidFill>
                  <a:srgbClr val="231F20"/>
                </a:solidFill>
                <a:latin typeface="Trebuchet MS"/>
                <a:ea typeface="Palatino Linotype"/>
                <a:cs typeface="Palatino Linotype"/>
              </a:rPr>
              <a:t>in</a:t>
            </a:r>
            <a:r>
              <a:rPr lang="ru-RU" sz="1200" b="0" i="0" u="none" strike="noStrike" cap="none" spc="0">
                <a:ln>
                  <a:noFill/>
                </a:ln>
                <a:solidFill>
                  <a:srgbClr val="231F20"/>
                </a:solidFill>
                <a:latin typeface="Trebuchet MS"/>
                <a:ea typeface="Palatino Linotype"/>
                <a:cs typeface="Palatino Linotype"/>
              </a:rPr>
              <a:t>, </a:t>
            </a:r>
            <a:r>
              <a:rPr lang="en-US" sz="1200" b="0" i="0" u="none" strike="noStrike" cap="none" spc="0">
                <a:ln>
                  <a:noFill/>
                </a:ln>
                <a:solidFill>
                  <a:srgbClr val="231F20"/>
                </a:solidFill>
                <a:latin typeface="Trebuchet MS"/>
                <a:ea typeface="Palatino Linotype"/>
                <a:cs typeface="Palatino Linotype"/>
              </a:rPr>
              <a:t>on </a:t>
            </a:r>
            <a:r>
              <a:rPr lang="ru-RU" sz="1200" b="0" i="0" u="none" strike="noStrike" cap="none" spc="0">
                <a:ln>
                  <a:noFill/>
                </a:ln>
                <a:solidFill>
                  <a:srgbClr val="231F20"/>
                </a:solidFill>
                <a:latin typeface="Trebuchet MS"/>
                <a:ea typeface="Palatino Linotype"/>
                <a:cs typeface="Palatino Linotype"/>
              </a:rPr>
              <a:t>или </a:t>
            </a:r>
            <a:r>
              <a:rPr lang="en-US" sz="1200" b="0" i="0" u="none" strike="noStrike" cap="none" spc="0">
                <a:ln>
                  <a:noFill/>
                </a:ln>
                <a:solidFill>
                  <a:srgbClr val="231F20"/>
                </a:solidFill>
                <a:latin typeface="Trebuchet MS"/>
                <a:ea typeface="Palatino Linotype"/>
                <a:cs typeface="Palatino Linotype"/>
              </a:rPr>
              <a:t>go</a:t>
            </a:r>
            <a:r>
              <a:rPr lang="ru-RU" sz="1200" b="0" i="0" u="none" strike="noStrike" cap="none" spc="0">
                <a:ln>
                  <a:noFill/>
                </a:ln>
                <a:solidFill>
                  <a:srgbClr val="231F20"/>
                </a:solidFill>
                <a:latin typeface="Trebuchet MS"/>
                <a:ea typeface="Palatino Linotype"/>
                <a:cs typeface="Palatino Linotype"/>
              </a:rPr>
              <a:t>), так и для существительных (печенье, </a:t>
            </a:r>
            <a:r>
              <a:rPr lang="ru-RU" sz="1200" b="0" i="0" u="none" strike="noStrike" cap="none" spc="0">
                <a:ln>
                  <a:noFill/>
                </a:ln>
                <a:solidFill>
                  <a:srgbClr val="231F20"/>
                </a:solidFill>
                <a:latin typeface="Trebuchet MS"/>
                <a:ea typeface="Palatino Linotype"/>
                <a:cs typeface="Palatino Linotype"/>
              </a:rPr>
              <a:t>чипс</a:t>
            </a:r>
            <a:r>
              <a:rPr lang="ru-RU" sz="1200" b="0" i="0" u="none" strike="noStrike" cap="none" spc="0">
                <a:ln>
                  <a:noFill/>
                </a:ln>
                <a:solidFill>
                  <a:srgbClr val="231F20"/>
                </a:solidFill>
                <a:latin typeface="Trebuchet MS"/>
                <a:ea typeface="Palatino Linotype"/>
                <a:cs typeface="Palatino Linotype"/>
              </a:rPr>
              <a:t> или мяч).</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быть хороши для того, чтобы разбить это.</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Можно подробнее остановиться на игре и общении.</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Calibri"/>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Если у вас есть только одна из этих игрушек, может быть сложно обеспечить взаимность и сбалансированные ходы, что может привести к появлению одного типа возможностей для получения первоначального доступа, если вы не включите поочередность.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Дети могут слишком сосредоточиться на электронной природе этих игрушек, что может помешать взаимодействию и взаимности.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Поскольку действия с этими игрушками повторяются, а словарный запас может быть ограничен, обязательно смешивайте их со словами и игровыми действиями. Например, добавьте другие цели, такие как навыки восприятия, следование указаниям, обмен информацией или выполнение очереди.</a:t>
            </a:r>
            <a:endParaRPr sz="1200" b="0" i="0" u="none" strike="noStrike" cap="none">
              <a:ln>
                <a:noFill/>
              </a:ln>
              <a:solidFill>
                <a:schemeClr val="tx1"/>
              </a:solidFill>
            </a:endParaRPr>
          </a:p>
          <a:p>
            <a:pPr>
              <a:defRPr/>
            </a:pPr>
            <a:endParaRPr/>
          </a:p>
          <a:p>
            <a:pPr marL="1260473" marR="36829" indent="-1193799">
              <a:lnSpc>
                <a:spcPct val="96000"/>
              </a:lnSpc>
              <a:spcBef>
                <a:spcPts val="189"/>
              </a:spcBef>
              <a:spcAft>
                <a:spcPts val="0"/>
              </a:spcAft>
              <a:defRPr/>
            </a:pPr>
            <a:r>
              <a:rPr lang="ru-RU" sz="1200" b="0" i="0" u="none" strike="noStrike" cap="none" spc="0">
                <a:solidFill>
                  <a:srgbClr val="231F20"/>
                </a:solidFill>
                <a:latin typeface="Trebuchet MS"/>
                <a:ea typeface="Palatino Linotype"/>
                <a:cs typeface="Palatino Linotype"/>
              </a:rPr>
              <a:t>КуклыКуклы</a:t>
            </a:r>
            <a:r>
              <a:rPr lang="ru-RU" sz="1200" b="0" i="0" u="none" strike="noStrike" cap="none" spc="0">
                <a:solidFill>
                  <a:srgbClr val="231F20"/>
                </a:solidFill>
                <a:latin typeface="Trebuchet MS"/>
                <a:ea typeface="Palatino Linotype"/>
                <a:cs typeface="Palatino Linotype"/>
              </a:rPr>
              <a:t> с	</a:t>
            </a:r>
            <a:r>
              <a:rPr lang="ru-RU" sz="1200" b="0" i="0" u="none" strike="noStrike" cap="none" spc="4">
                <a:solidFill>
                  <a:srgbClr val="231F20"/>
                </a:solidFill>
                <a:latin typeface="Trebuchet MS"/>
                <a:ea typeface="Palatino Linotype"/>
                <a:cs typeface="Palatino Linotype"/>
              </a:rPr>
              <a:t> </a:t>
            </a:r>
            <a:r>
              <a:rPr lang="ru-RU" sz="1200" b="0" i="0" u="none" strike="noStrike" cap="none" spc="0">
                <a:solidFill>
                  <a:srgbClr val="231F20"/>
                </a:solidFill>
                <a:latin typeface="Trebuchet MS"/>
                <a:ea typeface="Palatino Linotype"/>
                <a:cs typeface="Palatino Linotype"/>
              </a:rPr>
              <a:t>рты, в которые можно засунуть руку, чтобы манипулировать ими, как будто они разговаривают</a:t>
            </a:r>
            <a:endParaRPr sz="1200">
              <a:latin typeface="Palatino Linotype"/>
              <a:ea typeface="Palatino Linotype"/>
              <a:cs typeface="Palatino Linotype"/>
            </a:endParaRPr>
          </a:p>
          <a:p>
            <a:pPr marL="1260473" marR="27939"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Красочные большие монстры, животные или динозавры</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a:spcBef>
                <a:spcPts val="18"/>
              </a:spcBef>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marL="1260473" marR="27939" indent="-1193799">
              <a:lnSpc>
                <a:spcPct val="96000"/>
              </a:lnSpc>
              <a:spcAft>
                <a:spcPts val="0"/>
              </a:spcAft>
              <a:defRPr/>
            </a:pPr>
            <a:r>
              <a:rPr lang="ru-RU" sz="1200" b="0" i="0" u="none" strike="noStrike" cap="none" spc="0">
                <a:solidFill>
                  <a:srgbClr val="231F20"/>
                </a:solidFill>
                <a:latin typeface="Trebuchet MS"/>
                <a:ea typeface="Palatino Linotype"/>
                <a:cs typeface="Palatino Linotype"/>
              </a:rPr>
              <a:t>пластилин	Наборы с понятным действием (например, фигурка с растущими волосами, штуковина, производящая спагетти)</a:t>
            </a:r>
            <a:endParaRPr sz="1200">
              <a:latin typeface="Palatino Linotype"/>
              <a:ea typeface="Palatino Linotype"/>
              <a:cs typeface="Palatino Linotype"/>
            </a:endParaRPr>
          </a:p>
          <a:p>
            <a:pPr marL="1260473" marR="93978"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Инструменты для пластилина (</a:t>
            </a:r>
            <a:r>
              <a:rPr lang="ru-RU" sz="1200" b="0" i="0" u="none" strike="noStrike" cap="none" spc="0">
                <a:solidFill>
                  <a:srgbClr val="231F20"/>
                </a:solidFill>
                <a:latin typeface="Trebuchet MS"/>
                <a:ea typeface="Palatino Linotype"/>
                <a:cs typeface="Palatino Linotype"/>
              </a:rPr>
              <a:t>например,</a:t>
            </a:r>
            <a:r>
              <a:rPr lang="ru-RU" sz="1200" b="0" i="0" u="none" strike="noStrike" cap="none" spc="-4">
                <a:solidFill>
                  <a:srgbClr val="231F20"/>
                </a:solidFill>
                <a:latin typeface="Trebuchet MS"/>
                <a:ea typeface="Palatino Linotype"/>
                <a:cs typeface="Palatino Linotype"/>
              </a:rPr>
              <a:t>ролик</a:t>
            </a:r>
            <a:r>
              <a:rPr lang="ru-RU" sz="1200" b="0" i="0" u="none" strike="noStrike" cap="none" spc="-4">
                <a:solidFill>
                  <a:srgbClr val="231F20"/>
                </a:solidFill>
                <a:latin typeface="Trebuchet MS"/>
                <a:ea typeface="Palatino Linotype"/>
                <a:cs typeface="Palatino Linotype"/>
              </a:rPr>
              <a:t>, нож для пиццы, </a:t>
            </a:r>
            <a:r>
              <a:rPr lang="ru-RU" sz="1200" b="0" i="0" u="none" strike="noStrike" cap="none" spc="-4">
                <a:solidFill>
                  <a:srgbClr val="231F20"/>
                </a:solidFill>
                <a:latin typeface="Trebuchet MS"/>
                <a:ea typeface="Palatino Linotype"/>
                <a:cs typeface="Palatino Linotype"/>
              </a:rPr>
              <a:t>пластик</a:t>
            </a:r>
            <a:r>
              <a:rPr lang="ru-RU" sz="1200" b="0" i="0" u="none" strike="noStrike" cap="none" spc="0">
                <a:solidFill>
                  <a:srgbClr val="231F20"/>
                </a:solidFill>
                <a:latin typeface="Trebuchet MS"/>
                <a:ea typeface="Palatino Linotype"/>
                <a:cs typeface="Palatino Linotype"/>
              </a:rPr>
              <a:t>ножницы</a:t>
            </a:r>
            <a:r>
              <a:rPr lang="ru-RU" sz="1200" b="0" i="0" u="none" strike="noStrike" cap="none" spc="0">
                <a:solidFill>
                  <a:srgbClr val="231F20"/>
                </a:solidFill>
                <a:latin typeface="Trebuchet MS"/>
                <a:ea typeface="Palatino Linotype"/>
                <a:cs typeface="Palatino Linotype"/>
              </a:rPr>
              <a:t>)</a:t>
            </a:r>
            <a:endParaRPr sz="1200">
              <a:latin typeface="Palatino Linotype"/>
              <a:ea typeface="Palatino Linotype"/>
              <a:cs typeface="Palatino Linotype"/>
            </a:endParaRPr>
          </a:p>
          <a:p>
            <a:pPr marL="1158874">
              <a:lnSpc>
                <a:spcPts val="904"/>
              </a:lnSpc>
              <a:defRPr/>
            </a:pPr>
            <a:r>
              <a:rPr lang="ru-RU" sz="1200" b="0" i="0" u="none" strike="noStrike" cap="none" spc="0">
                <a:solidFill>
                  <a:srgbClr val="231F20"/>
                </a:solidFill>
                <a:latin typeface="Trebuchet MS"/>
                <a:ea typeface="Palatino Linotype"/>
                <a:cs typeface="Palatino Linotype"/>
              </a:rPr>
              <a:t>Разные цвета пластилина</a:t>
            </a:r>
            <a:endParaRPr sz="1200">
              <a:latin typeface="Palatino Linotype"/>
              <a:ea typeface="Palatino Linotype"/>
              <a:cs typeface="Palatino Linotype"/>
            </a:endParaRPr>
          </a:p>
          <a:p>
            <a:pPr marL="156844" marR="180974" indent="-101599">
              <a:lnSpc>
                <a:spcPct val="96000"/>
              </a:lnSpc>
              <a:spcBef>
                <a:spcPts val="18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Куклы могут использоваться в качестве дополнения ко многим занятиям и привносить в игру юмор.</a:t>
            </a:r>
            <a:endParaRPr sz="1200">
              <a:latin typeface="Palatino Linotype"/>
              <a:ea typeface="Palatino Linotype"/>
              <a:cs typeface="Palatino Linotype"/>
            </a:endParaRPr>
          </a:p>
          <a:p>
            <a:pPr marL="156844" marR="180974" indent="-101599">
              <a:lnSpc>
                <a:spcPct val="96000"/>
              </a:lnSpc>
              <a:spcAft>
                <a:spcPts val="0"/>
              </a:spcAft>
              <a:defRPr/>
            </a:pPr>
            <a:r>
              <a:rPr lang="ru-RU" sz="1200" b="0" i="0" u="none" strike="noStrike" cap="none" spc="-4">
                <a:solidFill>
                  <a:srgbClr val="231F20"/>
                </a:solidFill>
                <a:latin typeface="Trebuchet MS"/>
                <a:ea typeface="Palatino Linotype"/>
                <a:cs typeface="Palatino Linotype"/>
              </a:rPr>
              <a:t>Рутины, включающие звуковые эффекты</a:t>
            </a:r>
            <a:r>
              <a:rPr lang="ru-RU" sz="1200" b="0" i="0" u="none" strike="noStrike" cap="none" spc="0">
                <a:solidFill>
                  <a:srgbClr val="231F20"/>
                </a:solidFill>
                <a:latin typeface="Trebuchet MS"/>
                <a:ea typeface="Palatino Linotype"/>
                <a:cs typeface="Palatino Linotype"/>
              </a:rPr>
              <a:t>(например, притворное чихание) особенно эффективны.</a:t>
            </a:r>
            <a:endParaRPr sz="1200">
              <a:latin typeface="Palatino Linotype"/>
              <a:ea typeface="Palatino Linotype"/>
              <a:cs typeface="Palatino Linotype"/>
            </a:endParaRPr>
          </a:p>
          <a:p>
            <a:pPr marL="156844" indent="-101599">
              <a:lnSpc>
                <a:spcPct val="96000"/>
              </a:lnSpc>
              <a:defRPr/>
            </a:pPr>
            <a:r>
              <a:rPr lang="ru-RU" sz="1200" b="0" i="0" u="none" strike="noStrike" cap="none" spc="0">
                <a:solidFill>
                  <a:srgbClr val="231F20"/>
                </a:solidFill>
                <a:latin typeface="Trebuchet MS"/>
                <a:ea typeface="Palatino Linotype"/>
                <a:cs typeface="Palatino Linotype"/>
              </a:rPr>
              <a:t>Детям также часто смешно, когда куклы едят или выплевывают игрушечную еду.</a:t>
            </a:r>
            <a:endParaRPr sz="1200">
              <a:latin typeface="Palatino Linotype"/>
              <a:ea typeface="Palatino Linotype"/>
              <a:cs typeface="Palatino Linotype"/>
            </a:endParaRPr>
          </a:p>
          <a:p>
            <a:pPr marL="156844" marR="6984"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Они позволяют моделировать и создавать творческие игровые схемы.</a:t>
            </a:r>
            <a:endParaRPr sz="1200">
              <a:latin typeface="Palatino Linotype"/>
              <a:ea typeface="Palatino Linotype"/>
              <a:cs typeface="Palatino Linotype"/>
            </a:endParaRPr>
          </a:p>
          <a:p>
            <a:pPr marL="156844" indent="-101599">
              <a:lnSpc>
                <a:spcPct val="96000"/>
              </a:lnSpc>
              <a:spcBef>
                <a:spcPts val="189"/>
              </a:spcBef>
              <a:spcAft>
                <a:spcPts val="0"/>
              </a:spcAft>
              <a:defRPr/>
            </a:pPr>
            <a:r>
              <a:rPr lang="ru-RU" sz="1200" b="0" i="0" u="none" strike="noStrike" cap="none" spc="0">
                <a:solidFill>
                  <a:srgbClr val="231F20"/>
                </a:solidFill>
                <a:latin typeface="Trebuchet MS"/>
                <a:ea typeface="Palatino Linotype"/>
                <a:cs typeface="Palatino Linotype"/>
              </a:rPr>
              <a:t>Он отлично подходит для обучения таким действиям, как перекат, толкание и разрезание.</a:t>
            </a:r>
            <a:endParaRPr sz="1200">
              <a:latin typeface="Palatino Linotype"/>
              <a:ea typeface="Palatino Linotype"/>
              <a:cs typeface="Palatino Linotype"/>
            </a:endParaRPr>
          </a:p>
          <a:p>
            <a:pPr marL="156844" indent="-101599">
              <a:lnSpc>
                <a:spcPct val="96000"/>
              </a:lnSpc>
              <a:defRPr/>
            </a:pPr>
            <a:r>
              <a:rPr lang="ru-RU" sz="1200" b="0" i="0" u="none" strike="noStrike" cap="none" spc="0">
                <a:solidFill>
                  <a:srgbClr val="231F20"/>
                </a:solidFill>
                <a:latin typeface="Trebuchet MS"/>
                <a:ea typeface="Palatino Linotype"/>
                <a:cs typeface="Palatino Linotype"/>
              </a:rPr>
              <a:t>С заданием, которое ребенок может попросить, связано множество предметов и цветов.</a:t>
            </a:r>
            <a:endParaRPr sz="1200">
              <a:latin typeface="Palatino Linotype"/>
              <a:ea typeface="Palatino Linotype"/>
              <a:cs typeface="Palatino Linotype"/>
            </a:endParaRPr>
          </a:p>
          <a:p>
            <a:pPr marL="168274" marR="157479" indent="-101599">
              <a:lnSpc>
                <a:spcPct val="96000"/>
              </a:lnSpc>
              <a:spcBef>
                <a:spcPts val="18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Некоторых детей куклы пугают, по крайней мере, поначалу.</a:t>
            </a:r>
            <a:endParaRPr sz="1200">
              <a:latin typeface="Palatino Linotype"/>
              <a:ea typeface="Palatino Linotype"/>
              <a:cs typeface="Palatino Linotype"/>
            </a:endParaRPr>
          </a:p>
          <a:p>
            <a:pPr marL="168274" marR="157479"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Для тех, кто учит первые слова, убедитесь, что </a:t>
            </a:r>
            <a:r>
              <a:rPr lang="ru-RU" sz="1200" b="0" i="0" u="none" strike="noStrike" cap="none" spc="0">
                <a:solidFill>
                  <a:srgbClr val="231F20"/>
                </a:solidFill>
                <a:latin typeface="Trebuchet MS"/>
                <a:ea typeface="Palatino Linotype"/>
                <a:cs typeface="Palatino Linotype"/>
              </a:rPr>
              <a:t>вербальнаяцели</a:t>
            </a:r>
            <a:r>
              <a:rPr lang="ru-RU" sz="1200" b="0" i="0" u="none" strike="noStrike" cap="none" spc="0">
                <a:solidFill>
                  <a:srgbClr val="231F20"/>
                </a:solidFill>
                <a:latin typeface="Trebuchet MS"/>
                <a:ea typeface="Palatino Linotype"/>
                <a:cs typeface="Palatino Linotype"/>
              </a:rPr>
              <a:t> ясны (например, пусть ребенок назовет еду, которую будет есть кукла).</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marL="168274" marR="394335" indent="-101599">
              <a:lnSpc>
                <a:spcPct val="96000"/>
              </a:lnSpc>
              <a:spcBef>
                <a:spcPts val="804"/>
              </a:spcBef>
              <a:spcAft>
                <a:spcPts val="0"/>
              </a:spcAft>
              <a:defRPr/>
            </a:pPr>
            <a:r>
              <a:rPr lang="en-US" sz="1200" b="0" i="0" u="none" strike="noStrike" cap="none" spc="0">
                <a:solidFill>
                  <a:srgbClr val="231F20"/>
                </a:solidFill>
                <a:latin typeface="Trebuchet MS"/>
                <a:ea typeface="Palatino Linotype"/>
                <a:cs typeface="Palatino Linotype"/>
              </a:rPr>
              <a:t>Playdough </a:t>
            </a:r>
            <a:r>
              <a:rPr lang="ru-RU" sz="1200" b="0" i="0" u="none" strike="noStrike" cap="none" spc="0">
                <a:solidFill>
                  <a:srgbClr val="231F20"/>
                </a:solidFill>
                <a:latin typeface="Trebuchet MS"/>
                <a:ea typeface="Palatino Linotype"/>
                <a:cs typeface="Palatino Linotype"/>
              </a:rPr>
              <a:t>может быстро превратиться в одиночное занятие, поэтому важны сбалансированные повороты и общий контроль.</a:t>
            </a:r>
            <a:endParaRPr sz="1200">
              <a:latin typeface="Palatino Linotype"/>
              <a:ea typeface="Palatino Linotype"/>
              <a:cs typeface="Palatino Linotype"/>
            </a:endParaRPr>
          </a:p>
          <a:p>
            <a:pPr marL="66674">
              <a:lnSpc>
                <a:spcPts val="889"/>
              </a:lnSpc>
              <a:defRPr/>
            </a:pPr>
            <a:r>
              <a:rPr lang="ru-RU" sz="1200" b="0" i="0" u="none" strike="noStrike" cap="none" spc="0">
                <a:solidFill>
                  <a:srgbClr val="231F20"/>
                </a:solidFill>
                <a:latin typeface="Trebuchet MS"/>
                <a:ea typeface="Palatino Linotype"/>
                <a:cs typeface="Palatino Linotype"/>
              </a:rPr>
              <a:t>Некоторые дети пытаются его съесть.</a:t>
            </a:r>
            <a:endParaRPr sz="1200">
              <a:latin typeface="Palatino Linotype"/>
              <a:ea typeface="Palatino Linotype"/>
              <a:cs typeface="Palatino Linotype"/>
            </a:endParaRPr>
          </a:p>
          <a:p>
            <a:pPr marL="168274" marR="149224" indent="-101599">
              <a:lnSpc>
                <a:spcPct val="96000"/>
              </a:lnSpc>
              <a:spcBef>
                <a:spcPts val="4"/>
              </a:spcBef>
              <a:spcAft>
                <a:spcPts val="0"/>
              </a:spcAft>
              <a:defRPr/>
            </a:pPr>
            <a:r>
              <a:rPr lang="ru-RU" sz="1200" b="0" i="0" u="none" strike="noStrike" cap="none" spc="0">
                <a:solidFill>
                  <a:srgbClr val="231F20"/>
                </a:solidFill>
                <a:latin typeface="Trebuchet MS"/>
                <a:ea typeface="Palatino Linotype"/>
                <a:cs typeface="Palatino Linotype"/>
              </a:rPr>
              <a:t>Некоторые взрослые возражают против беспорядка. Попробуйте сдержать это занятие, подав его на пластиковом подносе!</a:t>
            </a:r>
            <a:endParaRPr sz="1200">
              <a:latin typeface="Palatino Linotype"/>
              <a:ea typeface="Palatino Linotype"/>
              <a:cs typeface="Palatino Linotype"/>
            </a:endParaRPr>
          </a:p>
          <a:p>
            <a:pPr>
              <a:defRPr/>
            </a:pPr>
            <a:endParaRPr sz="1200"/>
          </a:p>
          <a:p>
            <a:pPr>
              <a:defRPr/>
            </a:pPr>
            <a:endParaRPr/>
          </a:p>
          <a:p>
            <a:pPr marL="0" marR="0" lvl="0" indent="0" algn="l" defTabSz="914400">
              <a:lnSpc>
                <a:spcPct val="100000"/>
              </a:lnSpc>
              <a:spcBef>
                <a:spcPts val="0"/>
              </a:spcBef>
              <a:spcAft>
                <a:spcPts val="0"/>
              </a:spcAft>
              <a:buClrTx/>
              <a:buSzTx/>
              <a:buFontTx/>
              <a:buNone/>
              <a:defRPr/>
            </a:pPr>
            <a:r>
              <a:rPr lang="en-US" sz="1200" b="0" i="0" u="none" strike="noStrike" cap="none" spc="0">
                <a:ln>
                  <a:noFill/>
                </a:ln>
                <a:solidFill>
                  <a:srgbClr val="231F20"/>
                </a:solidFill>
                <a:latin typeface="Trebuchet MS"/>
                <a:ea typeface="Palatino Linotype"/>
                <a:cs typeface="Palatino Linotype"/>
              </a:rPr>
              <a:t>Gone </a:t>
            </a:r>
            <a:r>
              <a:rPr lang="en-US" sz="1200" b="0" i="0" u="none" strike="noStrike" cap="none" spc="0">
                <a:ln>
                  <a:noFill/>
                </a:ln>
                <a:solidFill>
                  <a:srgbClr val="231F20"/>
                </a:solidFill>
                <a:latin typeface="Trebuchet MS"/>
                <a:ea typeface="Palatino Linotype"/>
                <a:cs typeface="Palatino Linotype"/>
              </a:rPr>
              <a:t>Fishin</a:t>
            </a:r>
            <a:r>
              <a:rPr lang="ru-RU" sz="1200" b="0" i="0" u="none" strike="noStrike" cap="none" spc="0">
                <a:ln>
                  <a:noFill/>
                </a:ln>
                <a:solidFill>
                  <a:srgbClr val="231F20"/>
                </a:solidFill>
                <a:latin typeface="Trebuchet MS"/>
                <a:ea typeface="Palatino Linotype"/>
                <a:cs typeface="Palatino Linotype"/>
              </a:rPr>
              <a:t>' (или любая игра о рыбалке)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Элефун</a:t>
            </a:r>
            <a:r>
              <a:rPr lang="ru-RU" sz="1200" b="0" i="0" u="none" strike="noStrike" cap="none" spc="0">
                <a:ln>
                  <a:noFill/>
                </a:ln>
                <a:solidFill>
                  <a:srgbClr val="231F20"/>
                </a:solidFill>
                <a:latin typeface="Trebuchet MS"/>
                <a:ea typeface="Palatino Linotype"/>
                <a:cs typeface="Palatino Linotype"/>
              </a:rPr>
              <a:t> (слон, ловящий бабочек)</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en-US" sz="1200" b="0" i="0" u="none" strike="noStrike" cap="none" spc="0">
                <a:ln>
                  <a:noFill/>
                </a:ln>
                <a:solidFill>
                  <a:srgbClr val="231F20"/>
                </a:solidFill>
                <a:latin typeface="Trebuchet MS"/>
                <a:ea typeface="Palatino Linotype"/>
                <a:cs typeface="Palatino Linotype"/>
              </a:rPr>
              <a:t>Lucky Ducks</a:t>
            </a:r>
            <a:r>
              <a:rPr lang="ru-RU" sz="1200" b="0" i="0" u="none" strike="noStrike" cap="none" spc="0">
                <a:ln>
                  <a:noFill/>
                </a:ln>
                <a:solidFill>
                  <a:srgbClr val="231F20"/>
                </a:solidFill>
                <a:latin typeface="Trebuchet MS"/>
                <a:ea typeface="Palatino Linotype"/>
                <a:cs typeface="Palatino Linotype"/>
              </a:rPr>
              <a:t> (пруд с утками)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Гонка пингвинов в лагуне на воздушном шаре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(пингвины, которые карабкаются и скатываются по дорожке)</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Простые действия («плавать» и «на») и существительные.(«утка» и «сетка») легко маркировать.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Коммуникационные испытания легко внедрить, если вы сохраняете контроль над некоторыми частями и </a:t>
            </a:r>
            <a:r>
              <a:rPr lang="ru-RU" sz="1200" b="0" i="0" u="none" strike="noStrike" cap="none" spc="0">
                <a:ln>
                  <a:noFill/>
                </a:ln>
                <a:solidFill>
                  <a:srgbClr val="231F20"/>
                </a:solidFill>
                <a:latin typeface="Trebuchet MS"/>
                <a:ea typeface="Palatino Linotype"/>
                <a:cs typeface="Palatino Linotype"/>
              </a:rPr>
              <a:t>используетеразбивая</a:t>
            </a:r>
            <a:r>
              <a:rPr lang="ru-RU" sz="1200" b="0" i="0" u="none" strike="noStrike" cap="none" spc="0">
                <a:ln>
                  <a:noFill/>
                </a:ln>
                <a:solidFill>
                  <a:srgbClr val="231F20"/>
                </a:solidFill>
                <a:latin typeface="Trebuchet MS"/>
                <a:ea typeface="Palatino Linotype"/>
                <a:cs typeface="Palatino Linotype"/>
              </a:rPr>
              <a:t> его (например, рыб, уток, бабочек, пингвинов).</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Существует множество возможностей для взаимности, совместного внимания и совместного удовольствия (например, наблюдение за тем, как слон опрыскивает бабочек в «</a:t>
            </a:r>
            <a:r>
              <a:rPr lang="ru-RU" sz="1200" b="0" i="0" u="none" strike="noStrike" cap="none" spc="0">
                <a:ln>
                  <a:noFill/>
                </a:ln>
                <a:solidFill>
                  <a:srgbClr val="231F20"/>
                </a:solidFill>
                <a:latin typeface="Trebuchet MS"/>
                <a:ea typeface="Palatino Linotype"/>
                <a:cs typeface="Palatino Linotype"/>
              </a:rPr>
              <a:t>Элефане</a:t>
            </a:r>
            <a:r>
              <a:rPr lang="ru-RU" sz="1200" b="0" i="0" u="none" strike="noStrike" cap="none" spc="0">
                <a:ln>
                  <a:noFill/>
                </a:ln>
                <a:solidFill>
                  <a:srgbClr val="231F20"/>
                </a:solidFill>
                <a:latin typeface="Trebuchet MS"/>
                <a:ea typeface="Palatino Linotype"/>
                <a:cs typeface="Palatino Linotype"/>
              </a:rPr>
              <a:t>»).</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Типматериал</a:t>
            </a:r>
            <a:r>
              <a:rPr lang="ru-RU" sz="1200" b="0" i="0" u="none" strike="noStrike" cap="none" spc="0">
                <a:ln>
                  <a:noFill/>
                </a:ln>
                <a:solidFill>
                  <a:srgbClr val="231F20"/>
                </a:solidFill>
                <a:latin typeface="Trebuchet MS"/>
                <a:ea typeface="Palatino Linotype"/>
                <a:cs typeface="Palatino Linotype"/>
              </a:rPr>
              <a:t>	Примеры </a:t>
            </a:r>
            <a:r>
              <a:rPr lang="ru-RU" sz="1200" b="0" i="0" u="none" strike="noStrike" cap="none" spc="0">
                <a:ln>
                  <a:noFill/>
                </a:ln>
                <a:solidFill>
                  <a:srgbClr val="231F20"/>
                </a:solidFill>
                <a:latin typeface="Trebuchet MS"/>
                <a:ea typeface="Palatino Linotype"/>
                <a:cs typeface="Palatino Linotype"/>
              </a:rPr>
              <a:t>ипредложенияПреимуществаНедостатки</a:t>
            </a:r>
            <a:r>
              <a:rPr lang="ru-RU" sz="1200" b="0" i="0" u="none" strike="noStrike" cap="none" spc="0">
                <a:ln>
                  <a:noFill/>
                </a:ln>
                <a:solidFill>
                  <a:srgbClr val="231F20"/>
                </a:solidFill>
                <a:latin typeface="Trebuchet MS"/>
                <a:ea typeface="Palatino Linotype"/>
                <a:cs typeface="Palatino Linotype"/>
              </a:rPr>
              <a:t>		</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ПазлыЗвуковые</a:t>
            </a:r>
            <a:r>
              <a:rPr lang="ru-RU" sz="1200" b="0" i="0" u="none" strike="noStrike" cap="none" spc="0">
                <a:ln>
                  <a:noFill/>
                </a:ln>
                <a:solidFill>
                  <a:srgbClr val="231F20"/>
                </a:solidFill>
                <a:latin typeface="Trebuchet MS"/>
                <a:ea typeface="Palatino Linotype"/>
                <a:cs typeface="Palatino Linotype"/>
              </a:rPr>
              <a:t> пазлы	 Деревянные пазлы-вставки Сортировщики фигур</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Книги	Книги «Потрогай и почувствуй» Звуковые книги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Всплывающие книги Простые сборники рассказов</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Головоломки могут обеспечить разнообразный словарный запас, если их части представляют собой разные объекты (например, животные, транспортные средства).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Звуки часто очень мотивируют.</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Разнообразие звуков может предоставить целый ряд возможностей. Легко объединить действия с кусочками головоломки, если они содержат животных, транспортные средства и т. д.</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предоставляют множество возможностей для различных коммуникативных функций, таких как запросы информации («Где недостающий кусочек пазла?») и комментирование.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Книги открывают множество возможностей для ярлыков, действий и совместного внимания.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Им можно отдать предпочтение, и в них легко включить любимые продукты ребенка.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Если картинки имеют некоторую сложность, открываются хорошие возможности для разнообразия словарного запаса.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Обязательно следите за взглядом ребенка и обозначайте, на что он смотрит, — это способствует активизации совместного внимания.</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Обязательно используйте сбалансированные повороты. Соблазнительно попросить ребенка рассказать о каждом фрагменте головоломки, но это может расстраивать и </a:t>
            </a:r>
            <a:r>
              <a:rPr lang="ru-RU" sz="1200" b="0" i="0" u="none" strike="noStrike" cap="none" spc="0">
                <a:ln>
                  <a:noFill/>
                </a:ln>
                <a:solidFill>
                  <a:srgbClr val="231F20"/>
                </a:solidFill>
                <a:latin typeface="Trebuchet MS"/>
                <a:ea typeface="Palatino Linotype"/>
                <a:cs typeface="Palatino Linotype"/>
              </a:rPr>
              <a:t>нене</a:t>
            </a:r>
            <a:r>
              <a:rPr lang="ru-RU" sz="1200" b="0" i="0" u="none" strike="noStrike" cap="none" spc="0">
                <a:ln>
                  <a:noFill/>
                </a:ln>
                <a:solidFill>
                  <a:srgbClr val="231F20"/>
                </a:solidFill>
                <a:latin typeface="Trebuchet MS"/>
                <a:ea typeface="Palatino Linotype"/>
                <a:cs typeface="Palatino Linotype"/>
              </a:rPr>
              <a:t> создавать естественного взаимодействия. Чередуйте общение ребенка с получением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произведение с предоставлением неограниченного доступа и комментированием или инициированием совместного внимания и общего воздействия в отношении его или ее произведений.</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Поскольку словарный запас может повторяться, может быть полезно чередовать разные задачи.(например, восприимчивые цели) в деятельность.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Книги большего размера или книги с дополнительными функциями, такими как звук или всплывающие окна, могут увеличить возможности для взаимности, совместного удовольствия и сбалансированных поворотов.</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Полезная стратегия внедрения испытаний — предложить ребенку пометить что-нибудь на странице, а затем перевернуть страницу в качестве подкрепления.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 делайте слишком много ходов самостоятельно и не задавайте много вопросов, чтобы взаимодействие было взаимным.</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Дошкольные игры, которые имеют простую(часто электронные) действия (Примечание: в них не обязательно играть по правилам. Многие дети просто находят материалы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чтобы было весело и мотивировало.)</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lang="ru-RU" sz="1200" b="0" i="0" u="none" strike="noStrike" cap="none" spc="0">
              <a:ln>
                <a:noFill/>
              </a:ln>
              <a:solidFill>
                <a:schemeClr val="tx1"/>
              </a:solidFill>
              <a:latin typeface="Times New Roman"/>
              <a:cs typeface="Times New Roman"/>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Сначала попробуйте использовать игру из-за ее мотивирующих и увлекательных материалов. Цель не обязательно состоит в том, чтобы кто-то выиграл, а в том, чтобы развлечься, используя материалы в качестве игрушки. Вот почему игры для детей старшего возраста иногда все же работают. Если </a:t>
            </a:r>
            <a:r>
              <a:rPr lang="en-US" sz="1200" b="0" i="0" u="none" strike="noStrike" cap="none" spc="0">
                <a:ln>
                  <a:noFill/>
                </a:ln>
                <a:solidFill>
                  <a:srgbClr val="231F20"/>
                </a:solidFill>
                <a:latin typeface="Trebuchet MS"/>
                <a:ea typeface="Palatino Linotype"/>
                <a:cs typeface="Palatino Linotype"/>
              </a:rPr>
              <a:t>Connect Four </a:t>
            </a:r>
            <a:r>
              <a:rPr lang="ru-RU" sz="1200" b="0" i="0" u="none" strike="noStrike" cap="none" spc="0">
                <a:ln>
                  <a:noFill/>
                </a:ln>
                <a:solidFill>
                  <a:srgbClr val="231F20"/>
                </a:solidFill>
                <a:latin typeface="Trebuchet MS"/>
                <a:ea typeface="Palatino Linotype"/>
                <a:cs typeface="Palatino Linotype"/>
              </a:rPr>
              <a:t>заключается в том, чтобы вставить фишки и увидеть, как они выпадают, то вам не нужно понимать цель игры.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Обязательно не зацикливайтесь на попытках играть по правилам, если это не так.</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соответствующие уровню развития или мотивирующие ребенка.</a:t>
            </a:r>
            <a:endParaRPr sz="1200" b="0" i="0" u="none" strike="noStrike" cap="none">
              <a:ln>
                <a:noFill/>
              </a:ln>
              <a:solidFill>
                <a:schemeClr val="tx1"/>
              </a:solidFill>
              <a:latin typeface="Arial"/>
            </a:endParaRPr>
          </a:p>
          <a:p>
            <a:pPr marL="568959" indent="-101599">
              <a:lnSpc>
                <a:spcPct val="96000"/>
              </a:lnSpc>
              <a:spcAft>
                <a:spcPts val="0"/>
              </a:spcAft>
              <a:defRPr/>
            </a:pPr>
            <a:r>
              <a:rPr lang="ru-RU" sz="1200" b="0" i="0" u="none" strike="noStrike" cap="none" spc="-14">
                <a:solidFill>
                  <a:srgbClr val="231F20"/>
                </a:solidFill>
                <a:latin typeface="Trebuchet MS"/>
                <a:ea typeface="Palatino Linotype"/>
                <a:cs typeface="Palatino Linotype"/>
              </a:rPr>
              <a:t>Блоки или </a:t>
            </a:r>
            <a:r>
              <a:rPr lang="ru-RU" sz="1200" b="0" i="0" u="none" strike="noStrike" cap="none" spc="-14">
                <a:solidFill>
                  <a:srgbClr val="231F20"/>
                </a:solidFill>
                <a:latin typeface="Trebuchet MS"/>
                <a:ea typeface="Palatino Linotype"/>
                <a:cs typeface="Palatino Linotype"/>
              </a:rPr>
              <a:t>здание</a:t>
            </a:r>
            <a:r>
              <a:rPr lang="ru-RU" sz="1200" b="0" i="0" u="none" strike="noStrike" cap="none" spc="0">
                <a:solidFill>
                  <a:srgbClr val="231F20"/>
                </a:solidFill>
                <a:latin typeface="Trebuchet MS"/>
                <a:ea typeface="Palatino Linotype"/>
                <a:cs typeface="Palatino Linotype"/>
              </a:rPr>
              <a:t>игрушки</a:t>
            </a:r>
            <a:endParaRPr sz="1200">
              <a:latin typeface="Palatino Linotype"/>
              <a:ea typeface="Palatino Linotype"/>
              <a:cs typeface="Palatino Linotype"/>
            </a:endParaRPr>
          </a:p>
          <a:p>
            <a:pPr marL="207644" marR="556894">
              <a:lnSpc>
                <a:spcPct val="96000"/>
              </a:lnSpc>
              <a:spcBef>
                <a:spcPts val="52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9">
                <a:solidFill>
                  <a:srgbClr val="231F20"/>
                </a:solidFill>
                <a:latin typeface="Trebuchet MS"/>
                <a:ea typeface="Palatino Linotype"/>
                <a:cs typeface="Palatino Linotype"/>
              </a:rPr>
              <a:t>Маленькая </a:t>
            </a:r>
            <a:r>
              <a:rPr lang="ru-RU" sz="1200" b="0" i="0" u="none" strike="noStrike" cap="none" spc="-9">
                <a:solidFill>
                  <a:srgbClr val="231F20"/>
                </a:solidFill>
                <a:latin typeface="Trebuchet MS"/>
                <a:ea typeface="Palatino Linotype"/>
                <a:cs typeface="Palatino Linotype"/>
              </a:rPr>
              <a:t>арфа</a:t>
            </a:r>
            <a:r>
              <a:rPr lang="ru-RU" sz="1200" b="0" i="0" u="none" strike="noStrike" cap="none" spc="0">
                <a:solidFill>
                  <a:srgbClr val="231F20"/>
                </a:solidFill>
                <a:latin typeface="Trebuchet MS"/>
                <a:ea typeface="Palatino Linotype"/>
                <a:cs typeface="Palatino Linotype"/>
              </a:rPr>
              <a:t>Барабан</a:t>
            </a:r>
            <a:endParaRPr sz="1200">
              <a:latin typeface="Palatino Linotype"/>
              <a:ea typeface="Palatino Linotype"/>
              <a:cs typeface="Palatino Linotype"/>
            </a:endParaRPr>
          </a:p>
          <a:p>
            <a:pPr marL="207644">
              <a:lnSpc>
                <a:spcPct val="96000"/>
              </a:lnSpc>
              <a:spcAft>
                <a:spcPts val="0"/>
              </a:spcAft>
              <a:defRPr/>
            </a:pPr>
            <a:r>
              <a:rPr lang="ru-RU" sz="1200" b="0" i="0" u="none" strike="noStrike" cap="none" spc="0">
                <a:solidFill>
                  <a:srgbClr val="231F20"/>
                </a:solidFill>
                <a:latin typeface="Trebuchet MS"/>
                <a:ea typeface="Palatino Linotype"/>
                <a:cs typeface="Palatino Linotype"/>
              </a:rPr>
              <a:t>Маленькая гитара или гавайская гитара, ксилофон.</a:t>
            </a:r>
            <a:endParaRPr sz="1200">
              <a:latin typeface="Palatino Linotype"/>
              <a:ea typeface="Palatino Linotype"/>
              <a:cs typeface="Palatino Linotype"/>
            </a:endParaRPr>
          </a:p>
          <a:p>
            <a:pPr marL="207644" marR="447674">
              <a:lnSpc>
                <a:spcPct val="96000"/>
              </a:lnSpc>
              <a:spcAft>
                <a:spcPts val="0"/>
              </a:spcAft>
              <a:defRPr/>
            </a:pPr>
            <a:r>
              <a:rPr lang="ru-RU" sz="1200" b="0" i="0" u="none" strike="noStrike" cap="none" spc="0">
                <a:solidFill>
                  <a:srgbClr val="231F20"/>
                </a:solidFill>
                <a:latin typeface="Trebuchet MS"/>
                <a:ea typeface="Palatino Linotype"/>
                <a:cs typeface="Palatino Linotype"/>
              </a:rPr>
              <a:t>Маракасы Бубен Треугольник Детские </a:t>
            </a:r>
            <a:r>
              <a:rPr lang="ru-RU" sz="1200" b="0" i="0" u="none" strike="noStrike" cap="none" spc="0">
                <a:solidFill>
                  <a:srgbClr val="231F20"/>
                </a:solidFill>
                <a:latin typeface="Trebuchet MS"/>
                <a:ea typeface="Palatino Linotype"/>
                <a:cs typeface="Palatino Linotype"/>
              </a:rPr>
              <a:t>песниЗаморозить</a:t>
            </a:r>
            <a:r>
              <a:rPr lang="ru-RU" sz="1200" b="0" i="0" u="none" strike="noStrike" cap="none" spc="0">
                <a:solidFill>
                  <a:srgbClr val="231F20"/>
                </a:solidFill>
                <a:latin typeface="Trebuchet MS"/>
                <a:ea typeface="Palatino Linotype"/>
                <a:cs typeface="Palatino Linotype"/>
              </a:rPr>
              <a:t> танец</a:t>
            </a:r>
            <a:endParaRPr sz="1200">
              <a:latin typeface="Palatino Linotype"/>
              <a:ea typeface="Palatino Linotype"/>
              <a:cs typeface="Palatino Linotype"/>
            </a:endParaRPr>
          </a:p>
          <a:p>
            <a:pPr marL="207644">
              <a:lnSpc>
                <a:spcPts val="914"/>
              </a:lnSpc>
              <a:spcBef>
                <a:spcPts val="169"/>
              </a:spcBef>
              <a:spcAft>
                <a:spcPts val="0"/>
              </a:spcAft>
              <a:defRPr/>
            </a:pPr>
            <a:r>
              <a:rPr lang="ru-RU" sz="1200" b="0" i="0" u="none" strike="noStrike" cap="none" spc="0">
                <a:solidFill>
                  <a:srgbClr val="231F20"/>
                </a:solidFill>
                <a:latin typeface="Trebuchet MS"/>
                <a:ea typeface="Palatino Linotype"/>
                <a:cs typeface="Palatino Linotype"/>
              </a:rPr>
              <a:t>Большие блоки</a:t>
            </a:r>
            <a:endParaRPr sz="1200">
              <a:latin typeface="Palatino Linotype"/>
              <a:ea typeface="Palatino Linotype"/>
              <a:cs typeface="Palatino Linotype"/>
            </a:endParaRPr>
          </a:p>
          <a:p>
            <a:pPr marL="207644" marR="32384">
              <a:lnSpc>
                <a:spcPct val="96000"/>
              </a:lnSpc>
              <a:spcBef>
                <a:spcPts val="4"/>
              </a:spcBef>
              <a:spcAft>
                <a:spcPts val="0"/>
              </a:spcAft>
              <a:defRPr/>
            </a:pPr>
            <a:r>
              <a:rPr lang="ru-RU" sz="1200" b="0" i="0" u="none" strike="noStrike" cap="none" spc="0">
                <a:solidFill>
                  <a:srgbClr val="231F20"/>
                </a:solidFill>
                <a:latin typeface="Trebuchet MS"/>
                <a:ea typeface="Palatino Linotype"/>
                <a:cs typeface="Palatino Linotype"/>
              </a:rPr>
              <a:t>Блоки </a:t>
            </a:r>
            <a:r>
              <a:rPr lang="en-US" sz="1200" b="0" i="0" u="none" strike="noStrike" cap="none" spc="0">
                <a:solidFill>
                  <a:srgbClr val="231F20"/>
                </a:solidFill>
                <a:latin typeface="Trebuchet MS"/>
                <a:ea typeface="Palatino Linotype"/>
                <a:cs typeface="Palatino Linotype"/>
              </a:rPr>
              <a:t>Lego </a:t>
            </a:r>
            <a:r>
              <a:rPr lang="ru-RU" sz="1200" b="0" i="0" u="none" strike="noStrike" cap="none" spc="0">
                <a:solidFill>
                  <a:srgbClr val="231F20"/>
                </a:solidFill>
                <a:latin typeface="Trebuchet MS"/>
                <a:ea typeface="Palatino Linotype"/>
                <a:cs typeface="Palatino Linotype"/>
              </a:rPr>
              <a:t>или </a:t>
            </a:r>
            <a:r>
              <a:rPr lang="en-US" sz="1200" b="0" i="0" u="none" strike="noStrike" cap="none" spc="0">
                <a:solidFill>
                  <a:srgbClr val="231F20"/>
                </a:solidFill>
                <a:latin typeface="Trebuchet MS"/>
                <a:ea typeface="Palatino Linotype"/>
                <a:cs typeface="Palatino Linotype"/>
              </a:rPr>
              <a:t>Duplo </a:t>
            </a:r>
            <a:r>
              <a:rPr lang="ru-RU" sz="1200" b="0" i="0" u="none" strike="noStrike" cap="none" spc="0">
                <a:solidFill>
                  <a:srgbClr val="231F20"/>
                </a:solidFill>
                <a:latin typeface="Trebuchet MS"/>
                <a:ea typeface="Palatino Linotype"/>
                <a:cs typeface="Palatino Linotype"/>
              </a:rPr>
              <a:t>Деревянные конструкторы </a:t>
            </a:r>
            <a:r>
              <a:rPr lang="en-US" sz="1200" b="0" i="0" u="none" strike="noStrike" cap="none" spc="0">
                <a:solidFill>
                  <a:srgbClr val="231F20"/>
                </a:solidFill>
                <a:latin typeface="Trebuchet MS"/>
                <a:ea typeface="Palatino Linotype"/>
                <a:cs typeface="Palatino Linotype"/>
              </a:rPr>
              <a:t>Lincoln Logs</a:t>
            </a:r>
            <a:endParaRPr sz="1200">
              <a:latin typeface="Palatino Linotype"/>
              <a:ea typeface="Palatino Linotype"/>
              <a:cs typeface="Palatino Linotype"/>
            </a:endParaRPr>
          </a:p>
          <a:p>
            <a:pPr marL="207644">
              <a:lnSpc>
                <a:spcPts val="904"/>
              </a:lnSpc>
              <a:defRPr/>
            </a:pPr>
            <a:r>
              <a:rPr lang="ru-RU" sz="1200" b="0" i="0" u="none" strike="noStrike" cap="none" spc="0">
                <a:solidFill>
                  <a:srgbClr val="231F20"/>
                </a:solidFill>
                <a:latin typeface="Trebuchet MS"/>
                <a:ea typeface="Palatino Linotype"/>
                <a:cs typeface="Palatino Linotype"/>
              </a:rPr>
              <a:t>Магна-Плитки</a:t>
            </a:r>
            <a:endParaRPr sz="1200">
              <a:latin typeface="Palatino Linotype"/>
              <a:ea typeface="Palatino Linotype"/>
              <a:cs typeface="Palatino Linotype"/>
            </a:endParaRPr>
          </a:p>
          <a:p>
            <a:pPr marL="471804" marR="250824" indent="-101599">
              <a:lnSpc>
                <a:spcPct val="96000"/>
              </a:lnSpc>
              <a:spcBef>
                <a:spcPts val="52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Если у вас есть несколько инструментов, вы можете легко таргетировать запросы и по очереди.</a:t>
            </a:r>
            <a:endParaRPr sz="1200">
              <a:latin typeface="Palatino Linotype"/>
              <a:ea typeface="Palatino Linotype"/>
              <a:cs typeface="Palatino Linotype"/>
            </a:endParaRPr>
          </a:p>
          <a:p>
            <a:pPr marL="471804" marR="250824"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Они также хорошо подходят для чередующихся имитационных испытаний.</a:t>
            </a:r>
            <a:endParaRPr sz="1200">
              <a:latin typeface="Palatino Linotype"/>
              <a:ea typeface="Palatino Linotype"/>
              <a:cs typeface="Palatino Linotype"/>
            </a:endParaRPr>
          </a:p>
          <a:p>
            <a:pPr marL="471804" marR="7619"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Фриза-танец легко заказать тем, кто учит первые слова. Это тоже весело!</a:t>
            </a:r>
            <a:endParaRPr sz="1200">
              <a:latin typeface="Palatino Linotype"/>
              <a:ea typeface="Palatino Linotype"/>
              <a:cs typeface="Palatino Linotype"/>
            </a:endParaRPr>
          </a:p>
          <a:p>
            <a:pPr marL="471804" indent="-101599">
              <a:lnSpc>
                <a:spcPct val="96000"/>
              </a:lnSpc>
              <a:defRPr/>
            </a:pPr>
            <a:r>
              <a:rPr lang="ru-RU" sz="1200" b="0" i="0" u="none" strike="noStrike" cap="none" spc="-4">
                <a:solidFill>
                  <a:srgbClr val="231F20"/>
                </a:solidFill>
                <a:latin typeface="Trebuchet MS"/>
                <a:ea typeface="Palatino Linotype"/>
                <a:cs typeface="Palatino Linotype"/>
              </a:rPr>
              <a:t>Детские песни </a:t>
            </a:r>
            <a:r>
              <a:rPr lang="ru-RU" sz="1200" b="0" i="0" u="none" strike="noStrike" cap="none" spc="-4">
                <a:solidFill>
                  <a:srgbClr val="231F20"/>
                </a:solidFill>
                <a:latin typeface="Trebuchet MS"/>
                <a:ea typeface="Palatino Linotype"/>
                <a:cs typeface="Palatino Linotype"/>
              </a:rPr>
              <a:t>это</a:t>
            </a:r>
            <a:r>
              <a:rPr lang="ru-RU" sz="1200" b="0" i="0" u="none" strike="noStrike" cap="none" spc="0">
                <a:solidFill>
                  <a:srgbClr val="231F20"/>
                </a:solidFill>
                <a:latin typeface="Trebuchet MS"/>
                <a:ea typeface="Palatino Linotype"/>
                <a:cs typeface="Palatino Linotype"/>
              </a:rPr>
              <a:t>легко</a:t>
            </a:r>
            <a:r>
              <a:rPr lang="ru-RU" sz="1200" b="0" i="0" u="none" strike="noStrike" cap="none" spc="0">
                <a:solidFill>
                  <a:srgbClr val="231F20"/>
                </a:solidFill>
                <a:latin typeface="Trebuchet MS"/>
                <a:ea typeface="Palatino Linotype"/>
                <a:cs typeface="Palatino Linotype"/>
              </a:rPr>
              <a:t> найти на многих веб-сайтах, таких как </a:t>
            </a:r>
            <a:r>
              <a:rPr lang="en-US" sz="1200" b="0" i="0" u="none" strike="noStrike" cap="none" spc="0">
                <a:solidFill>
                  <a:srgbClr val="231F20"/>
                </a:solidFill>
                <a:latin typeface="Trebuchet MS"/>
                <a:ea typeface="Palatino Linotype"/>
                <a:cs typeface="Palatino Linotype"/>
              </a:rPr>
              <a:t>YouTube</a:t>
            </a:r>
            <a:r>
              <a:rPr lang="ru-RU" sz="1200" b="0" i="0" u="none" strike="noStrike" cap="none" spc="0">
                <a:solidFill>
                  <a:srgbClr val="231F20"/>
                </a:solidFill>
                <a:latin typeface="Trebuchet MS"/>
                <a:ea typeface="Palatino Linotype"/>
                <a:cs typeface="Palatino Linotype"/>
              </a:rPr>
              <a:t>. Многие дети любят версии поп-</a:t>
            </a:r>
            <a:r>
              <a:rPr lang="ru-RU" sz="1200" b="0" i="0" u="none" strike="noStrike" cap="none" spc="0">
                <a:solidFill>
                  <a:srgbClr val="231F20"/>
                </a:solidFill>
                <a:latin typeface="Trebuchet MS"/>
                <a:ea typeface="Palatino Linotype"/>
                <a:cs typeface="Palatino Linotype"/>
              </a:rPr>
              <a:t>песен.</a:t>
            </a:r>
            <a:r>
              <a:rPr lang="ru-RU" sz="1200" b="0" i="0" u="none" strike="noStrike" cap="none" spc="-9">
                <a:solidFill>
                  <a:srgbClr val="231F20"/>
                </a:solidFill>
                <a:latin typeface="Trebuchet MS"/>
                <a:ea typeface="Palatino Linotype"/>
                <a:cs typeface="Palatino Linotype"/>
              </a:rPr>
              <a:t>адаптированные</a:t>
            </a:r>
            <a:r>
              <a:rPr lang="ru-RU" sz="1200" b="0" i="0" u="none" strike="noStrike" cap="none" spc="-9">
                <a:solidFill>
                  <a:srgbClr val="231F20"/>
                </a:solidFill>
                <a:latin typeface="Trebuchet MS"/>
                <a:ea typeface="Palatino Linotype"/>
                <a:cs typeface="Palatino Linotype"/>
              </a:rPr>
              <a:t> для детей (например, </a:t>
            </a:r>
            <a:r>
              <a:rPr lang="en-US" sz="1200" b="0" i="0" u="none" strike="noStrike" cap="none" spc="-9">
                <a:solidFill>
                  <a:srgbClr val="231F20"/>
                </a:solidFill>
                <a:latin typeface="Trebuchet MS"/>
                <a:ea typeface="Palatino Linotype"/>
                <a:cs typeface="Palatino Linotype"/>
              </a:rPr>
              <a:t>Kidz</a:t>
            </a:r>
            <a:r>
              <a:rPr lang="en-US" sz="1200" b="0" i="0" u="none" strike="noStrike" cap="none" spc="-9">
                <a:solidFill>
                  <a:srgbClr val="231F20"/>
                </a:solidFill>
                <a:latin typeface="Trebuchet MS"/>
                <a:ea typeface="Palatino Linotype"/>
                <a:cs typeface="Palatino Linotype"/>
              </a:rPr>
              <a:t> Bop</a:t>
            </a:r>
            <a:r>
              <a:rPr lang="ru-RU" sz="1200" b="0" i="0" u="none" strike="noStrike" cap="none" spc="-9">
                <a:solidFill>
                  <a:srgbClr val="231F20"/>
                </a:solidFill>
                <a:latin typeface="Trebuchet MS"/>
                <a:ea typeface="Palatino Linotype"/>
                <a:cs typeface="Palatino Linotype"/>
              </a:rPr>
              <a:t>).</a:t>
            </a:r>
            <a:endParaRPr sz="1200">
              <a:latin typeface="Palatino Linotype"/>
              <a:ea typeface="Palatino Linotype"/>
              <a:cs typeface="Palatino Linotype"/>
            </a:endParaRPr>
          </a:p>
          <a:p>
            <a:pPr marL="471804" indent="-101599">
              <a:lnSpc>
                <a:spcPct val="96000"/>
              </a:lnSpc>
              <a:spcBef>
                <a:spcPts val="189"/>
              </a:spcBef>
              <a:spcAft>
                <a:spcPts val="0"/>
              </a:spcAft>
              <a:defRPr/>
            </a:pPr>
            <a:r>
              <a:rPr lang="ru-RU" sz="1200" b="0" i="0" u="none" strike="noStrike" cap="none" spc="0">
                <a:solidFill>
                  <a:srgbClr val="231F20"/>
                </a:solidFill>
                <a:latin typeface="Trebuchet MS"/>
                <a:ea typeface="Palatino Linotype"/>
                <a:cs typeface="Palatino Linotype"/>
              </a:rPr>
              <a:t>Несколько частей хороши для того, чтобы разбить его. Предложите ребенку попросить несколько штук за раз.</a:t>
            </a:r>
            <a:endParaRPr sz="1200">
              <a:latin typeface="Palatino Linotype"/>
              <a:ea typeface="Palatino Linotype"/>
              <a:cs typeface="Palatino Linotype"/>
            </a:endParaRPr>
          </a:p>
          <a:p>
            <a:pPr marL="471804" indent="-101599">
              <a:lnSpc>
                <a:spcPct val="96000"/>
              </a:lnSpc>
              <a:defRPr/>
            </a:pPr>
            <a:r>
              <a:rPr lang="ru-RU" sz="1200" b="0" i="0" u="none" strike="noStrike" cap="none" spc="-19">
                <a:solidFill>
                  <a:srgbClr val="231F20"/>
                </a:solidFill>
                <a:latin typeface="Trebuchet MS"/>
                <a:ea typeface="Palatino Linotype"/>
                <a:cs typeface="Palatino Linotype"/>
              </a:rPr>
              <a:t>Учащимся с первого слова часто нравится сбивать башни. Чем больше, тем лучше! Это также интересная возможность </a:t>
            </a:r>
            <a:r>
              <a:rPr lang="ru-RU" sz="1200" b="0" i="0" u="none" strike="noStrike" cap="none" spc="-19">
                <a:solidFill>
                  <a:srgbClr val="231F20"/>
                </a:solidFill>
                <a:latin typeface="Trebuchet MS"/>
                <a:ea typeface="Palatino Linotype"/>
                <a:cs typeface="Palatino Linotype"/>
              </a:rPr>
              <a:t>для</a:t>
            </a:r>
            <a:r>
              <a:rPr lang="ru-RU" sz="1200" b="0" i="0" u="none" strike="noStrike" cap="none" spc="0">
                <a:solidFill>
                  <a:srgbClr val="231F20"/>
                </a:solidFill>
                <a:latin typeface="Trebuchet MS"/>
                <a:ea typeface="Palatino Linotype"/>
                <a:cs typeface="Palatino Linotype"/>
              </a:rPr>
              <a:t>совместное</a:t>
            </a:r>
            <a:r>
              <a:rPr lang="ru-RU" sz="1200" b="0" i="0" u="none" strike="noStrike" cap="none" spc="0">
                <a:solidFill>
                  <a:srgbClr val="231F20"/>
                </a:solidFill>
                <a:latin typeface="Trebuchet MS"/>
                <a:ea typeface="Palatino Linotype"/>
                <a:cs typeface="Palatino Linotype"/>
              </a:rPr>
              <a:t> внимание и общее удовольствие!</a:t>
            </a:r>
            <a:endParaRPr sz="1200">
              <a:latin typeface="Palatino Linotype"/>
              <a:ea typeface="Palatino Linotype"/>
              <a:cs typeface="Palatino Linotype"/>
            </a:endParaRPr>
          </a:p>
          <a:p>
            <a:pPr marL="471804" indent="-101599">
              <a:lnSpc>
                <a:spcPct val="96000"/>
              </a:lnSpc>
              <a:defRPr/>
            </a:pPr>
            <a:r>
              <a:rPr lang="ru-RU" sz="1200" b="0" i="0" u="none" strike="noStrike" cap="none" spc="0">
                <a:solidFill>
                  <a:srgbClr val="231F20"/>
                </a:solidFill>
                <a:latin typeface="Trebuchet MS"/>
                <a:ea typeface="Palatino Linotype"/>
                <a:cs typeface="Palatino Linotype"/>
              </a:rPr>
              <a:t>Строительство (например, строительство дома, сарая или замка) легко поддается игровому расширению </a:t>
            </a:r>
            <a:r>
              <a:rPr lang="en-US" sz="1200" b="0" i="0" u="none" strike="noStrike" cap="none" spc="0">
                <a:solidFill>
                  <a:srgbClr val="231F20"/>
                </a:solidFill>
                <a:latin typeface="Trebuchet MS"/>
                <a:ea typeface="Palatino Linotype"/>
                <a:cs typeface="Palatino Linotype"/>
              </a:rPr>
              <a:t>(</a:t>
            </a:r>
            <a:r>
              <a:rPr lang="en-US" sz="1200" b="0" i="0" u="none" strike="noStrike" cap="none" spc="0">
                <a:solidFill>
                  <a:srgbClr val="231F20"/>
                </a:solidFill>
                <a:latin typeface="Trebuchet MS"/>
                <a:ea typeface="Palatino Linotype"/>
                <a:cs typeface="Palatino Linotype"/>
              </a:rPr>
              <a:t>добавлению</a:t>
            </a:r>
            <a:r>
              <a:rPr lang="en-US" sz="1200" b="0" i="0" u="none" strike="noStrike" cap="none" spc="0">
                <a:solidFill>
                  <a:srgbClr val="231F20"/>
                </a:solidFill>
                <a:latin typeface="Trebuchet MS"/>
                <a:ea typeface="Palatino Linotype"/>
                <a:cs typeface="Palatino Linotype"/>
              </a:rPr>
              <a:t> </a:t>
            </a:r>
            <a:r>
              <a:rPr lang="en-US" sz="1200" b="0" i="0" u="none" strike="noStrike" cap="none" spc="0">
                <a:solidFill>
                  <a:srgbClr val="231F20"/>
                </a:solidFill>
                <a:latin typeface="Trebuchet MS"/>
                <a:ea typeface="Palatino Linotype"/>
                <a:cs typeface="Palatino Linotype"/>
              </a:rPr>
              <a:t>других</a:t>
            </a:r>
            <a:r>
              <a:rPr lang="en-US" sz="1200" b="0" i="0" u="none" strike="noStrike" cap="none" spc="0">
                <a:solidFill>
                  <a:srgbClr val="231F20"/>
                </a:solidFill>
                <a:latin typeface="Trebuchet MS"/>
                <a:ea typeface="Palatino Linotype"/>
                <a:cs typeface="Palatino Linotype"/>
              </a:rPr>
              <a:t> </a:t>
            </a:r>
            <a:r>
              <a:rPr lang="en-US" sz="1200" b="0" i="0" u="none" strike="noStrike" cap="none" spc="0">
                <a:solidFill>
                  <a:srgbClr val="231F20"/>
                </a:solidFill>
                <a:latin typeface="Trebuchet MS"/>
                <a:ea typeface="Palatino Linotype"/>
                <a:cs typeface="Palatino Linotype"/>
              </a:rPr>
              <a:t>игровых</a:t>
            </a:r>
            <a:r>
              <a:rPr lang="en-US" sz="1200" b="0" i="0" u="none" strike="noStrike" cap="none" spc="0">
                <a:solidFill>
                  <a:srgbClr val="231F20"/>
                </a:solidFill>
                <a:latin typeface="Trebuchet MS"/>
                <a:ea typeface="Palatino Linotype"/>
                <a:cs typeface="Palatino Linotype"/>
              </a:rPr>
              <a:t> </a:t>
            </a:r>
            <a:r>
              <a:rPr lang="en-US" sz="1200" b="0" i="0" u="none" strike="noStrike" cap="none" spc="0">
                <a:solidFill>
                  <a:srgbClr val="231F20"/>
                </a:solidFill>
                <a:latin typeface="Trebuchet MS"/>
                <a:ea typeface="Palatino Linotype"/>
                <a:cs typeface="Palatino Linotype"/>
              </a:rPr>
              <a:t>предметов</a:t>
            </a:r>
            <a:r>
              <a:rPr lang="en-US" sz="1200" b="0" i="0" u="none" strike="noStrike" cap="none" spc="0">
                <a:solidFill>
                  <a:srgbClr val="231F20"/>
                </a:solidFill>
                <a:latin typeface="Trebuchet MS"/>
                <a:ea typeface="Palatino Linotype"/>
                <a:cs typeface="Palatino Linotype"/>
              </a:rPr>
              <a:t>).</a:t>
            </a:r>
            <a:endParaRPr sz="1200">
              <a:latin typeface="Palatino Linotype"/>
              <a:ea typeface="Palatino Linotype"/>
              <a:cs typeface="Palatino Linotype"/>
            </a:endParaRPr>
          </a:p>
          <a:p>
            <a:pPr marL="154939" marR="150494" indent="-101599">
              <a:lnSpc>
                <a:spcPct val="96000"/>
              </a:lnSpc>
              <a:spcBef>
                <a:spcPts val="52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Музыкальные инструменты могут быть трудными для совместного </a:t>
            </a:r>
            <a:r>
              <a:rPr lang="ru-RU" sz="1200" b="0" i="0" u="none" strike="noStrike" cap="none" spc="0">
                <a:solidFill>
                  <a:srgbClr val="231F20"/>
                </a:solidFill>
                <a:latin typeface="Trebuchet MS"/>
                <a:ea typeface="Palatino Linotype"/>
                <a:cs typeface="Palatino Linotype"/>
              </a:rPr>
              <a:t>использованияконтроль</a:t>
            </a:r>
            <a:r>
              <a:rPr lang="ru-RU" sz="1200" b="0" i="0" u="none" strike="noStrike" cap="none" spc="0">
                <a:solidFill>
                  <a:srgbClr val="231F20"/>
                </a:solidFill>
                <a:latin typeface="Trebuchet MS"/>
                <a:ea typeface="Palatino Linotype"/>
                <a:cs typeface="Palatino Linotype"/>
              </a:rPr>
              <a:t>, но отлично подходит для очередности, имитации и создания музыки в небольших группах.</a:t>
            </a:r>
            <a:endParaRPr sz="1200">
              <a:latin typeface="Palatino Linotype"/>
              <a:ea typeface="Palatino Linotype"/>
              <a:cs typeface="Palatino Linotype"/>
            </a:endParaRPr>
          </a:p>
          <a:p>
            <a:pPr marL="154939" marR="309244"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Попробуйте иметь дубликаты инструментов, </a:t>
            </a:r>
            <a:r>
              <a:rPr lang="ru-RU" sz="1200" b="0" i="0" u="none" strike="noStrike" cap="none" spc="0">
                <a:solidFill>
                  <a:srgbClr val="231F20"/>
                </a:solidFill>
                <a:latin typeface="Trebuchet MS"/>
                <a:ea typeface="Palatino Linotype"/>
                <a:cs typeface="Palatino Linotype"/>
              </a:rPr>
              <a:t>чтобывзрослый</a:t>
            </a:r>
            <a:r>
              <a:rPr lang="ru-RU" sz="1200" b="0" i="0" u="none" strike="noStrike" cap="none" spc="0">
                <a:solidFill>
                  <a:srgbClr val="231F20"/>
                </a:solidFill>
                <a:latin typeface="Trebuchet MS"/>
                <a:ea typeface="Palatino Linotype"/>
                <a:cs typeface="Palatino Linotype"/>
              </a:rPr>
              <a:t> может имитировать действия ребенка, чтобы стимулировать участие и взаимность.</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marL="53339">
              <a:lnSpc>
                <a:spcPts val="914"/>
              </a:lnSpc>
              <a:spcBef>
                <a:spcPts val="779"/>
              </a:spcBef>
              <a:spcAft>
                <a:spcPts val="0"/>
              </a:spcAft>
              <a:defRPr/>
            </a:pPr>
            <a:r>
              <a:rPr lang="ru-RU" sz="1200" b="0" i="0" u="none" strike="noStrike" cap="none" spc="0">
                <a:solidFill>
                  <a:srgbClr val="231F20"/>
                </a:solidFill>
                <a:latin typeface="Trebuchet MS"/>
                <a:ea typeface="Palatino Linotype"/>
                <a:cs typeface="Palatino Linotype"/>
              </a:rPr>
              <a:t>Маленькие </a:t>
            </a:r>
            <a:r>
              <a:rPr lang="en-US" sz="1200" b="0" i="0" u="none" strike="noStrike" cap="none" spc="0">
                <a:solidFill>
                  <a:srgbClr val="231F20"/>
                </a:solidFill>
                <a:latin typeface="Trebuchet MS"/>
                <a:ea typeface="Palatino Linotype"/>
                <a:cs typeface="Palatino Linotype"/>
              </a:rPr>
              <a:t>LEGO </a:t>
            </a:r>
            <a:r>
              <a:rPr lang="ru-RU" sz="1200" b="0" i="0" u="none" strike="noStrike" cap="none" spc="0">
                <a:solidFill>
                  <a:srgbClr val="231F20"/>
                </a:solidFill>
                <a:latin typeface="Trebuchet MS"/>
                <a:ea typeface="Palatino Linotype"/>
                <a:cs typeface="Palatino Linotype"/>
              </a:rPr>
              <a:t>могут стать причиной удушья.</a:t>
            </a:r>
            <a:endParaRPr sz="1200">
              <a:latin typeface="Palatino Linotype"/>
              <a:ea typeface="Palatino Linotype"/>
              <a:cs typeface="Palatino Linotype"/>
            </a:endParaRPr>
          </a:p>
          <a:p>
            <a:pPr marL="154939" marR="285114" indent="-101599">
              <a:lnSpc>
                <a:spcPct val="96000"/>
              </a:lnSpc>
              <a:spcBef>
                <a:spcPts val="9"/>
              </a:spcBef>
              <a:spcAft>
                <a:spcPts val="0"/>
              </a:spcAft>
              <a:defRPr/>
            </a:pPr>
            <a:r>
              <a:rPr lang="ru-RU" sz="1200" b="0" i="0" u="none" strike="noStrike" cap="none" spc="0">
                <a:solidFill>
                  <a:srgbClr val="231F20"/>
                </a:solidFill>
                <a:latin typeface="Trebuchet MS"/>
                <a:ea typeface="Palatino Linotype"/>
                <a:cs typeface="Palatino Linotype"/>
              </a:rPr>
              <a:t>Иногда само строительство конструкций оказывается слишком сложным, а армирование слишком трудоемким.</a:t>
            </a:r>
            <a:endParaRPr sz="1200">
              <a:latin typeface="Palatino Linotype"/>
              <a:ea typeface="Palatino Linotype"/>
              <a:cs typeface="Palatino Linotype"/>
            </a:endParaRPr>
          </a:p>
          <a:p>
            <a:pPr marL="154939" marR="8889">
              <a:lnSpc>
                <a:spcPct val="96000"/>
              </a:lnSpc>
              <a:spcAft>
                <a:spcPts val="0"/>
              </a:spcAft>
              <a:defRPr/>
            </a:pPr>
            <a:r>
              <a:rPr lang="ru-RU" sz="1200" b="0" i="0" u="none" strike="noStrike" cap="none" spc="0">
                <a:solidFill>
                  <a:srgbClr val="231F20"/>
                </a:solidFill>
                <a:latin typeface="Trebuchet MS"/>
                <a:ea typeface="Palatino Linotype"/>
                <a:cs typeface="Palatino Linotype"/>
              </a:rPr>
              <a:t>задержка для учащихся, изучающих первые слова. Помните об этой ловушке и окажите помощь в построении, чтобы повысить мотивацию.</a:t>
            </a:r>
            <a:endParaRPr lang="ru-RU" sz="1200" b="0" i="0" u="none" strike="noStrike" cap="none" spc="0">
              <a:solidFill>
                <a:schemeClr val="tx1"/>
              </a:solidFill>
              <a:latin typeface="Times New Roman"/>
              <a:cs typeface="Times New Roman"/>
            </a:endParaRPr>
          </a:p>
          <a:p>
            <a:pPr marL="83184">
              <a:lnSpc>
                <a:spcPts val="914"/>
              </a:lnSpc>
              <a:spcBef>
                <a:spcPts val="169"/>
              </a:spcBef>
              <a:spcAft>
                <a:spcPts val="0"/>
              </a:spcAft>
              <a:defRPr/>
            </a:pPr>
            <a:r>
              <a:rPr lang="ru-RU" sz="1200" b="0" i="0" u="none" strike="noStrike" cap="none" spc="0">
                <a:solidFill>
                  <a:srgbClr val="231F20"/>
                </a:solidFill>
                <a:latin typeface="Trebuchet MS"/>
                <a:ea typeface="Palatino Linotype"/>
                <a:cs typeface="Palatino Linotype"/>
              </a:rPr>
              <a:t>Притворная </a:t>
            </a:r>
            <a:r>
              <a:rPr lang="ru-RU" sz="1200" b="0" i="0" u="none" strike="noStrike" cap="none" spc="0">
                <a:solidFill>
                  <a:srgbClr val="231F20"/>
                </a:solidFill>
                <a:latin typeface="Trebuchet MS"/>
                <a:ea typeface="Palatino Linotype"/>
                <a:cs typeface="Palatino Linotype"/>
              </a:rPr>
              <a:t>играигрушки</a:t>
            </a:r>
            <a:r>
              <a:rPr lang="ru-RU" sz="1200" b="0" i="0" u="none" strike="noStrike" cap="none" spc="0">
                <a:solidFill>
                  <a:srgbClr val="231F20"/>
                </a:solidFill>
                <a:latin typeface="Trebuchet MS"/>
                <a:ea typeface="Palatino Linotype"/>
                <a:cs typeface="Palatino Linotype"/>
              </a:rPr>
              <a:t>	Доктор комплект</a:t>
            </a:r>
            <a:endParaRPr sz="1200">
              <a:latin typeface="Palatino Linotype"/>
              <a:ea typeface="Palatino Linotype"/>
              <a:cs typeface="Palatino Linotype"/>
            </a:endParaRPr>
          </a:p>
          <a:p>
            <a:pPr marL="1276984" indent="-101599">
              <a:lnSpc>
                <a:spcPct val="96000"/>
              </a:lnSpc>
              <a:spcBef>
                <a:spcPts val="9"/>
              </a:spcBef>
              <a:spcAft>
                <a:spcPts val="0"/>
              </a:spcAft>
              <a:defRPr/>
            </a:pPr>
            <a:r>
              <a:rPr lang="ru-RU" sz="1200" b="0" i="0" u="none" strike="noStrike" cap="none" spc="-4">
                <a:solidFill>
                  <a:srgbClr val="231F20"/>
                </a:solidFill>
                <a:latin typeface="Trebuchet MS"/>
                <a:ea typeface="Palatino Linotype"/>
                <a:cs typeface="Palatino Linotype"/>
              </a:rPr>
              <a:t>Младенцы с бутылочками, </a:t>
            </a:r>
            <a:r>
              <a:rPr lang="ru-RU" sz="1200" b="0" i="0" u="none" strike="noStrike" cap="none" spc="-4">
                <a:solidFill>
                  <a:srgbClr val="231F20"/>
                </a:solidFill>
                <a:latin typeface="Trebuchet MS"/>
                <a:ea typeface="Palatino Linotype"/>
                <a:cs typeface="Palatino Linotype"/>
              </a:rPr>
              <a:t>плюшками,</a:t>
            </a:r>
            <a:r>
              <a:rPr lang="ru-RU" sz="1200" b="0" i="0" u="none" strike="noStrike" cap="none" spc="0">
                <a:solidFill>
                  <a:srgbClr val="231F20"/>
                </a:solidFill>
                <a:latin typeface="Trebuchet MS"/>
                <a:ea typeface="Palatino Linotype"/>
                <a:cs typeface="Palatino Linotype"/>
              </a:rPr>
              <a:t>или</a:t>
            </a:r>
            <a:r>
              <a:rPr lang="ru-RU" sz="1200" b="0" i="0" u="none" strike="noStrike" cap="none" spc="0">
                <a:solidFill>
                  <a:srgbClr val="231F20"/>
                </a:solidFill>
                <a:latin typeface="Trebuchet MS"/>
                <a:ea typeface="Palatino Linotype"/>
                <a:cs typeface="Palatino Linotype"/>
              </a:rPr>
              <a:t> одеяла</a:t>
            </a:r>
            <a:endParaRPr sz="1200">
              <a:latin typeface="Palatino Linotype"/>
              <a:ea typeface="Palatino Linotype"/>
              <a:cs typeface="Palatino Linotype"/>
            </a:endParaRPr>
          </a:p>
          <a:p>
            <a:pPr marL="1175384" marR="156209">
              <a:lnSpc>
                <a:spcPct val="96000"/>
              </a:lnSpc>
              <a:spcAft>
                <a:spcPts val="0"/>
              </a:spcAft>
              <a:defRPr/>
            </a:pPr>
            <a:r>
              <a:rPr lang="ru-RU" sz="1200" b="0" i="0" u="none" strike="noStrike" cap="none" spc="0">
                <a:solidFill>
                  <a:srgbClr val="231F20"/>
                </a:solidFill>
                <a:latin typeface="Trebuchet MS"/>
                <a:ea typeface="Palatino Linotype"/>
                <a:cs typeface="Palatino Linotype"/>
              </a:rPr>
              <a:t>Куклы и кукольный домик Сарай с животными Притворная еда и посуда Пластиковые динозавры</a:t>
            </a:r>
            <a:endParaRPr sz="1200">
              <a:latin typeface="Palatino Linotype"/>
              <a:ea typeface="Palatino Linotype"/>
              <a:cs typeface="Palatino Linotype"/>
            </a:endParaRPr>
          </a:p>
          <a:p>
            <a:pPr marL="1175384" marR="576579" indent="-1092199">
              <a:lnSpc>
                <a:spcPct val="96000"/>
              </a:lnSpc>
              <a:spcBef>
                <a:spcPts val="189"/>
              </a:spcBef>
              <a:spcAft>
                <a:spcPts val="0"/>
              </a:spcAft>
              <a:defRPr/>
            </a:pPr>
            <a:r>
              <a:rPr lang="ru-RU" sz="1200" b="0" i="0" u="none" strike="noStrike" cap="none" spc="0">
                <a:solidFill>
                  <a:srgbClr val="231F20"/>
                </a:solidFill>
                <a:latin typeface="Trebuchet MS"/>
                <a:ea typeface="Palatino Linotype"/>
                <a:cs typeface="Palatino Linotype"/>
              </a:rPr>
              <a:t>Воздушные </a:t>
            </a:r>
            <a:r>
              <a:rPr lang="ru-RU" sz="1200" b="0" i="0" u="none" strike="noStrike" cap="none" spc="0">
                <a:solidFill>
                  <a:srgbClr val="231F20"/>
                </a:solidFill>
                <a:latin typeface="Trebuchet MS"/>
                <a:ea typeface="Palatino Linotype"/>
                <a:cs typeface="Palatino Linotype"/>
              </a:rPr>
              <a:t>шарыНасос</a:t>
            </a:r>
            <a:r>
              <a:rPr lang="ru-RU" sz="1200" b="0" i="0" u="none" strike="noStrike" cap="none" spc="0">
                <a:solidFill>
                  <a:srgbClr val="231F20"/>
                </a:solidFill>
                <a:latin typeface="Trebuchet MS"/>
                <a:ea typeface="Palatino Linotype"/>
                <a:cs typeface="Palatino Linotype"/>
              </a:rPr>
              <a:t> для воздушных шаров	</a:t>
            </a:r>
            <a:r>
              <a:rPr lang="ru-RU" sz="1200" b="0" i="0" u="none" strike="noStrike" cap="none" spc="4">
                <a:solidFill>
                  <a:srgbClr val="231F20"/>
                </a:solidFill>
                <a:latin typeface="Trebuchet MS"/>
                <a:ea typeface="Palatino Linotype"/>
                <a:cs typeface="Palatino Linotype"/>
              </a:rPr>
              <a:t> </a:t>
            </a:r>
            <a:r>
              <a:rPr lang="ru-RU" sz="1200" b="0" i="0" u="none" strike="noStrike" cap="none" spc="0">
                <a:solidFill>
                  <a:srgbClr val="231F20"/>
                </a:solidFill>
                <a:latin typeface="Trebuchet MS"/>
                <a:ea typeface="Palatino Linotype"/>
                <a:cs typeface="Palatino Linotype"/>
              </a:rPr>
              <a:t>Ракетные шары</a:t>
            </a:r>
            <a:endParaRPr sz="1200">
              <a:latin typeface="Palatino Linotype"/>
              <a:ea typeface="Palatino Linotype"/>
              <a:cs typeface="Palatino Linotype"/>
            </a:endParaRPr>
          </a:p>
          <a:p>
            <a:pPr marL="1175384">
              <a:lnSpc>
                <a:spcPts val="904"/>
              </a:lnSpc>
              <a:defRPr/>
            </a:pPr>
            <a:r>
              <a:rPr lang="ru-RU" sz="1200" b="0" i="0" u="none" strike="noStrike" cap="none" spc="0">
                <a:solidFill>
                  <a:srgbClr val="231F20"/>
                </a:solidFill>
                <a:latin typeface="Trebuchet MS"/>
                <a:ea typeface="Palatino Linotype"/>
                <a:cs typeface="Palatino Linotype"/>
              </a:rPr>
              <a:t>Воздушные шары разного цвета</a:t>
            </a:r>
            <a:endParaRPr sz="1200">
              <a:latin typeface="Palatino Linotype"/>
              <a:ea typeface="Palatino Linotype"/>
              <a:cs typeface="Palatino Linotype"/>
            </a:endParaRPr>
          </a:p>
          <a:p>
            <a:pPr marL="226059" indent="-101599">
              <a:lnSpc>
                <a:spcPct val="96000"/>
              </a:lnSpc>
              <a:spcBef>
                <a:spcPts val="18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Несколько частей хороши для того, чтобы разбить его. Попросите ребенка попросить одну или несколько штук за раз.</a:t>
            </a:r>
            <a:endParaRPr sz="1200">
              <a:latin typeface="Palatino Linotype"/>
              <a:ea typeface="Palatino Linotype"/>
              <a:cs typeface="Palatino Linotype"/>
            </a:endParaRPr>
          </a:p>
          <a:p>
            <a:pPr marL="226059" indent="-101599">
              <a:lnSpc>
                <a:spcPct val="96000"/>
              </a:lnSpc>
              <a:defRPr/>
            </a:pPr>
            <a:r>
              <a:rPr lang="ru-RU" sz="1200" b="0" i="0" u="none" strike="noStrike" cap="none" spc="0">
                <a:solidFill>
                  <a:srgbClr val="231F20"/>
                </a:solidFill>
                <a:latin typeface="Trebuchet MS"/>
                <a:ea typeface="Palatino Linotype"/>
                <a:cs typeface="Palatino Linotype"/>
              </a:rPr>
              <a:t>Вы можете объединить эти предметы с другими игровыми наборами, например с куклами и игрушками-конструкторами.</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a:defRPr/>
            </a:pPr>
            <a:r>
              <a:rPr lang="ru-RU" sz="1200" b="0" i="0" u="none" strike="noStrike" cap="none" spc="0">
                <a:solidFill>
                  <a:schemeClr val="tx1"/>
                </a:solidFill>
                <a:latin typeface="Trebuchet MS"/>
                <a:ea typeface="Palatino Linotype"/>
                <a:cs typeface="Palatino Linotype"/>
              </a:rPr>
              <a:t> </a:t>
            </a:r>
            <a:endParaRPr sz="1200">
              <a:latin typeface="Palatino Linotype"/>
              <a:ea typeface="Palatino Linotype"/>
              <a:cs typeface="Palatino Linotype"/>
            </a:endParaRPr>
          </a:p>
          <a:p>
            <a:pPr marL="226059" marR="57150" indent="-101599">
              <a:lnSpc>
                <a:spcPct val="96000"/>
              </a:lnSpc>
              <a:spcBef>
                <a:spcPts val="809"/>
              </a:spcBef>
              <a:spcAft>
                <a:spcPts val="0"/>
              </a:spcAft>
              <a:defRPr/>
            </a:pPr>
            <a:r>
              <a:rPr lang="ru-RU" sz="1200" b="0" i="0" u="none" strike="noStrike" cap="none" spc="0">
                <a:solidFill>
                  <a:srgbClr val="231F20"/>
                </a:solidFill>
                <a:latin typeface="Trebuchet MS"/>
                <a:ea typeface="Palatino Linotype"/>
                <a:cs typeface="Palatino Linotype"/>
              </a:rPr>
              <a:t>Они хорошо подходят для повторяющихся действий (например, надувание воздушных шаров и их отпускание). Смоделируйте распорядок дня, затем сделайте паузу и</a:t>
            </a:r>
            <a:endParaRPr sz="1200">
              <a:latin typeface="Palatino Linotype"/>
              <a:ea typeface="Palatino Linotype"/>
              <a:cs typeface="Palatino Linotype"/>
            </a:endParaRPr>
          </a:p>
          <a:p>
            <a:pPr marL="226059" marR="169544">
              <a:lnSpc>
                <a:spcPct val="96000"/>
              </a:lnSpc>
              <a:spcAft>
                <a:spcPts val="0"/>
              </a:spcAft>
              <a:defRPr/>
            </a:pPr>
            <a:r>
              <a:rPr lang="ru-RU" sz="1200" b="0" i="0" u="none" strike="noStrike" cap="none" spc="0">
                <a:solidFill>
                  <a:srgbClr val="231F20"/>
                </a:solidFill>
                <a:latin typeface="Trebuchet MS"/>
                <a:ea typeface="Palatino Linotype"/>
                <a:cs typeface="Palatino Linotype"/>
              </a:rPr>
              <a:t>запрос ребенка (вербально или невербально), как в сенсорно-социальных процедурах.</a:t>
            </a:r>
            <a:endParaRPr sz="1200">
              <a:latin typeface="Palatino Linotype"/>
              <a:ea typeface="Palatino Linotype"/>
              <a:cs typeface="Palatino Linotype"/>
            </a:endParaRPr>
          </a:p>
          <a:p>
            <a:pPr marL="226059"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Вы можете создать множество программ (например, футбол на воздушном шаре, в котором взрослый берет ребенка на руки и может его пнуть).</a:t>
            </a:r>
            <a:endParaRPr sz="1200">
              <a:latin typeface="Palatino Linotype"/>
              <a:ea typeface="Palatino Linotype"/>
              <a:cs typeface="Palatino Linotype"/>
            </a:endParaRPr>
          </a:p>
          <a:p>
            <a:pPr marL="226059"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Когда вы трете воздушные шары, они становятся статичными и прилипают; это может быть смешно.</a:t>
            </a:r>
            <a:endParaRPr sz="1200">
              <a:latin typeface="Palatino Linotype"/>
              <a:ea typeface="Palatino Linotype"/>
              <a:cs typeface="Palatino Linotype"/>
            </a:endParaRPr>
          </a:p>
          <a:p>
            <a:pPr marL="226059" indent="-101599">
              <a:lnSpc>
                <a:spcPct val="96000"/>
              </a:lnSpc>
              <a:spcAft>
                <a:spcPts val="0"/>
              </a:spcAft>
              <a:defRPr/>
            </a:pPr>
            <a:r>
              <a:rPr lang="ru-RU" sz="1200" b="0" i="0" u="none" strike="noStrike" cap="none" spc="-14">
                <a:solidFill>
                  <a:srgbClr val="231F20"/>
                </a:solidFill>
                <a:latin typeface="Trebuchet MS"/>
                <a:ea typeface="Palatino Linotype"/>
                <a:cs typeface="Palatino Linotype"/>
              </a:rPr>
              <a:t>Воздушные шары создают забавные возможности для сбалансированных </a:t>
            </a:r>
            <a:r>
              <a:rPr lang="ru-RU" sz="1200" b="0" i="0" u="none" strike="noStrike" cap="none" spc="-14">
                <a:solidFill>
                  <a:srgbClr val="231F20"/>
                </a:solidFill>
                <a:latin typeface="Trebuchet MS"/>
                <a:ea typeface="Palatino Linotype"/>
                <a:cs typeface="Palatino Linotype"/>
              </a:rPr>
              <a:t>поворотов.</a:t>
            </a:r>
            <a:r>
              <a:rPr lang="ru-RU" sz="1200" b="0" i="0" u="none" strike="noStrike" cap="none" spc="-4">
                <a:solidFill>
                  <a:srgbClr val="231F20"/>
                </a:solidFill>
                <a:latin typeface="Trebuchet MS"/>
                <a:ea typeface="Palatino Linotype"/>
                <a:cs typeface="Palatino Linotype"/>
              </a:rPr>
              <a:t>взаимность</a:t>
            </a:r>
            <a:r>
              <a:rPr lang="ru-RU" sz="1200" b="0" i="0" u="none" strike="noStrike" cap="none" spc="-4">
                <a:solidFill>
                  <a:srgbClr val="231F20"/>
                </a:solidFill>
                <a:latin typeface="Trebuchet MS"/>
                <a:ea typeface="Palatino Linotype"/>
                <a:cs typeface="Palatino Linotype"/>
              </a:rPr>
              <a:t>, совместное удовольствие и совместное внимание.</a:t>
            </a:r>
            <a:endParaRPr sz="1200">
              <a:latin typeface="Palatino Linotype"/>
              <a:ea typeface="Palatino Linotype"/>
              <a:cs typeface="Palatino Linotype"/>
            </a:endParaRPr>
          </a:p>
          <a:p>
            <a:pPr marL="157479" marR="339088" indent="-101599">
              <a:lnSpc>
                <a:spcPct val="96000"/>
              </a:lnSpc>
              <a:spcBef>
                <a:spcPts val="189"/>
              </a:spcBef>
              <a:spcAft>
                <a:spcPts val="0"/>
              </a:spcAft>
              <a:defRPr/>
            </a:pPr>
            <a:br>
              <a:rPr lang="ru-RU" sz="1200" b="0" i="0" u="none" strike="noStrike" cap="none" spc="0">
                <a:solidFill>
                  <a:schemeClr val="tx1"/>
                </a:solidFill>
                <a:latin typeface="Palatino Linotype"/>
                <a:ea typeface="Palatino Linotype"/>
                <a:cs typeface="Palatino Linotype"/>
              </a:rPr>
            </a:br>
            <a:r>
              <a:rPr lang="ru-RU" sz="1200" b="0" i="0" u="none" strike="noStrike" cap="none" spc="0">
                <a:solidFill>
                  <a:srgbClr val="231F20"/>
                </a:solidFill>
                <a:latin typeface="Trebuchet MS"/>
                <a:ea typeface="Palatino Linotype"/>
                <a:cs typeface="Palatino Linotype"/>
              </a:rPr>
              <a:t>Хотя тематическая игра с этими предметами обычно находится выше уровня развития тех, кто изучает первые слова, эти предметы могут дать возможность моделировать </a:t>
            </a:r>
            <a:r>
              <a:rPr lang="ru-RU" sz="1200" b="0" i="0" u="none" strike="noStrike" cap="none" spc="0">
                <a:solidFill>
                  <a:srgbClr val="231F20"/>
                </a:solidFill>
                <a:latin typeface="Trebuchet MS"/>
                <a:ea typeface="Palatino Linotype"/>
                <a:cs typeface="Palatino Linotype"/>
              </a:rPr>
              <a:t>простыефункциональные</a:t>
            </a:r>
            <a:r>
              <a:rPr lang="ru-RU" sz="1200" b="0" i="0" u="none" strike="noStrike" cap="none" spc="0">
                <a:solidFill>
                  <a:srgbClr val="231F20"/>
                </a:solidFill>
                <a:latin typeface="Trebuchet MS"/>
                <a:ea typeface="Palatino Linotype"/>
                <a:cs typeface="Palatino Linotype"/>
              </a:rPr>
              <a:t> игровые действия (например, кормление ребенка).</a:t>
            </a:r>
            <a:endParaRPr sz="1200">
              <a:latin typeface="Palatino Linotype"/>
              <a:ea typeface="Palatino Linotype"/>
              <a:cs typeface="Palatino Linotype"/>
            </a:endParaRPr>
          </a:p>
          <a:p>
            <a:pPr marL="157479" marR="172084"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Из-за отсутствия игровых навыков эти предметы не мотивируют всех, кто учит первое слово.</a:t>
            </a:r>
            <a:endParaRPr sz="1200">
              <a:latin typeface="Palatino Linotype"/>
              <a:ea typeface="Palatino Linotype"/>
              <a:cs typeface="Palatino Linotype"/>
            </a:endParaRPr>
          </a:p>
          <a:p>
            <a:pPr marL="157479" marR="172084" indent="-101599">
              <a:lnSpc>
                <a:spcPct val="96000"/>
              </a:lnSpc>
              <a:spcBef>
                <a:spcPts val="194"/>
              </a:spcBef>
              <a:spcAft>
                <a:spcPts val="0"/>
              </a:spcAft>
              <a:defRPr/>
            </a:pPr>
            <a:r>
              <a:rPr lang="ru-RU" sz="1200" b="0" i="0" u="none" strike="noStrike" cap="none" spc="0">
                <a:solidFill>
                  <a:srgbClr val="231F20"/>
                </a:solidFill>
                <a:latin typeface="Trebuchet MS"/>
                <a:ea typeface="Palatino Linotype"/>
                <a:cs typeface="Palatino Linotype"/>
              </a:rPr>
              <a:t>Воздушные шары могут представлять опасность удушья. Ребенку нельзя разрешать надувать воздушный шарик, потому что он может лопнуть, в результате чего частицы могут попасть в рот ребенка и, возможно, в дыхательные пути.</a:t>
            </a:r>
            <a:endParaRPr sz="1200">
              <a:latin typeface="Palatino Linotype"/>
              <a:ea typeface="Palatino Linotype"/>
              <a:cs typeface="Palatino Linotype"/>
            </a:endParaRPr>
          </a:p>
          <a:p>
            <a:pPr marL="157479" marR="172084" indent="-101599">
              <a:lnSpc>
                <a:spcPct val="96000"/>
              </a:lnSpc>
              <a:spcAft>
                <a:spcPts val="0"/>
              </a:spcAft>
              <a:defRPr/>
            </a:pPr>
            <a:r>
              <a:rPr lang="ru-RU" sz="1200" b="0" i="0" u="none" strike="noStrike" cap="none" spc="0">
                <a:solidFill>
                  <a:srgbClr val="231F20"/>
                </a:solidFill>
                <a:latin typeface="Trebuchet MS"/>
                <a:ea typeface="Palatino Linotype"/>
                <a:cs typeface="Palatino Linotype"/>
              </a:rPr>
              <a:t>Некоторые дети боятся воздушных шаров, особенно если игра заключается в том, чтобы надуть их, а затем позволить им летать по комнате.</a:t>
            </a:r>
            <a:endParaRPr lang="ru-RU" sz="1200" b="0" i="0" u="none" strike="noStrike" cap="none" spc="0">
              <a:solidFill>
                <a:schemeClr val="tx1"/>
              </a:solidFill>
              <a:latin typeface="Times New Roman"/>
              <a:cs typeface="Times New Roman"/>
            </a:endParaRPr>
          </a:p>
          <a:p>
            <a:pPr marL="157479" marR="172084" indent="-101599">
              <a:lnSpc>
                <a:spcPct val="96000"/>
              </a:lnSpc>
              <a:spcAft>
                <a:spcPts val="0"/>
              </a:spcAft>
              <a:defRPr/>
            </a:pPr>
            <a:endParaRPr sz="1200">
              <a:latin typeface="Palatino Linotype"/>
              <a:ea typeface="Palatino Linotype"/>
              <a:cs typeface="Palatino Linotype"/>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Типматериал</a:t>
            </a:r>
            <a:r>
              <a:rPr lang="ru-RU" sz="1200" b="0" i="0" u="none" strike="noStrike" cap="none" spc="0">
                <a:ln>
                  <a:noFill/>
                </a:ln>
                <a:solidFill>
                  <a:srgbClr val="231F20"/>
                </a:solidFill>
                <a:latin typeface="Trebuchet MS"/>
                <a:ea typeface="Palatino Linotype"/>
                <a:cs typeface="Palatino Linotype"/>
              </a:rPr>
              <a:t>	Примеры </a:t>
            </a:r>
            <a:r>
              <a:rPr lang="ru-RU" sz="1200" b="0" i="0" u="none" strike="noStrike" cap="none" spc="0">
                <a:ln>
                  <a:noFill/>
                </a:ln>
                <a:solidFill>
                  <a:srgbClr val="231F20"/>
                </a:solidFill>
                <a:latin typeface="Trebuchet MS"/>
                <a:ea typeface="Palatino Linotype"/>
                <a:cs typeface="Palatino Linotype"/>
              </a:rPr>
              <a:t>ипредложенияПреимуществаНедостатки</a:t>
            </a:r>
            <a:r>
              <a:rPr lang="ru-RU" sz="1200" b="0" i="0" u="none" strike="noStrike" cap="none" spc="0">
                <a:ln>
                  <a:noFill/>
                </a:ln>
                <a:solidFill>
                  <a:srgbClr val="231F20"/>
                </a:solidFill>
                <a:latin typeface="Trebuchet MS"/>
                <a:ea typeface="Palatino Linotype"/>
                <a:cs typeface="Palatino Linotype"/>
              </a:rPr>
              <a:t>		</a:t>
            </a:r>
            <a:endParaRPr sz="1200" b="0" i="0" u="none" strike="noStrike" cap="none">
              <a:ln>
                <a:noFill/>
              </a:ln>
              <a:solidFill>
                <a:schemeClr val="tx1"/>
              </a:solidFill>
              <a:latin typeface="Trebuchet MS"/>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ВодаигратьВодные</a:t>
            </a:r>
            <a:r>
              <a:rPr lang="ru-RU" sz="1200" b="0" i="0" u="none" strike="noStrike" cap="none" spc="0">
                <a:ln>
                  <a:noFill/>
                </a:ln>
                <a:solidFill>
                  <a:srgbClr val="231F20"/>
                </a:solidFill>
                <a:latin typeface="Trebuchet MS"/>
                <a:ea typeface="Palatino Linotype"/>
                <a:cs typeface="Palatino Linotype"/>
              </a:rPr>
              <a:t> шарики	 Шланг и ведра Маленькая лейка Игрушки для ванной</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Сенсорная корзина для воды с чашками, водяным колесом и другими предметами для черпания и разливания — забавно добавить мыльные пузыри.</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Пузыри, выдуваемые вручную, с множеством	различные формы, </a:t>
            </a:r>
            <a:r>
              <a:rPr lang="ru-RU" sz="1200" b="0" i="0" u="none" strike="noStrike" cap="none" spc="0">
                <a:ln>
                  <a:noFill/>
                </a:ln>
                <a:solidFill>
                  <a:srgbClr val="231F20"/>
                </a:solidFill>
                <a:latin typeface="Trebuchet MS"/>
                <a:ea typeface="Palatino Linotype"/>
                <a:cs typeface="Palatino Linotype"/>
              </a:rPr>
              <a:t>инструменты,и</a:t>
            </a:r>
            <a:r>
              <a:rPr lang="ru-RU" sz="1200" b="0" i="0" u="none" strike="noStrike" cap="none" spc="0">
                <a:ln>
                  <a:noFill/>
                </a:ln>
                <a:solidFill>
                  <a:srgbClr val="231F20"/>
                </a:solidFill>
                <a:latin typeface="Trebuchet MS"/>
                <a:ea typeface="Palatino Linotype"/>
                <a:cs typeface="Palatino Linotype"/>
              </a:rPr>
              <a:t> так далее</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Пузырьковые машины</a:t>
            </a: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Многие из этих действий могут состоять из нескольких частей, которыми легко управлять и которые хорошо </a:t>
            </a:r>
            <a:r>
              <a:rPr lang="ru-RU" sz="1200" b="0" i="0" u="none" strike="noStrike" cap="none" spc="0">
                <a:ln>
                  <a:noFill/>
                </a:ln>
                <a:solidFill>
                  <a:srgbClr val="231F20"/>
                </a:solidFill>
                <a:latin typeface="Trebuchet MS"/>
                <a:ea typeface="Palatino Linotype"/>
                <a:cs typeface="Palatino Linotype"/>
              </a:rPr>
              <a:t>работают.для</a:t>
            </a:r>
            <a:r>
              <a:rPr lang="ru-RU" sz="1200" b="0" i="0" u="none" strike="noStrike" cap="none" spc="0">
                <a:ln>
                  <a:noFill/>
                </a:ln>
                <a:solidFill>
                  <a:srgbClr val="231F20"/>
                </a:solidFill>
                <a:latin typeface="Trebuchet MS"/>
                <a:ea typeface="Palatino Linotype"/>
                <a:cs typeface="Palatino Linotype"/>
              </a:rPr>
              <a:t> устного запроса. Вы также можете попрактиковаться в очередности!</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Игры с водой можно совмещать со многими другими занятиями (например, заставить плавать пластиковых животных или кукол).</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Воздушные шары с водой – это потрясающе, и наполнять их – это само по себе занятие. Кидайте шарики с водой в мишени, нарисованные мелом.</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Сбрасывание и разбрызгивание воды — популярное занятие в раннем возрасте.</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 прохладные дни сделайте сенсорный контейнер для воды из пластиковой ванны или контейнера и игрушек, которые можно черпать и выливать. Ванна или раковина также могут стать отличным местом для игры с водой.</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Простое занятие, которое можно использовать для подсказки различных слов, таких как «дуть», «хлопать» и «окунуться».</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Пузыри создают хорошие возможности для совместного внимания и совместного удовольствия.</a:t>
            </a: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Никогда не оставляйте ребенка одного с водой.</a:t>
            </a:r>
            <a:endParaRPr sz="1200" b="0" i="0" u="none" strike="noStrike" cap="none">
              <a:ln>
                <a:noFill/>
              </a:ln>
              <a:solidFill>
                <a:schemeClr val="tx1"/>
              </a:solidFill>
            </a:endParaRPr>
          </a:p>
          <a:p>
            <a:pPr marL="157479" marR="172084" indent="-101599">
              <a:lnSpc>
                <a:spcPct val="96000"/>
              </a:lnSpc>
              <a:spcAft>
                <a:spcPts val="0"/>
              </a:spcAft>
              <a:defRPr/>
            </a:pPr>
            <a:r>
              <a:rPr lang="ru-RU" sz="1200" b="0" i="0" u="none" strike="noStrike" cap="none" spc="0">
                <a:ln>
                  <a:noFill/>
                </a:ln>
                <a:solidFill>
                  <a:srgbClr val="231F20"/>
                </a:solidFill>
                <a:latin typeface="Trebuchet MS"/>
                <a:ea typeface="Palatino Linotype"/>
                <a:cs typeface="Palatino Linotype"/>
              </a:rPr>
              <a:t>Для некоторых детей вода может стать повторяющейся и настойчивой. В этом случае вам, возможно, придется ограничить доступ. Детям, которые становятся жесткими в своем желании играть с водой, лучше не разрешать играть в раковине, поскольку это может затруднить выполнение других процедур </a:t>
            </a:r>
            <a:endParaRPr sz="1200">
              <a:latin typeface="Palatino Linotype"/>
              <a:ea typeface="Palatino Linotype"/>
              <a:cs typeface="Palatino Linotype"/>
            </a:endParaRPr>
          </a:p>
          <a:p>
            <a:pPr marL="154939" marR="8889">
              <a:lnSpc>
                <a:spcPct val="96000"/>
              </a:lnSpc>
              <a:spcAft>
                <a:spcPts val="0"/>
              </a:spcAft>
              <a:defRPr/>
            </a:pPr>
            <a:endParaRPr sz="1200">
              <a:latin typeface="Palatino Linotype"/>
              <a:ea typeface="Palatino Linotype"/>
              <a:cs typeface="Palatino Linotype"/>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(например, мытья рук и чистки зубов). Вместо этого используйте контейнер с датчиком воды.</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Некоторым детям они могут быстро надоесть.</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Для некоторых детей они могут стать настойчивыми, и в этом случае вам, возможно, придется ограничить доступ.</a:t>
            </a:r>
            <a:endParaRPr sz="1200" b="0" i="0" u="none" strike="noStrike" cap="none">
              <a:ln>
                <a:noFill/>
              </a:ln>
              <a:solidFill>
                <a:schemeClr val="tx1"/>
              </a:solidFill>
              <a:latin typeface="Trebuchet MS"/>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Составы поездов и другие транспортные средства</a:t>
            </a: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Наборы поездов из множества деталей. Мусоровозы, которые действительно могут</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самосвалы </a:t>
            </a:r>
            <a:r>
              <a:rPr lang="ru-RU" sz="1200" b="0" i="0" u="none" strike="noStrike" cap="none" spc="0">
                <a:ln>
                  <a:noFill/>
                </a:ln>
                <a:solidFill>
                  <a:srgbClr val="231F20"/>
                </a:solidFill>
                <a:latin typeface="Trebuchet MS"/>
                <a:ea typeface="Palatino Linotype"/>
                <a:cs typeface="Palatino Linotype"/>
              </a:rPr>
              <a:t>Самосвалы</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Малые транспортные средства (</a:t>
            </a:r>
            <a:r>
              <a:rPr lang="ru-RU" sz="1200" b="0" i="0" u="none" strike="noStrike" cap="none" spc="0">
                <a:ln>
                  <a:noFill/>
                </a:ln>
                <a:solidFill>
                  <a:srgbClr val="231F20"/>
                </a:solidFill>
                <a:latin typeface="Trebuchet MS"/>
                <a:ea typeface="Palatino Linotype"/>
                <a:cs typeface="Palatino Linotype"/>
              </a:rPr>
              <a:t>например,Коробок</a:t>
            </a:r>
            <a:r>
              <a:rPr lang="ru-RU" sz="1200" b="0" i="0" u="none" strike="noStrike" cap="none" spc="0">
                <a:ln>
                  <a:noFill/>
                </a:ln>
                <a:solidFill>
                  <a:srgbClr val="231F20"/>
                </a:solidFill>
                <a:latin typeface="Trebuchet MS"/>
                <a:ea typeface="Palatino Linotype"/>
                <a:cs typeface="Palatino Linotype"/>
              </a:rPr>
              <a:t> спичек)</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Автомобильные пандусы</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Гараж для игрушек (в некоторых есть лифт) и машинки.</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Мосты и особенно туннели, издающие звук</a:t>
            </a: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Несколько частей хороши для того, чтобы разбить его. Предложите ребенку попросить несколько штук за раз.</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Ребенок может практиковать разнообразный словарный запас, поскольку в нем много частей и возможны разные действия и места.</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Взрослому легко подражать действиям ребенка, поскольку обычно имеется несколько частей.</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Встроенные испытания просты с этими </a:t>
            </a:r>
            <a:r>
              <a:rPr lang="ru-RU" sz="1200" b="0" i="0" u="none" strike="noStrike" cap="none" spc="0">
                <a:ln>
                  <a:noFill/>
                </a:ln>
                <a:solidFill>
                  <a:srgbClr val="231F20"/>
                </a:solidFill>
                <a:latin typeface="Trebuchet MS"/>
                <a:ea typeface="Palatino Linotype"/>
                <a:cs typeface="Palatino Linotype"/>
              </a:rPr>
              <a:t>типамизанятия</a:t>
            </a:r>
            <a:r>
              <a:rPr lang="ru-RU" sz="1200" b="0" i="0" u="none" strike="noStrike" cap="none" spc="0">
                <a:ln>
                  <a:noFill/>
                </a:ln>
                <a:solidFill>
                  <a:srgbClr val="231F20"/>
                </a:solidFill>
                <a:latin typeface="Trebuchet MS"/>
                <a:ea typeface="Palatino Linotype"/>
                <a:cs typeface="Palatino Linotype"/>
              </a:rPr>
              <a:t> (например, добавьте фигурку на дорожку, чтобы игриво отвлечь ее, сбрасывайте снова и снова для придания импульса и подготовьтесь к инициированию, когда важные детали отсутствуют).</a:t>
            </a: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может быть сложно, когда у вас только один автомобиль.</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Обязательно определите, почему этот вид игры наиболее интересен и </a:t>
            </a:r>
            <a:r>
              <a:rPr lang="ru-RU" sz="1200" b="0" i="0" u="none" strike="noStrike" cap="none" spc="0">
                <a:ln>
                  <a:noFill/>
                </a:ln>
                <a:solidFill>
                  <a:srgbClr val="231F20"/>
                </a:solidFill>
                <a:latin typeface="Trebuchet MS"/>
                <a:ea typeface="Palatino Linotype"/>
                <a:cs typeface="Palatino Linotype"/>
              </a:rPr>
              <a:t>познавательен</a:t>
            </a:r>
            <a:r>
              <a:rPr lang="ru-RU" sz="1200" b="0" i="0" u="none" strike="noStrike" cap="none" spc="0">
                <a:ln>
                  <a:noFill/>
                </a:ln>
                <a:solidFill>
                  <a:srgbClr val="231F20"/>
                </a:solidFill>
                <a:latin typeface="Trebuchet MS"/>
                <a:ea typeface="Palatino Linotype"/>
                <a:cs typeface="Palatino Linotype"/>
              </a:rPr>
              <a:t> для ребенка. Например, нравится ли ребенку</a:t>
            </a:r>
            <a:endParaRPr sz="1200" b="0" i="0" u="none" strike="noStrike" cap="none">
              <a:ln>
                <a:noFill/>
              </a:ln>
              <a:solidFill>
                <a:schemeClr val="tx1"/>
              </a:solidFill>
            </a:endParaRPr>
          </a:p>
          <a:p>
            <a:pPr marL="0" marR="0" lvl="0" indent="0" algn="just"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водить поезд? Видите, как поезд выходит из туннеля? Слушаете звук поезда, идущего по туннелю?</a:t>
            </a:r>
            <a:endParaRPr lang="ru-RU" sz="1200" b="0" i="0" u="none" strike="noStrike" cap="none" spc="0">
              <a:ln>
                <a:noFill/>
              </a:ln>
              <a:solidFill>
                <a:schemeClr val="tx1"/>
              </a:solidFill>
              <a:latin typeface="Times New Roman"/>
              <a:cs typeface="Times New Roman"/>
            </a:endParaRPr>
          </a:p>
          <a:p>
            <a:pPr marL="0" marR="0" lvl="0" indent="0" algn="just" defTabSz="914400">
              <a:lnSpc>
                <a:spcPct val="100000"/>
              </a:lnSpc>
              <a:spcBef>
                <a:spcPts val="0"/>
              </a:spcBef>
              <a:spcAft>
                <a:spcPts val="0"/>
              </a:spcAft>
              <a:buClrTx/>
              <a:buSzTx/>
              <a:buFontTx/>
              <a:buNone/>
              <a:defRPr/>
            </a:pP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Искусство </a:t>
            </a:r>
            <a:r>
              <a:rPr lang="ru-RU" sz="1200" b="0" i="0" u="none" strike="noStrike" cap="none" spc="0">
                <a:ln>
                  <a:noFill/>
                </a:ln>
                <a:solidFill>
                  <a:srgbClr val="231F20"/>
                </a:solidFill>
                <a:latin typeface="Trebuchet MS"/>
                <a:ea typeface="Palatino Linotype"/>
                <a:cs typeface="Palatino Linotype"/>
              </a:rPr>
              <a:t>иремесла</a:t>
            </a:r>
            <a:r>
              <a:rPr lang="ru-RU" sz="1200" b="0" i="0" u="none" strike="noStrike" cap="none" spc="0">
                <a:ln>
                  <a:noFill/>
                </a:ln>
                <a:solidFill>
                  <a:srgbClr val="231F20"/>
                </a:solidFill>
                <a:latin typeface="Trebuchet MS"/>
                <a:ea typeface="Palatino Linotype"/>
                <a:cs typeface="Palatino Linotype"/>
              </a:rPr>
              <a:t>	Раскраски, наклейки, наклейки, коллаж, живопись, бисероплетение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сенсорныйдеятельность</a:t>
            </a:r>
            <a:r>
              <a:rPr lang="ru-RU" sz="1200" b="0" i="0" u="none" strike="noStrike" cap="none" spc="0">
                <a:ln>
                  <a:noFill/>
                </a:ln>
                <a:solidFill>
                  <a:srgbClr val="231F20"/>
                </a:solidFill>
                <a:latin typeface="Trebuchet MS"/>
                <a:ea typeface="Palatino Linotype"/>
                <a:cs typeface="Palatino Linotype"/>
              </a:rPr>
              <a:t>	Крем для бритья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Искусственный снег</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Сенсорные контейнеры (например, сухие бобы, рис, кинетический песок) с принадлежностями (например, чашки для черпания, маленькие игрушки для закапывания)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Рисование пальцами Парашют</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Одеяло для раскачивания, перетягивания ребенка по полу или укрытия под ним.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Готовкадеятельность</a:t>
            </a:r>
            <a:r>
              <a:rPr lang="en-US" sz="1200" b="0" i="0" u="none" strike="noStrike" cap="none" spc="0">
                <a:ln>
                  <a:noFill/>
                </a:ln>
                <a:solidFill>
                  <a:srgbClr val="231F20"/>
                </a:solidFill>
                <a:latin typeface="Trebuchet MS"/>
                <a:ea typeface="Palatino Linotype"/>
                <a:cs typeface="Palatino Linotype"/>
              </a:rPr>
              <a:t>Cookie</a:t>
            </a:r>
            <a:r>
              <a:rPr lang="ru-RU" sz="1200" b="0" i="0" u="none" strike="noStrike" cap="none" spc="0">
                <a:ln>
                  <a:noFill/>
                </a:ln>
                <a:solidFill>
                  <a:srgbClr val="231F20"/>
                </a:solidFill>
                <a:latin typeface="Trebuchet MS"/>
                <a:ea typeface="Palatino Linotype"/>
                <a:cs typeface="Palatino Linotype"/>
              </a:rPr>
              <a:t>	 украшение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Мороженое с фруктами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Муравьи на бревне (ореховое масло на сельдерее с изюмом)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Бутерброды со смайликами, блины и т. д.</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желе</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Эти занятия хорошо подходят для различных стратегий внедрения проб, поскольку ребенок может запросить множество элементов.</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Попробуйте использовать различные забавные материалы для рукоделия, </a:t>
            </a:r>
            <a:r>
              <a:rPr lang="ru-RU" sz="1200" b="0" i="0" u="none" strike="noStrike" cap="none" spc="0">
                <a:ln>
                  <a:noFill/>
                </a:ln>
                <a:solidFill>
                  <a:srgbClr val="231F20"/>
                </a:solidFill>
                <a:latin typeface="Trebuchet MS"/>
                <a:ea typeface="Palatino Linotype"/>
                <a:cs typeface="Palatino Linotype"/>
              </a:rPr>
              <a:t>напримерразноцветные</a:t>
            </a:r>
            <a:r>
              <a:rPr lang="ru-RU" sz="1200" b="0" i="0" u="none" strike="noStrike" cap="none" spc="0">
                <a:ln>
                  <a:noFill/>
                </a:ln>
                <a:solidFill>
                  <a:srgbClr val="231F20"/>
                </a:solidFill>
                <a:latin typeface="Trebuchet MS"/>
                <a:ea typeface="Palatino Linotype"/>
                <a:cs typeface="Palatino Linotype"/>
              </a:rPr>
              <a:t> помпоны для приклеивания; ватные шарики для создания пышных облаков; Палочки от мороженого для раскрашивания или приклеивания вещей; очистители труб для облегчения </a:t>
            </a:r>
            <a:r>
              <a:rPr lang="ru-RU" sz="1200" b="0" i="0" u="none" strike="noStrike" cap="none" spc="0">
                <a:ln>
                  <a:noFill/>
                </a:ln>
                <a:solidFill>
                  <a:srgbClr val="231F20"/>
                </a:solidFill>
                <a:latin typeface="Trebuchet MS"/>
                <a:ea typeface="Palatino Linotype"/>
                <a:cs typeface="Palatino Linotype"/>
              </a:rPr>
              <a:t>отбортовки</a:t>
            </a:r>
            <a:r>
              <a:rPr lang="ru-RU" sz="1200" b="0" i="0" u="none" strike="noStrike" cap="none" spc="0">
                <a:ln>
                  <a:noFill/>
                </a:ln>
                <a:solidFill>
                  <a:srgbClr val="231F20"/>
                </a:solidFill>
                <a:latin typeface="Trebuchet MS"/>
                <a:ea typeface="Palatino Linotype"/>
                <a:cs typeface="Palatino Linotype"/>
              </a:rPr>
              <a:t>; бисероплетение сырыми макаронами; блестки или крупные пайетки для приклеивания; порезанная или порванная папиросная бумага, старые журналы,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или цветная бумага для коллажей; и овощи (например, картофель и морковь, нарезанные фигурками) для штамповки.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предоставляют множество возможностей для встроенных испытаний, в ходе которых ребенок должен запрашивать предметы.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Такие занятия, как прыжки с парашютом и катание на качелях, прекрасно подходят для сенсорно-социальных занятий.</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часто очень подкрепляют.</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Вы можете включить в игру различные предметы (например, кисти для нанесения узоров на креме для бритья; маленькие игрушки в сенсорные контейнеры, например морские существа в кинетическом песке).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Есть много возможностей для совместного удовольствия, сбалансированных поворотов и взаимности.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Возьмите на себя общий контроль над ингредиентами и посудой (</a:t>
            </a:r>
            <a:r>
              <a:rPr lang="ru-RU" sz="1200" b="0" i="0" u="none" strike="noStrike" cap="none" spc="0">
                <a:ln>
                  <a:noFill/>
                </a:ln>
                <a:solidFill>
                  <a:srgbClr val="231F20"/>
                </a:solidFill>
                <a:latin typeface="Trebuchet MS"/>
                <a:ea typeface="Palatino Linotype"/>
                <a:cs typeface="Palatino Linotype"/>
              </a:rPr>
              <a:t>например,мерные</a:t>
            </a:r>
            <a:r>
              <a:rPr lang="ru-RU" sz="1200" b="0" i="0" u="none" strike="noStrike" cap="none" spc="0">
                <a:ln>
                  <a:noFill/>
                </a:ln>
                <a:solidFill>
                  <a:srgbClr val="231F20"/>
                </a:solidFill>
                <a:latin typeface="Trebuchet MS"/>
                <a:ea typeface="Palatino Linotype"/>
                <a:cs typeface="Palatino Linotype"/>
              </a:rPr>
              <a:t> чашки) и подскажите односложные запросы.</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Баланс меняется в зависимости от того, кто будет добавлять ингредиенты. Практикуйтесь в выполнении простых устных инструкций (например,</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"Путин").</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Это особенно полезно для детей старшего возраста, которые еще только начинают произносить первые слова.</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Некоторые ученики, изучающие первое слово, не </a:t>
            </a:r>
            <a:r>
              <a:rPr lang="ru-RU" sz="1200" b="0" i="0" u="none" strike="noStrike" cap="none" spc="0">
                <a:ln>
                  <a:noFill/>
                </a:ln>
                <a:solidFill>
                  <a:srgbClr val="231F20"/>
                </a:solidFill>
                <a:latin typeface="Trebuchet MS"/>
                <a:ea typeface="Palatino Linotype"/>
                <a:cs typeface="Palatino Linotype"/>
              </a:rPr>
              <a:t>имеютинтереса</a:t>
            </a:r>
            <a:r>
              <a:rPr lang="ru-RU" sz="1200" b="0" i="0" u="none" strike="noStrike" cap="none" spc="0">
                <a:ln>
                  <a:noFill/>
                </a:ln>
                <a:solidFill>
                  <a:srgbClr val="231F20"/>
                </a:solidFill>
                <a:latin typeface="Trebuchet MS"/>
                <a:ea typeface="Palatino Linotype"/>
                <a:cs typeface="Palatino Linotype"/>
              </a:rPr>
              <a:t> к этим видам деятельности еще нет; однако большинство детей могут выполнять все эти действия на своем уровне.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Некоторым взрослым не нравится беспорядок. Попробуйте выполнять эти действия на пластиковых подносах и ограничьте количество припасов, которые вы позволяете ребенку получать одновременно. Это еще один способ применения общего контроля.</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быть грязными. Некоторые из этих действий также можно выполнять на пластиковых подносах (например, из-под крема для бритья) или в контейнерах (например, сенсорных контейнерах).</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Некоторые дети могут упорно заниматься этими занятиями, поэтому вам, возможно, придется ограничить доступ.</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Убедитесь, что вы знаете, какая сенсорная деятельность мотивирует ребенка, а какая может </a:t>
            </a:r>
            <a:r>
              <a:rPr lang="ru-RU" sz="1200" b="0" i="0" u="none" strike="noStrike" cap="none" spc="0">
                <a:ln>
                  <a:noFill/>
                </a:ln>
                <a:solidFill>
                  <a:srgbClr val="231F20"/>
                </a:solidFill>
                <a:latin typeface="Trebuchet MS"/>
                <a:ea typeface="Palatino Linotype"/>
                <a:cs typeface="Palatino Linotype"/>
              </a:rPr>
              <a:t>бытьотвращение</a:t>
            </a:r>
            <a:r>
              <a:rPr lang="ru-RU" sz="1200" b="0" i="0" u="none" strike="noStrike" cap="none" spc="0">
                <a:ln>
                  <a:noFill/>
                </a:ln>
                <a:solidFill>
                  <a:srgbClr val="231F20"/>
                </a:solidFill>
                <a:latin typeface="Trebuchet MS"/>
                <a:ea typeface="Palatino Linotype"/>
                <a:cs typeface="Palatino Linotype"/>
              </a:rPr>
              <a:t>. Эти занятия должны быть тщательно адаптированы к предпочтениям ребенка.</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Они могут не подходить для маленьких детей или детей с тяжелыми нарушениями, но занятия часто можно адаптировать.</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Пока у вас может быть несколько </a:t>
            </a:r>
            <a:r>
              <a:rPr lang="ru-RU" sz="1200" b="0" i="0" u="none" strike="noStrike" cap="none" spc="0">
                <a:ln>
                  <a:noFill/>
                </a:ln>
                <a:solidFill>
                  <a:srgbClr val="231F20"/>
                </a:solidFill>
                <a:latin typeface="Trebuchet MS"/>
                <a:ea typeface="Palatino Linotype"/>
                <a:cs typeface="Palatino Linotype"/>
              </a:rPr>
              <a:t>частей,шаги</a:t>
            </a:r>
            <a:r>
              <a:rPr lang="ru-RU" sz="1200" b="0" i="0" u="none" strike="noStrike" cap="none" spc="0">
                <a:ln>
                  <a:noFill/>
                </a:ln>
                <a:solidFill>
                  <a:srgbClr val="231F20"/>
                </a:solidFill>
                <a:latin typeface="Trebuchet MS"/>
                <a:ea typeface="Palatino Linotype"/>
                <a:cs typeface="Palatino Linotype"/>
              </a:rPr>
              <a:t> или повторяющиеся действия, эти действия работают хорошо.</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Trebuchet MS"/>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Игра со случайными предметами</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Чашки из веревки или веревки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Крышки палочки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Пластиковые контейнеры для хранения Тубы</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Arial"/>
                <a:ea typeface="Palatino Linotype"/>
                <a:cs typeface="Palatino Linotype"/>
              </a:rPr>
            </a:br>
            <a:endParaRPr sz="1200" b="0" i="0" u="none" strike="noStrike" cap="none">
              <a:ln>
                <a:noFill/>
              </a:ln>
              <a:solidFill>
                <a:schemeClr val="tx1"/>
              </a:solidFill>
              <a:latin typeface="Aria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Эта деятельность полностью зависит </a:t>
            </a:r>
            <a:r>
              <a:rPr lang="ru-RU" sz="1200" b="0" i="0" u="none" strike="noStrike" cap="none" spc="0">
                <a:ln>
                  <a:noFill/>
                </a:ln>
                <a:solidFill>
                  <a:srgbClr val="231F20"/>
                </a:solidFill>
                <a:latin typeface="Trebuchet MS"/>
                <a:ea typeface="Palatino Linotype"/>
                <a:cs typeface="Palatino Linotype"/>
              </a:rPr>
              <a:t>оттворчество</a:t>
            </a:r>
            <a:r>
              <a:rPr lang="ru-RU" sz="1200" b="0" i="0" u="none" strike="noStrike" cap="none" spc="0">
                <a:ln>
                  <a:noFill/>
                </a:ln>
                <a:solidFill>
                  <a:srgbClr val="231F20"/>
                </a:solidFill>
                <a:latin typeface="Trebuchet MS"/>
                <a:ea typeface="Palatino Linotype"/>
                <a:cs typeface="Palatino Linotype"/>
              </a:rPr>
              <a:t> взрослого, но часто очень мотивируют ребенка.</a:t>
            </a:r>
            <a:endParaRPr lang="ru-RU" sz="1200" b="0" i="0" u="none" strike="noStrike" cap="none" spc="0">
              <a:ln>
                <a:noFill/>
              </a:ln>
              <a:solidFill>
                <a:schemeClr val="tx1"/>
              </a:solidFill>
              <a:latin typeface="Times New Roman"/>
              <a:cs typeface="Times New Roman"/>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Мяч	</a:t>
            </a:r>
            <a:r>
              <a:rPr lang="ru-RU" sz="1200" b="0" i="0" u="none" strike="noStrike" cap="none" spc="0">
                <a:ln>
                  <a:noFill/>
                </a:ln>
                <a:solidFill>
                  <a:srgbClr val="231F20"/>
                </a:solidFill>
                <a:latin typeface="Trebuchet MS"/>
                <a:ea typeface="Palatino Linotype"/>
                <a:cs typeface="Palatino Linotype"/>
              </a:rPr>
              <a:t>Быстро пощекочите ребенка мячиком.</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Чип	</a:t>
            </a:r>
            <a:r>
              <a:rPr lang="ru-RU" sz="1200" b="0" i="0" u="none" strike="noStrike" cap="none" spc="0">
                <a:ln>
                  <a:noFill/>
                </a:ln>
                <a:solidFill>
                  <a:srgbClr val="231F20"/>
                </a:solidFill>
                <a:latin typeface="Trebuchet MS"/>
                <a:ea typeface="Palatino Linotype"/>
                <a:cs typeface="Palatino Linotype"/>
              </a:rPr>
              <a:t>Наполните игру </a:t>
            </a:r>
            <a:r>
              <a:rPr lang="en-US" sz="1200" b="0" i="0" u="none" strike="noStrike" cap="none" spc="0">
                <a:ln>
                  <a:noFill/>
                </a:ln>
                <a:solidFill>
                  <a:srgbClr val="231F20"/>
                </a:solidFill>
                <a:latin typeface="Trebuchet MS"/>
                <a:ea typeface="Palatino Linotype"/>
                <a:cs typeface="Palatino Linotype"/>
              </a:rPr>
              <a:t>Connect Four </a:t>
            </a:r>
            <a:r>
              <a:rPr lang="ru-RU" sz="1200" b="0" i="0" u="none" strike="noStrike" cap="none" spc="0">
                <a:ln>
                  <a:noFill/>
                </a:ln>
                <a:solidFill>
                  <a:srgbClr val="231F20"/>
                </a:solidFill>
                <a:latin typeface="Trebuchet MS"/>
                <a:ea typeface="Palatino Linotype"/>
                <a:cs typeface="Palatino Linotype"/>
              </a:rPr>
              <a:t>фишками.</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1" u="none" strike="noStrike" cap="none" spc="0">
                <a:ln>
                  <a:noFill/>
                </a:ln>
                <a:solidFill>
                  <a:srgbClr val="231F20"/>
                </a:solidFill>
                <a:latin typeface="Trebuchet MS"/>
                <a:ea typeface="Palatino Linotype"/>
                <a:cs typeface="Palatino Linotype"/>
              </a:rPr>
              <a:t>Идти	</a:t>
            </a:r>
            <a:r>
              <a:rPr lang="ru-RU" sz="1200" b="0" i="0" u="none" strike="noStrike" cap="none" spc="0">
                <a:ln>
                  <a:noFill/>
                </a:ln>
                <a:solidFill>
                  <a:srgbClr val="231F20"/>
                </a:solidFill>
                <a:latin typeface="Trebuchet MS"/>
                <a:ea typeface="Palatino Linotype"/>
                <a:cs typeface="Palatino Linotype"/>
              </a:rPr>
              <a:t>Возьмите ребенка на руки и покачайте его один раз.</a:t>
            </a:r>
            <a:endParaRPr sz="1200" b="0" i="0" u="none" strike="noStrike" cap="none">
              <a:ln>
                <a:noFill/>
              </a:ln>
              <a:solidFill>
                <a:schemeClr val="tx1"/>
              </a:solidFill>
              <a:ea typeface="Palatino Linotype"/>
              <a:cs typeface="Palatino Linotype"/>
            </a:endParaRPr>
          </a:p>
          <a:p>
            <a:pPr marL="0" marR="0" lvl="0" indent="0" algn="l" defTabSz="914400">
              <a:lnSpc>
                <a:spcPct val="100000"/>
              </a:lnSpc>
              <a:spcBef>
                <a:spcPts val="0"/>
              </a:spcBef>
              <a:spcAft>
                <a:spcPts val="0"/>
              </a:spcAft>
              <a:buClrTx/>
              <a:buSzTx/>
              <a:buFontTx/>
              <a:buNone/>
              <a:defRPr/>
            </a:pPr>
            <a:br>
              <a:rPr lang="ru-RU" sz="1200" b="0" i="0" u="none" strike="noStrike" cap="none" spc="0">
                <a:ln>
                  <a:noFill/>
                </a:ln>
                <a:solidFill>
                  <a:schemeClr val="tx1"/>
                </a:solidFill>
                <a:latin typeface="Calibri"/>
                <a:ea typeface="Palatino Linotype"/>
                <a:cs typeface="Palatino Linotype"/>
              </a:rPr>
            </a:b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Каждый раз, когда вы щекочете ребенка, говорите «мячик». После двух-четырех раз удерживайте мяч и смоделируйте: «Мяч?»</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Каждый раз, когда фишка попадает в игровой кадр, </a:t>
            </a:r>
            <a:r>
              <a:rPr lang="ru-RU" sz="1200" b="0" i="0" u="none" strike="noStrike" cap="none" spc="0">
                <a:ln>
                  <a:noFill/>
                </a:ln>
                <a:solidFill>
                  <a:srgbClr val="231F20"/>
                </a:solidFill>
                <a:latin typeface="Trebuchet MS"/>
                <a:ea typeface="Palatino Linotype"/>
                <a:cs typeface="Palatino Linotype"/>
              </a:rPr>
              <a:t>скажем«чип</a:t>
            </a:r>
            <a:r>
              <a:rPr lang="ru-RU" sz="1200" b="0" i="0" u="none" strike="noStrike" cap="none" spc="0">
                <a:ln>
                  <a:noFill/>
                </a:ln>
                <a:solidFill>
                  <a:srgbClr val="231F20"/>
                </a:solidFill>
                <a:latin typeface="Trebuchet MS"/>
                <a:ea typeface="Palatino Linotype"/>
                <a:cs typeface="Palatino Linotype"/>
              </a:rPr>
              <a:t>». Через несколько раз поднимите чип и спросите: «Чип?»</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Каждый раз, когда ребенка раскачивают, говорите «иди». После двух-четырех покачиваний возьмите ребенка на руки, подождите и спросите: «Идти?»</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r>
              <a:rPr lang="ru-RU" sz="1200" b="1" i="0" u="none" strike="noStrike" cap="none" spc="0">
                <a:ln>
                  <a:noFill/>
                </a:ln>
                <a:solidFill>
                  <a:srgbClr val="231F20"/>
                </a:solidFill>
                <a:latin typeface="Trebuchet MS"/>
                <a:ea typeface="Palatino Linotype"/>
                <a:cs typeface="Palatino Linotype"/>
              </a:rPr>
              <a:t>аблица 11.6.</a:t>
            </a:r>
            <a:r>
              <a:rPr lang="ru-RU" sz="1200" b="0" i="0" u="none" strike="noStrike" cap="none" spc="0">
                <a:ln>
                  <a:noFill/>
                </a:ln>
                <a:solidFill>
                  <a:srgbClr val="231F20"/>
                </a:solidFill>
                <a:latin typeface="Trebuchet MS"/>
                <a:ea typeface="Palatino Linotype"/>
                <a:cs typeface="Palatino Linotype"/>
              </a:rPr>
              <a:t>Неусловное подкрепление</a:t>
            </a:r>
            <a:endParaRPr sz="1200" b="0" i="0" u="none" strike="noStrike" cap="none">
              <a:ln>
                <a:noFill/>
              </a:ln>
              <a:solidFill>
                <a:schemeClr val="tx1"/>
              </a:solidFill>
            </a:endParaRPr>
          </a:p>
          <a:p>
            <a:pPr marL="0" marR="0" lvl="0" indent="0" algn="l" defTabSz="914400">
              <a:lnSpc>
                <a:spcPct val="100000"/>
              </a:lnSpc>
              <a:spcBef>
                <a:spcPts val="0"/>
              </a:spcBef>
              <a:spcAft>
                <a:spcPts val="0"/>
              </a:spcAft>
              <a:buClrTx/>
              <a:buSzTx/>
              <a:buFontTx/>
              <a:buNone/>
              <a:defRPr/>
            </a:pPr>
            <a:r>
              <a:rPr lang="ru-RU" sz="1200" b="0" i="0" u="none" strike="noStrike" cap="none" spc="0">
                <a:ln>
                  <a:noFill/>
                </a:ln>
                <a:solidFill>
                  <a:srgbClr val="231F20"/>
                </a:solidFill>
                <a:latin typeface="Trebuchet MS"/>
                <a:ea typeface="Palatino Linotype"/>
                <a:cs typeface="Palatino Linotype"/>
              </a:rPr>
              <a:t>ЦельсловоДействие	 с цельюсловоОписание	 импульса</a:t>
            </a:r>
            <a:endParaRPr sz="1200" b="0" i="0" u="none" strike="noStrike" cap="none">
              <a:ln>
                <a:noFill/>
              </a:ln>
              <a:solidFill>
                <a:schemeClr val="tx1"/>
              </a:solidFill>
              <a:latin typeface="Trebuchet MS"/>
              <a:ea typeface="Palatino Linotype"/>
              <a:cs typeface="Palatino Linotype"/>
            </a:endParaRPr>
          </a:p>
          <a:p>
            <a:pPr marL="0" marR="0" lvl="0" indent="0" algn="l" defTabSz="914400">
              <a:lnSpc>
                <a:spcPct val="100000"/>
              </a:lnSpc>
              <a:spcBef>
                <a:spcPts val="0"/>
              </a:spcBef>
              <a:spcAft>
                <a:spcPts val="0"/>
              </a:spcAft>
              <a:buClrTx/>
              <a:buSzTx/>
              <a:buFontTx/>
              <a:buNone/>
              <a:defRPr/>
            </a:pPr>
            <a:endParaRPr sz="1200" b="0" i="0" u="none" strike="noStrike" cap="none">
              <a:ln>
                <a:noFill/>
              </a:ln>
              <a:solidFill>
                <a:schemeClr val="tx1"/>
              </a:solidFill>
              <a:ea typeface="Palatino Linotype"/>
              <a:cs typeface="Palatino Linotype"/>
            </a:endParaRPr>
          </a:p>
          <a:p>
            <a:pPr marL="0" marR="0" lvl="0" indent="0" algn="just" defTabSz="914400">
              <a:lnSpc>
                <a:spcPct val="100000"/>
              </a:lnSpc>
              <a:spcBef>
                <a:spcPts val="0"/>
              </a:spcBef>
              <a:spcAft>
                <a:spcPts val="0"/>
              </a:spcAft>
              <a:buClrTx/>
              <a:buSzTx/>
              <a:buFontTx/>
              <a:buNone/>
              <a:defRPr/>
            </a:pPr>
            <a:endParaRPr sz="1200" b="0" i="0" u="none" strike="noStrike" cap="none">
              <a:ln>
                <a:noFill/>
              </a:ln>
              <a:solidFill>
                <a:schemeClr val="tx1"/>
              </a:solidFill>
              <a:latin typeface="Arial"/>
            </a:endParaRPr>
          </a:p>
          <a:p>
            <a:pPr>
              <a:defRPr/>
            </a:pPr>
            <a:endParaRPr/>
          </a:p>
        </p:txBody>
      </p:sp>
      <p:sp>
        <p:nvSpPr>
          <p:cNvPr id="4" name="Slide Number Placeholder 3"/>
          <p:cNvSpPr>
            <a:spLocks noGrp="1"/>
          </p:cNvSpPr>
          <p:nvPr>
            <p:ph type="sldNum" sz="quarter" idx="10"/>
          </p:nvPr>
        </p:nvSpPr>
        <p:spPr bwMode="auto"/>
        <p:txBody>
          <a:bodyPr/>
          <a:lstStyle/>
          <a:p>
            <a:pPr>
              <a:defRPr/>
            </a:pPr>
            <a:endParaRP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Титульный слайд">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a:xfrm>
            <a:off x="1524000" y="1122363"/>
            <a:ext cx="9144000" cy="2387600"/>
          </a:xfrm>
        </p:spPr>
        <p:txBody>
          <a:bodyPr anchor="b"/>
          <a:lstStyle>
            <a:lvl1pPr algn="ctr">
              <a:defRPr sz="6000"/>
            </a:lvl1pPr>
          </a:lstStyle>
          <a:p>
            <a:pPr>
              <a:defRPr/>
            </a:pPr>
            <a:r>
              <a:rPr lang="ru-RU"/>
              <a:t>Образец заголовка</a:t>
            </a:r>
            <a:endParaRPr/>
          </a:p>
        </p:txBody>
      </p:sp>
      <p:sp>
        <p:nvSpPr>
          <p:cNvPr id="3" name="Подзаголовок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a:p>
        </p:txBody>
      </p:sp>
      <p:sp>
        <p:nvSpPr>
          <p:cNvPr id="4" name="Дата 3"/>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Заголовок и объек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secHead" userDrawn="1">
  <p:cSld name="Заголовок раздел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1850" y="1709738"/>
            <a:ext cx="10515600" cy="2852737"/>
          </a:xfrm>
        </p:spPr>
        <p:txBody>
          <a:bodyPr anchor="b"/>
          <a:lstStyle>
            <a:lvl1pPr>
              <a:defRPr sz="6000"/>
            </a:lvl1pPr>
          </a:lstStyle>
          <a:p>
            <a:pPr>
              <a:defRPr/>
            </a:pPr>
            <a:r>
              <a:rPr lang="ru-RU"/>
              <a:t>Образец заголовка</a:t>
            </a:r>
            <a:endParaRPr/>
          </a:p>
        </p:txBody>
      </p:sp>
      <p:sp>
        <p:nvSpPr>
          <p:cNvPr id="3" name="Текст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4" name="Дата 3"/>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Obj" userDrawn="1">
  <p:cSld name="Два объекта">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Объект 2"/>
          <p:cNvSpPr>
            <a:spLocks noGrp="1"/>
          </p:cNvSpPr>
          <p:nvPr>
            <p:ph sz="half" idx="1"/>
          </p:nvPr>
        </p:nvSpPr>
        <p:spPr bwMode="auto">
          <a:xfrm>
            <a:off x="838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Объект 3"/>
          <p:cNvSpPr>
            <a:spLocks noGrp="1"/>
          </p:cNvSpPr>
          <p:nvPr>
            <p:ph sz="half" idx="2"/>
          </p:nvPr>
        </p:nvSpPr>
        <p:spPr bwMode="auto">
          <a:xfrm>
            <a:off x="6172200" y="1825625"/>
            <a:ext cx="5181600" cy="435133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Дата 4"/>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woTxTwoObj" userDrawn="1">
  <p:cSld name="Сравнение">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365125"/>
            <a:ext cx="10515600" cy="1325563"/>
          </a:xfrm>
        </p:spPr>
        <p:txBody>
          <a:bodyPr/>
          <a:lstStyle/>
          <a:p>
            <a:pPr>
              <a:defRPr/>
            </a:pPr>
            <a:r>
              <a:rPr lang="ru-RU"/>
              <a:t>Образец заголовка</a:t>
            </a:r>
            <a:endParaRPr/>
          </a:p>
        </p:txBody>
      </p:sp>
      <p:sp>
        <p:nvSpPr>
          <p:cNvPr id="3" name="Текст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 name="Объект 3"/>
          <p:cNvSpPr>
            <a:spLocks noGrp="1"/>
          </p:cNvSpPr>
          <p:nvPr>
            <p:ph sz="half" idx="2"/>
          </p:nvPr>
        </p:nvSpPr>
        <p:spPr bwMode="auto">
          <a:xfrm>
            <a:off x="839788" y="2505074"/>
            <a:ext cx="5157787"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 name="Текст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 name="Объект 5"/>
          <p:cNvSpPr>
            <a:spLocks noGrp="1"/>
          </p:cNvSpPr>
          <p:nvPr>
            <p:ph sz="quarter" idx="4"/>
          </p:nvPr>
        </p:nvSpPr>
        <p:spPr bwMode="auto">
          <a:xfrm>
            <a:off x="6172200" y="2505074"/>
            <a:ext cx="5183188" cy="3684588"/>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7" name="Дата 6"/>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8" name="Нижний колонтитул 7"/>
          <p:cNvSpPr>
            <a:spLocks noGrp="1"/>
          </p:cNvSpPr>
          <p:nvPr>
            <p:ph type="ftr" sz="quarter" idx="11"/>
          </p:nvPr>
        </p:nvSpPr>
        <p:spPr bwMode="auto"/>
        <p:txBody>
          <a:bodyPr/>
          <a:lstStyle/>
          <a:p>
            <a:pPr>
              <a:defRPr/>
            </a:pPr>
            <a:endParaRPr lang="ru-RU"/>
          </a:p>
        </p:txBody>
      </p:sp>
      <p:sp>
        <p:nvSpPr>
          <p:cNvPr id="9" name="Номер слайда 8"/>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Only" userDrawn="1">
  <p:cSld name="Только заголовок">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Дата 2"/>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4" name="Нижний колонтитул 3"/>
          <p:cNvSpPr>
            <a:spLocks noGrp="1"/>
          </p:cNvSpPr>
          <p:nvPr>
            <p:ph type="ftr" sz="quarter" idx="11"/>
          </p:nvPr>
        </p:nvSpPr>
        <p:spPr bwMode="auto"/>
        <p:txBody>
          <a:bodyPr/>
          <a:lstStyle/>
          <a:p>
            <a:pPr>
              <a:defRPr/>
            </a:pPr>
            <a:endParaRPr lang="ru-RU"/>
          </a:p>
        </p:txBody>
      </p:sp>
      <p:sp>
        <p:nvSpPr>
          <p:cNvPr id="5" name="Номер слайда 4"/>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blank" userDrawn="1">
  <p:cSld name="Пустой слайд">
    <p:spTree>
      <p:nvGrpSpPr>
        <p:cNvPr id="1" name=""/>
        <p:cNvGrpSpPr/>
        <p:nvPr/>
      </p:nvGrpSpPr>
      <p:grpSpPr bwMode="auto">
        <a:xfrm>
          <a:off x="0" y="0"/>
          <a:ext cx="0" cy="0"/>
          <a:chOff x="0" y="0"/>
          <a:chExt cx="0" cy="0"/>
        </a:xfrm>
      </p:grpSpPr>
      <p:sp>
        <p:nvSpPr>
          <p:cNvPr id="2" name="Дата 1"/>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3" name="Нижний колонтитул 2"/>
          <p:cNvSpPr>
            <a:spLocks noGrp="1"/>
          </p:cNvSpPr>
          <p:nvPr>
            <p:ph type="ftr" sz="quarter" idx="11"/>
          </p:nvPr>
        </p:nvSpPr>
        <p:spPr bwMode="auto"/>
        <p:txBody>
          <a:bodyPr/>
          <a:lstStyle/>
          <a:p>
            <a:pPr>
              <a:defRPr/>
            </a:pPr>
            <a:endParaRPr lang="ru-RU"/>
          </a:p>
        </p:txBody>
      </p:sp>
      <p:sp>
        <p:nvSpPr>
          <p:cNvPr id="4" name="Номер слайда 3"/>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Tx" userDrawn="1">
  <p:cSld name="Объект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Объект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picTx" userDrawn="1">
  <p:cSld name="Рисунок с подписью">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9788" y="457200"/>
            <a:ext cx="3932237" cy="1600200"/>
          </a:xfrm>
        </p:spPr>
        <p:txBody>
          <a:bodyPr anchor="b"/>
          <a:lstStyle>
            <a:lvl1pPr>
              <a:defRPr sz="3200"/>
            </a:lvl1pPr>
          </a:lstStyle>
          <a:p>
            <a:pPr>
              <a:defRPr/>
            </a:pPr>
            <a:r>
              <a:rPr lang="ru-RU"/>
              <a:t>Образец заголовка</a:t>
            </a:r>
            <a:endParaRPr/>
          </a:p>
        </p:txBody>
      </p:sp>
      <p:sp>
        <p:nvSpPr>
          <p:cNvPr id="3" name="Рисунок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ru-RU"/>
          </a:p>
        </p:txBody>
      </p:sp>
      <p:sp>
        <p:nvSpPr>
          <p:cNvPr id="4" name="Текст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5" name="Дата 4"/>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6" name="Нижний колонтитул 5"/>
          <p:cNvSpPr>
            <a:spLocks noGrp="1"/>
          </p:cNvSpPr>
          <p:nvPr>
            <p:ph type="ftr" sz="quarter" idx="11"/>
          </p:nvPr>
        </p:nvSpPr>
        <p:spPr bwMode="auto"/>
        <p:txBody>
          <a:bodyPr/>
          <a:lstStyle/>
          <a:p>
            <a:pPr>
              <a:defRPr/>
            </a:pPr>
            <a:endParaRPr lang="ru-RU"/>
          </a:p>
        </p:txBody>
      </p:sp>
      <p:sp>
        <p:nvSpPr>
          <p:cNvPr id="7" name="Номер слайда 6"/>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x" userDrawn="1">
  <p:cSld name="Заголовок и вертикальный текст">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vertTitleAndTx" userDrawn="1">
  <p:cSld name="Вертикальный заголовок и текст">
    <p:spTree>
      <p:nvGrpSpPr>
        <p:cNvPr id="1" name=""/>
        <p:cNvGrpSpPr/>
        <p:nvPr/>
      </p:nvGrpSpPr>
      <p:grpSpPr bwMode="auto">
        <a:xfrm>
          <a:off x="0" y="0"/>
          <a:ext cx="0" cy="0"/>
          <a:chOff x="0" y="0"/>
          <a:chExt cx="0" cy="0"/>
        </a:xfrm>
      </p:grpSpPr>
      <p:sp>
        <p:nvSpPr>
          <p:cNvPr id="2" name="Вертикальный заголовок 1"/>
          <p:cNvSpPr>
            <a:spLocks noGrp="1"/>
          </p:cNvSpPr>
          <p:nvPr>
            <p:ph type="title" orient="vert"/>
          </p:nvPr>
        </p:nvSpPr>
        <p:spPr bwMode="auto">
          <a:xfrm>
            <a:off x="8724900" y="365125"/>
            <a:ext cx="2628900" cy="5811838"/>
          </a:xfrm>
        </p:spPr>
        <p:txBody>
          <a:bodyPr vert="eaVert"/>
          <a:lstStyle/>
          <a:p>
            <a:pPr>
              <a:defRPr/>
            </a:pPr>
            <a:r>
              <a:rPr lang="ru-RU"/>
              <a:t>Образец заголовка</a:t>
            </a:r>
            <a:endParaRPr/>
          </a:p>
        </p:txBody>
      </p:sp>
      <p:sp>
        <p:nvSpPr>
          <p:cNvPr id="3" name="Вертикальный текст 2"/>
          <p:cNvSpPr>
            <a:spLocks noGrp="1"/>
          </p:cNvSpPr>
          <p:nvPr>
            <p:ph type="body" orient="vert" idx="1"/>
          </p:nvPr>
        </p:nvSpPr>
        <p:spPr bwMode="auto">
          <a:xfrm>
            <a:off x="838200" y="365125"/>
            <a:ext cx="7734300" cy="5811838"/>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10"/>
          </p:nvPr>
        </p:nvSpPr>
        <p:spPr bwMode="auto"/>
        <p:txBody>
          <a:body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11"/>
          </p:nvPr>
        </p:nvSpPr>
        <p:spPr bwMode="auto"/>
        <p:txBody>
          <a:bodyPr/>
          <a:lstStyle/>
          <a:p>
            <a:pPr>
              <a:defRPr/>
            </a:pPr>
            <a:endParaRPr lang="ru-RU"/>
          </a:p>
        </p:txBody>
      </p:sp>
      <p:sp>
        <p:nvSpPr>
          <p:cNvPr id="6" name="Номер слайда 5"/>
          <p:cNvSpPr>
            <a:spLocks noGrp="1"/>
          </p:cNvSpPr>
          <p:nvPr>
            <p:ph type="sldNum" sz="quarter" idx="12"/>
          </p:nvPr>
        </p:nvSpPr>
        <p:spPr bwMode="auto"/>
        <p:txBody>
          <a:bodyPr/>
          <a:lstStyle/>
          <a:p>
            <a:pPr>
              <a:defRPr/>
            </a:pPr>
            <a:fld id="{7D582142-5E59-4EDA-BD9D-6DDC3D265D7C}" type="slidenum">
              <a:rPr lang="ru-RU"/>
              <a:t/>
            </a:fld>
            <a:endParaRPr lang="ru-RU"/>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ru-RU"/>
              <a:t>Образец заголовка</a:t>
            </a:r>
            <a:endParaRPr/>
          </a:p>
        </p:txBody>
      </p:sp>
      <p:sp>
        <p:nvSpPr>
          <p:cNvPr id="3" name="Текст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4" name="Дата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0800DB3-A9F5-4EEE-8741-F05987CAD9AA}" type="datetimeFigureOut">
              <a:rPr lang="ru-RU"/>
              <a:t/>
            </a:fld>
            <a:endParaRPr lang="ru-RU"/>
          </a:p>
        </p:txBody>
      </p:sp>
      <p:sp>
        <p:nvSpPr>
          <p:cNvPr id="5" name="Нижний колонтитул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7D582142-5E59-4EDA-BD9D-6DDC3D265D7C}" type="slidenum">
              <a:rPr lang="ru-RU"/>
              <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ru-RU"/>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ctrTitle"/>
          </p:nvPr>
        </p:nvSpPr>
        <p:spPr bwMode="auto"/>
        <p:txBody>
          <a:bodyPr>
            <a:normAutofit fontScale="90000"/>
          </a:bodyPr>
          <a:lstStyle/>
          <a:p>
            <a:pPr>
              <a:defRPr/>
            </a:pPr>
            <a:r>
              <a:rPr lang="ru-RU"/>
              <a:t>Развитие социального взаимодействия у детей с РАС</a:t>
            </a:r>
            <a:endParaRPr/>
          </a:p>
        </p:txBody>
      </p:sp>
      <p:sp>
        <p:nvSpPr>
          <p:cNvPr id="3" name="Подзаголовок 2"/>
          <p:cNvSpPr>
            <a:spLocks noGrp="1"/>
          </p:cNvSpPr>
          <p:nvPr>
            <p:ph type="subTitle" idx="1"/>
          </p:nvPr>
        </p:nvSpPr>
        <p:spPr bwMode="auto"/>
        <p:txBody>
          <a:bodyPr/>
          <a:lstStyle/>
          <a:p>
            <a:pPr>
              <a:defRPr/>
            </a:pPr>
            <a:r>
              <a:rPr lang="ru-RU"/>
              <a:t>Сергей Балашов, ВСВА</a:t>
            </a:r>
            <a:endParaRPr/>
          </a:p>
          <a:p>
            <a:pPr>
              <a:defRPr/>
            </a:pPr>
            <a:r>
              <a:rPr lang="ru-RU"/>
              <a:t>Академия мотивации и сотрудничества</a:t>
            </a:r>
            <a:endParaRPr/>
          </a:p>
          <a:p>
            <a:pPr>
              <a:defRPr/>
            </a:pPr>
            <a:r>
              <a:rPr lang="ru-RU"/>
              <a:t>Санкт-Петербург, Алматы</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Какой основной запрос родителей на вмешательство?</a:t>
            </a:r>
            <a:endParaRPr/>
          </a:p>
        </p:txBody>
      </p:sp>
      <p:sp>
        <p:nvSpPr>
          <p:cNvPr id="3" name="Объект 2"/>
          <p:cNvSpPr>
            <a:spLocks noGrp="1"/>
          </p:cNvSpPr>
          <p:nvPr>
            <p:ph idx="1"/>
          </p:nvPr>
        </p:nvSpPr>
        <p:spPr bwMode="auto"/>
        <p:txBody>
          <a:bodyPr/>
          <a:lstStyle/>
          <a:p>
            <a:pPr>
              <a:defRPr/>
            </a:pPr>
            <a:r>
              <a:rPr lang="ru-RU"/>
              <a:t>РЕЧЬ</a:t>
            </a:r>
            <a:endParaRPr/>
          </a:p>
          <a:p>
            <a:pPr>
              <a:defRPr/>
            </a:pPr>
            <a:r>
              <a:rPr lang="ru-RU"/>
              <a:t>Речь – это один из способов коммуникации</a:t>
            </a:r>
            <a:endParaRPr/>
          </a:p>
        </p:txBody>
      </p:sp>
      <p:pic>
        <p:nvPicPr>
          <p:cNvPr id="1026" name="Picture 2"/>
          <p:cNvPicPr>
            <a:picLocks noChangeAspect="1" noChangeArrowheads="1"/>
          </p:cNvPicPr>
          <p:nvPr/>
        </p:nvPicPr>
        <p:blipFill>
          <a:blip r:embed="rId2"/>
          <a:stretch/>
        </p:blipFill>
        <p:spPr bwMode="auto">
          <a:xfrm>
            <a:off x="6245998" y="2968487"/>
            <a:ext cx="4777258" cy="3889513"/>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a:solidFill>
                  <a:srgbClr val="231F20"/>
                </a:solidFill>
                <a:latin typeface="Trebuchet MS"/>
                <a:ea typeface="Trebuchet MS"/>
                <a:cs typeface="Trebuchet MS"/>
              </a:rPr>
              <a:t>Взаимный разговор</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marL="66675" marR="67310" algn="just">
              <a:lnSpc>
                <a:spcPct val="88000"/>
              </a:lnSpc>
              <a:spcBef>
                <a:spcPts val="645"/>
              </a:spcBef>
              <a:spcAft>
                <a:spcPts val="0"/>
              </a:spcAft>
              <a:defRPr/>
            </a:pPr>
            <a:r>
              <a:rPr lang="ru-RU" sz="2400">
                <a:solidFill>
                  <a:srgbClr val="231F20"/>
                </a:solidFill>
                <a:latin typeface="Palatino Linotype"/>
                <a:ea typeface="Palatino Linotype"/>
                <a:cs typeface="Palatino Linotype"/>
              </a:rPr>
              <a:t>Взаимодействие начинается до того, как ребенок начинает «разговаривать».</a:t>
            </a:r>
            <a:endParaRPr lang="ru-RU" sz="2400">
              <a:solidFill>
                <a:srgbClr val="231F20"/>
              </a:solidFill>
              <a:latin typeface="Palatino Linotype"/>
              <a:ea typeface="Palatino Linotype"/>
              <a:cs typeface="Palatino Linotype"/>
            </a:endParaRPr>
          </a:p>
          <a:p>
            <a:pPr marL="66674" marR="67309" algn="just">
              <a:lnSpc>
                <a:spcPct val="88000"/>
              </a:lnSpc>
              <a:spcBef>
                <a:spcPts val="644"/>
              </a:spcBef>
              <a:spcAft>
                <a:spcPts val="0"/>
              </a:spcAft>
              <a:defRPr/>
            </a:pPr>
            <a:r>
              <a:rPr lang="ru-RU" sz="2400">
                <a:solidFill>
                  <a:srgbClr val="231F20"/>
                </a:solidFill>
                <a:latin typeface="Palatino Linotype"/>
                <a:ea typeface="Palatino Linotype"/>
                <a:cs typeface="Palatino Linotype"/>
              </a:rPr>
              <a:t> </a:t>
            </a:r>
            <a:r>
              <a:rPr lang="ru-RU" sz="2400">
                <a:solidFill>
                  <a:srgbClr val="231F20"/>
                </a:solidFill>
                <a:latin typeface="Palatino Linotype"/>
                <a:ea typeface="Palatino Linotype"/>
                <a:cs typeface="Palatino Linotype"/>
              </a:rPr>
              <a:t>Через развитие инициации и реагирования на его намерения.</a:t>
            </a:r>
            <a:endParaRPr lang="ru-RU" sz="2400">
              <a:solidFill>
                <a:srgbClr val="231F20"/>
              </a:solidFill>
              <a:latin typeface="Palatino Linotype"/>
              <a:ea typeface="Palatino Linotype"/>
              <a:cs typeface="Palatino Linotype"/>
            </a:endParaRPr>
          </a:p>
          <a:p>
            <a:pPr marL="66674" marR="67309" algn="just">
              <a:lnSpc>
                <a:spcPct val="88000"/>
              </a:lnSpc>
              <a:spcBef>
                <a:spcPts val="644"/>
              </a:spcBef>
              <a:spcAft>
                <a:spcPts val="0"/>
              </a:spcAft>
              <a:defRPr/>
            </a:pPr>
            <a:r>
              <a:rPr lang="ru-RU" sz="2400">
                <a:solidFill>
                  <a:srgbClr val="231F20"/>
                </a:solidFill>
                <a:latin typeface="Palatino Linotype"/>
                <a:ea typeface="Palatino Linotype"/>
                <a:cs typeface="Palatino Linotype"/>
              </a:rPr>
              <a:t>  Независимо от того, общается ли ребенок с помощью жестов, вокализации, вербализации или использования языка. </a:t>
            </a:r>
            <a:endParaRPr lang="ru-RU" sz="24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Объект 2"/>
          <p:cNvSpPr>
            <a:spLocks noGrp="1"/>
          </p:cNvSpPr>
          <p:nvPr>
            <p:ph idx="1"/>
          </p:nvPr>
        </p:nvSpPr>
        <p:spPr bwMode="auto">
          <a:xfrm flipH="0" flipV="0">
            <a:off x="838198" y="841374"/>
            <a:ext cx="4642174" cy="5335587"/>
          </a:xfrm>
        </p:spPr>
        <p:txBody>
          <a:bodyPr/>
          <a:lstStyle/>
          <a:p>
            <a:pPr marL="66675" marR="67945" algn="just">
              <a:lnSpc>
                <a:spcPct val="88000"/>
              </a:lnSpc>
              <a:spcBef>
                <a:spcPts val="720"/>
              </a:spcBef>
              <a:spcAft>
                <a:spcPts val="0"/>
              </a:spcAft>
              <a:defRPr/>
            </a:pPr>
            <a:r>
              <a:rPr lang="ru-RU" sz="2800" spc="-15">
                <a:solidFill>
                  <a:srgbClr val="231F20"/>
                </a:solidFill>
                <a:latin typeface="Palatino Linotype"/>
                <a:ea typeface="Palatino Linotype"/>
                <a:cs typeface="Palatino Linotype"/>
              </a:rPr>
              <a:t> Например, малыш может услышать звук самолета, выглянуть в окно, указать пальцем </a:t>
            </a:r>
            <a:r>
              <a:rPr lang="ru-RU" sz="2800" spc="-15">
                <a:solidFill>
                  <a:srgbClr val="231F20"/>
                </a:solidFill>
                <a:latin typeface="Palatino Linotype"/>
                <a:ea typeface="Palatino Linotype"/>
                <a:cs typeface="Palatino Linotype"/>
              </a:rPr>
              <a:t>и</a:t>
            </a:r>
            <a:r>
              <a:rPr lang="ru-RU" sz="2800">
                <a:solidFill>
                  <a:srgbClr val="231F20"/>
                </a:solidFill>
                <a:latin typeface="Palatino Linotype"/>
                <a:ea typeface="Palatino Linotype"/>
                <a:cs typeface="Palatino Linotype"/>
              </a:rPr>
              <a:t> оглянуться</a:t>
            </a:r>
            <a:r>
              <a:rPr lang="ru-RU" sz="2800">
                <a:solidFill>
                  <a:srgbClr val="231F20"/>
                </a:solidFill>
                <a:latin typeface="Palatino Linotype"/>
                <a:ea typeface="Palatino Linotype"/>
                <a:cs typeface="Palatino Linotype"/>
              </a:rPr>
              <a:t> на маму с вопросительным выражением лица, на это она отвечает: </a:t>
            </a:r>
            <a:r>
              <a:rPr lang="ru-RU" sz="2800" b="0" i="0" u="none" strike="noStrike" cap="none" spc="-14">
                <a:solidFill>
                  <a:srgbClr val="231F20"/>
                </a:solidFill>
                <a:latin typeface="Palatino Linotype"/>
                <a:ea typeface="Palatino Linotype"/>
                <a:cs typeface="Palatino Linotype"/>
              </a:rPr>
              <a:t>«Это самолет». </a:t>
            </a:r>
            <a:endParaRPr sz="2800">
              <a:latin typeface="Palatino Linotype"/>
              <a:ea typeface="Palatino Linotype"/>
              <a:cs typeface="Palatino Linotype"/>
            </a:endParaRPr>
          </a:p>
          <a:p>
            <a:pPr>
              <a:defRPr/>
            </a:pPr>
            <a:endParaRPr lang="ru-RU"/>
          </a:p>
        </p:txBody>
      </p:sp>
      <p:pic>
        <p:nvPicPr>
          <p:cNvPr id="1440029665" name=""/>
          <p:cNvPicPr>
            <a:picLocks noChangeAspect="1"/>
          </p:cNvPicPr>
          <p:nvPr/>
        </p:nvPicPr>
        <p:blipFill>
          <a:blip r:embed="rId2"/>
          <a:stretch/>
        </p:blipFill>
        <p:spPr bwMode="auto">
          <a:xfrm flipH="0" flipV="0">
            <a:off x="5699124" y="0"/>
            <a:ext cx="5883274" cy="5883274"/>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a:solidFill>
                  <a:srgbClr val="202122"/>
                </a:solidFill>
                <a:latin typeface="Arial"/>
              </a:rPr>
              <a:t>Аутизм</a:t>
            </a:r>
            <a:endParaRPr lang="ru-RU"/>
          </a:p>
        </p:txBody>
      </p:sp>
      <p:sp>
        <p:nvSpPr>
          <p:cNvPr id="3" name="Объект 2"/>
          <p:cNvSpPr>
            <a:spLocks noGrp="1"/>
          </p:cNvSpPr>
          <p:nvPr>
            <p:ph idx="1"/>
          </p:nvPr>
        </p:nvSpPr>
        <p:spPr bwMode="auto"/>
        <p:txBody>
          <a:bodyPr/>
          <a:lstStyle/>
          <a:p>
            <a:pPr>
              <a:defRPr/>
            </a:pPr>
            <a:r>
              <a:rPr lang="ru-RU" b="0" i="0">
                <a:solidFill>
                  <a:srgbClr val="202122"/>
                </a:solidFill>
                <a:latin typeface="Arial"/>
              </a:rPr>
              <a:t>дефиц</a:t>
            </a:r>
            <a:r>
              <a:rPr lang="ru-RU" b="0" i="0">
                <a:solidFill>
                  <a:schemeClr val="tx1"/>
                </a:solidFill>
                <a:latin typeface="Arial"/>
              </a:rPr>
              <a:t>ит </a:t>
            </a:r>
            <a:r>
              <a:rPr lang="ru-RU" b="0" i="0" u="none" strike="noStrike">
                <a:solidFill>
                  <a:schemeClr val="tx1"/>
                </a:solidFill>
                <a:latin typeface="Arial"/>
              </a:rPr>
              <a:t>социального</a:t>
            </a:r>
            <a:r>
              <a:rPr lang="ru-RU" b="0" i="0">
                <a:solidFill>
                  <a:schemeClr val="tx1"/>
                </a:solidFill>
                <a:latin typeface="Arial"/>
              </a:rPr>
              <a:t> вз</a:t>
            </a:r>
            <a:r>
              <a:rPr lang="ru-RU" b="0" i="0">
                <a:solidFill>
                  <a:srgbClr val="202122"/>
                </a:solidFill>
                <a:latin typeface="Arial"/>
              </a:rPr>
              <a:t>аимодействия </a:t>
            </a:r>
            <a:endParaRPr/>
          </a:p>
          <a:p>
            <a:pPr>
              <a:defRPr/>
            </a:pPr>
            <a:r>
              <a:rPr lang="ru-RU" b="0" i="0">
                <a:solidFill>
                  <a:srgbClr val="202122"/>
                </a:solidFill>
                <a:latin typeface="Arial"/>
              </a:rPr>
              <a:t>ограниченные интересы и </a:t>
            </a:r>
            <a:endParaRPr/>
          </a:p>
          <a:p>
            <a:pPr>
              <a:defRPr/>
            </a:pPr>
            <a:r>
              <a:rPr lang="ru-RU" b="0" i="0">
                <a:solidFill>
                  <a:srgbClr val="202122"/>
                </a:solidFill>
                <a:latin typeface="Arial"/>
              </a:rPr>
              <a:t>повторяющиеся действия.</a:t>
            </a:r>
            <a:endParaRPr lang="ru-RU"/>
          </a:p>
        </p:txBody>
      </p:sp>
      <p:pic>
        <p:nvPicPr>
          <p:cNvPr id="2050" name="Picture 2" descr="Communication communicating transmitting commerce chat - Download free icons"/>
          <p:cNvPicPr>
            <a:picLocks noChangeAspect="1" noChangeArrowheads="1"/>
          </p:cNvPicPr>
          <p:nvPr/>
        </p:nvPicPr>
        <p:blipFill>
          <a:blip r:embed="rId2"/>
          <a:stretch/>
        </p:blipFill>
        <p:spPr bwMode="auto">
          <a:xfrm>
            <a:off x="6771861" y="1690688"/>
            <a:ext cx="4876800" cy="4876800"/>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Программа АВА терапии</a:t>
            </a:r>
            <a:endParaRPr/>
          </a:p>
        </p:txBody>
      </p:sp>
      <p:sp>
        <p:nvSpPr>
          <p:cNvPr id="3" name="Объект 2"/>
          <p:cNvSpPr>
            <a:spLocks noGrp="1"/>
          </p:cNvSpPr>
          <p:nvPr>
            <p:ph idx="1"/>
          </p:nvPr>
        </p:nvSpPr>
        <p:spPr bwMode="auto">
          <a:xfrm>
            <a:off x="838200" y="1825625"/>
            <a:ext cx="6158948" cy="4351338"/>
          </a:xfrm>
        </p:spPr>
        <p:txBody>
          <a:bodyPr/>
          <a:lstStyle/>
          <a:p>
            <a:pPr>
              <a:defRPr/>
            </a:pPr>
            <a:r>
              <a:rPr lang="ru-RU"/>
              <a:t>Имитация</a:t>
            </a:r>
            <a:endParaRPr/>
          </a:p>
          <a:p>
            <a:pPr>
              <a:defRPr/>
            </a:pPr>
            <a:r>
              <a:rPr lang="ru-RU"/>
              <a:t>Просьбы</a:t>
            </a:r>
            <a:endParaRPr/>
          </a:p>
          <a:p>
            <a:pPr>
              <a:defRPr/>
            </a:pPr>
            <a:r>
              <a:rPr lang="ru-RU"/>
              <a:t>Рецептивная речь</a:t>
            </a:r>
            <a:endParaRPr/>
          </a:p>
          <a:p>
            <a:pPr>
              <a:defRPr/>
            </a:pPr>
            <a:r>
              <a:rPr lang="ru-RU"/>
              <a:t>Визуальное восприятие</a:t>
            </a:r>
            <a:endParaRPr/>
          </a:p>
          <a:p>
            <a:pPr>
              <a:defRPr/>
            </a:pPr>
            <a:r>
              <a:rPr lang="ru-RU"/>
              <a:t>Игра</a:t>
            </a:r>
            <a:endParaRPr/>
          </a:p>
        </p:txBody>
      </p:sp>
      <p:pic>
        <p:nvPicPr>
          <p:cNvPr id="3074" name="Picture 2" descr="Что значит выражение Попасть в молоко?"/>
          <p:cNvPicPr>
            <a:picLocks noChangeAspect="1" noChangeArrowheads="1"/>
          </p:cNvPicPr>
          <p:nvPr/>
        </p:nvPicPr>
        <p:blipFill>
          <a:blip r:embed="rId2"/>
          <a:srcRect l="58447" t="1796" r="0" b="0"/>
          <a:stretch/>
        </p:blipFill>
        <p:spPr bwMode="auto">
          <a:xfrm>
            <a:off x="6096000" y="2332382"/>
            <a:ext cx="3632892" cy="2821057"/>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endParaRPr lang="ru-RU"/>
          </a:p>
        </p:txBody>
      </p:sp>
      <p:sp>
        <p:nvSpPr>
          <p:cNvPr id="3" name="Объект 2"/>
          <p:cNvSpPr>
            <a:spLocks noGrp="1"/>
          </p:cNvSpPr>
          <p:nvPr>
            <p:ph idx="1"/>
          </p:nvPr>
        </p:nvSpPr>
        <p:spPr bwMode="auto">
          <a:xfrm>
            <a:off x="838200" y="1825625"/>
            <a:ext cx="3892826" cy="4351338"/>
          </a:xfrm>
        </p:spPr>
        <p:txBody>
          <a:bodyPr>
            <a:normAutofit/>
          </a:bodyPr>
          <a:lstStyle/>
          <a:p>
            <a:pPr>
              <a:defRPr/>
            </a:pPr>
            <a:r>
              <a:rPr lang="ru-RU" sz="3600"/>
              <a:t>Специалист, работающий с детьми с РАС нуждается в изучении того, как формировать социальные навыки</a:t>
            </a:r>
            <a:endParaRPr/>
          </a:p>
          <a:p>
            <a:pPr>
              <a:defRPr/>
            </a:pPr>
            <a:endParaRPr lang="ru-RU" sz="3600"/>
          </a:p>
        </p:txBody>
      </p:sp>
      <p:pic>
        <p:nvPicPr>
          <p:cNvPr id="4098" name="Picture 2"/>
          <p:cNvPicPr>
            <a:picLocks noChangeAspect="1" noChangeArrowheads="1"/>
          </p:cNvPicPr>
          <p:nvPr/>
        </p:nvPicPr>
        <p:blipFill>
          <a:blip r:embed="rId2"/>
          <a:stretch/>
        </p:blipFill>
        <p:spPr bwMode="auto">
          <a:xfrm>
            <a:off x="6255025" y="2072654"/>
            <a:ext cx="5385352" cy="3592029"/>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a:t>С чего специалист начинает свою работу с ребенком?</a:t>
            </a:r>
            <a:endParaRPr/>
          </a:p>
        </p:txBody>
      </p:sp>
      <p:sp>
        <p:nvSpPr>
          <p:cNvPr id="3" name="Объект 2"/>
          <p:cNvSpPr>
            <a:spLocks noGrp="1"/>
          </p:cNvSpPr>
          <p:nvPr>
            <p:ph idx="1"/>
          </p:nvPr>
        </p:nvSpPr>
        <p:spPr bwMode="auto"/>
        <p:txBody>
          <a:bodyPr/>
          <a:lstStyle/>
          <a:p>
            <a:pPr>
              <a:defRPr/>
            </a:pPr>
            <a:r>
              <a:rPr lang="ru-RU"/>
              <a:t>Установление сотрудничества</a:t>
            </a:r>
            <a:endParaRPr/>
          </a:p>
          <a:p>
            <a:pPr>
              <a:defRPr/>
            </a:pPr>
            <a:r>
              <a:rPr lang="ru-RU"/>
              <a:t>Руководящий контроль</a:t>
            </a:r>
            <a:endParaRPr/>
          </a:p>
          <a:p>
            <a:pPr>
              <a:defRPr/>
            </a:pPr>
            <a:r>
              <a:rPr lang="ru-RU"/>
              <a:t>Рапорт</a:t>
            </a:r>
            <a:endParaRPr/>
          </a:p>
          <a:p>
            <a:pPr>
              <a:defRPr/>
            </a:pPr>
            <a:r>
              <a:rPr lang="ru-RU"/>
              <a:t>ДРУ</a:t>
            </a:r>
            <a:endParaRPr/>
          </a:p>
          <a:p>
            <a:pPr>
              <a:defRPr/>
            </a:pPr>
            <a:r>
              <a:rPr lang="ru-RU"/>
              <a:t>Пейринг</a:t>
            </a:r>
            <a:r>
              <a:rPr lang="ru-RU"/>
              <a:t> взрослого с подкреплением</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lstStyle/>
          <a:p>
            <a:pPr>
              <a:defRPr/>
            </a:pPr>
            <a:r>
              <a:rPr lang="ru-RU" b="1" i="0">
                <a:solidFill>
                  <a:srgbClr val="202122"/>
                </a:solidFill>
                <a:latin typeface="Arial"/>
              </a:rPr>
              <a:t>Сотрудничество</a:t>
            </a:r>
            <a:r>
              <a:rPr lang="ru-RU" b="0" i="0">
                <a:solidFill>
                  <a:srgbClr val="202122"/>
                </a:solidFill>
                <a:latin typeface="Arial"/>
              </a:rPr>
              <a:t> — </a:t>
            </a:r>
            <a:r>
              <a:rPr lang="ru-RU" b="0" i="0">
                <a:latin typeface="Arial"/>
              </a:rPr>
              <a:t>процесс совместной </a:t>
            </a:r>
            <a:r>
              <a:rPr lang="ru-RU" b="0" i="0" strike="noStrike">
                <a:latin typeface="Arial"/>
              </a:rPr>
              <a:t>деятельности</a:t>
            </a:r>
            <a:r>
              <a:rPr lang="ru-RU" b="0" i="0">
                <a:latin typeface="Arial"/>
              </a:rPr>
              <a:t> в какой-либо сфере двух и более людей достижения общих </a:t>
            </a:r>
            <a:r>
              <a:rPr lang="ru-RU" b="0" i="0" strike="noStrike">
                <a:latin typeface="Arial"/>
              </a:rPr>
              <a:t>целей</a:t>
            </a:r>
            <a:r>
              <a:rPr lang="ru-RU" b="0" i="0">
                <a:latin typeface="Arial"/>
              </a:rPr>
              <a:t>, при которой происходит </a:t>
            </a:r>
            <a:r>
              <a:rPr lang="ru-RU" b="0" i="0" strike="noStrike">
                <a:latin typeface="Arial"/>
              </a:rPr>
              <a:t>обмен</a:t>
            </a:r>
            <a:r>
              <a:rPr lang="ru-RU" b="0" i="0" strike="noStrike">
                <a:latin typeface="Arial"/>
              </a:rPr>
              <a:t> знаниями</a:t>
            </a:r>
            <a:r>
              <a:rPr lang="ru-RU" b="0" i="0">
                <a:latin typeface="Arial"/>
              </a:rPr>
              <a:t>, </a:t>
            </a:r>
            <a:r>
              <a:rPr lang="ru-RU" b="0" i="0" strike="noStrike">
                <a:latin typeface="Arial"/>
              </a:rPr>
              <a:t>обучение</a:t>
            </a:r>
            <a:r>
              <a:rPr lang="ru-RU" b="0" i="0">
                <a:latin typeface="Arial"/>
              </a:rPr>
              <a:t> и достижение </a:t>
            </a:r>
            <a:r>
              <a:rPr lang="ru-RU" b="0" i="0" strike="noStrike">
                <a:latin typeface="Arial"/>
              </a:rPr>
              <a:t>согласия</a:t>
            </a:r>
            <a:r>
              <a:rPr lang="ru-RU" strike="noStrike">
                <a:latin typeface="Arial"/>
              </a:rPr>
              <a:t>.</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solidFill>
                  <a:srgbClr val="333333"/>
                </a:solidFill>
                <a:latin typeface="YS Text"/>
              </a:rPr>
              <a:t>Раппорт</a:t>
            </a:r>
            <a:endParaRPr lang="ru-RU"/>
          </a:p>
        </p:txBody>
      </p:sp>
      <p:sp>
        <p:nvSpPr>
          <p:cNvPr id="3" name="Объект 2"/>
          <p:cNvSpPr>
            <a:spLocks noGrp="1"/>
          </p:cNvSpPr>
          <p:nvPr>
            <p:ph idx="1"/>
          </p:nvPr>
        </p:nvSpPr>
        <p:spPr bwMode="auto"/>
        <p:txBody>
          <a:bodyPr/>
          <a:lstStyle/>
          <a:p>
            <a:pPr>
              <a:defRPr/>
            </a:pPr>
            <a:r>
              <a:rPr lang="ru-RU" b="0" i="0">
                <a:solidFill>
                  <a:srgbClr val="333333"/>
                </a:solidFill>
                <a:latin typeface="YS Text"/>
              </a:rPr>
              <a:t>особое состояние между людьми, когда на внутреннем уровне ощущается связь, взаимопонимание, доверие.</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a:solidFill>
                  <a:srgbClr val="333333"/>
                </a:solidFill>
                <a:latin typeface="YS Text"/>
              </a:rPr>
              <a:t>Руководящий</a:t>
            </a:r>
            <a:r>
              <a:rPr lang="ru-RU">
                <a:solidFill>
                  <a:srgbClr val="333333"/>
                </a:solidFill>
                <a:latin typeface="YS Text"/>
              </a:rPr>
              <a:t> </a:t>
            </a:r>
            <a:r>
              <a:rPr lang="ru-RU" b="1">
                <a:solidFill>
                  <a:srgbClr val="333333"/>
                </a:solidFill>
                <a:latin typeface="YS Text"/>
              </a:rPr>
              <a:t>контроль</a:t>
            </a:r>
            <a:r>
              <a:rPr lang="ru-RU">
                <a:solidFill>
                  <a:srgbClr val="333333"/>
                </a:solidFill>
                <a:latin typeface="YS Text"/>
              </a:rPr>
              <a:t> </a:t>
            </a:r>
            <a:endParaRPr lang="ru-RU"/>
          </a:p>
        </p:txBody>
      </p:sp>
      <p:sp>
        <p:nvSpPr>
          <p:cNvPr id="3" name="Объект 2"/>
          <p:cNvSpPr>
            <a:spLocks noGrp="1"/>
          </p:cNvSpPr>
          <p:nvPr>
            <p:ph idx="1"/>
          </p:nvPr>
        </p:nvSpPr>
        <p:spPr bwMode="auto"/>
        <p:txBody>
          <a:bodyPr/>
          <a:lstStyle/>
          <a:p>
            <a:pPr>
              <a:defRPr/>
            </a:pPr>
            <a:r>
              <a:rPr lang="ru-RU" b="0" i="0">
                <a:solidFill>
                  <a:srgbClr val="333333"/>
                </a:solidFill>
                <a:latin typeface="YS Text"/>
              </a:rPr>
              <a:t>- </a:t>
            </a:r>
            <a:r>
              <a:rPr lang="ru-RU" b="0" i="0">
                <a:solidFill>
                  <a:srgbClr val="333333"/>
                </a:solidFill>
                <a:latin typeface="YS Text"/>
              </a:rPr>
              <a:t>это</a:t>
            </a:r>
            <a:r>
              <a:rPr lang="ru-RU" b="0" i="0">
                <a:solidFill>
                  <a:srgbClr val="333333"/>
                </a:solidFill>
                <a:latin typeface="YS Text"/>
              </a:rPr>
              <a:t> умение педагога или родителя управлять поведением ребенка путем осознанного и целенаправленного подкрепления желательного поведения и формирования мотивации.</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fontScale="90000"/>
          </a:bodyPr>
          <a:lstStyle/>
          <a:p>
            <a:pPr>
              <a:defRPr/>
            </a:pPr>
            <a:r>
              <a:rPr lang="ru-RU" b="1">
                <a:latin typeface="-apple-system"/>
              </a:rPr>
              <a:t>Создание ДРУ – ребенок довольный, расслабленный и увлеченный» (ДРУ)</a:t>
            </a:r>
            <a:br>
              <a:rPr lang="ru-RU" b="1">
                <a:latin typeface="-apple-system"/>
              </a:rPr>
            </a:br>
            <a:endParaRPr lang="ru-RU"/>
          </a:p>
        </p:txBody>
      </p:sp>
      <p:sp>
        <p:nvSpPr>
          <p:cNvPr id="4" name="Rectangle 1"/>
          <p:cNvSpPr>
            <a:spLocks noChangeArrowheads="1" noGrp="1"/>
          </p:cNvSpPr>
          <p:nvPr>
            <p:ph idx="1"/>
          </p:nvPr>
        </p:nvSpPr>
        <p:spPr bwMode="auto">
          <a:xfrm>
            <a:off x="584199" y="1598687"/>
            <a:ext cx="10525318" cy="1798679"/>
          </a:xfrm>
          <a:prstGeom prst="rect">
            <a:avLst/>
          </a:prstGeom>
          <a:solidFill>
            <a:srgbClr val="FAFBFD"/>
          </a:solidFill>
          <a:ln>
            <a:noFill/>
          </a:ln>
          <a:effectLst/>
        </p:spPr>
        <p:txBody>
          <a:bodyPr vert="horz" wrap="square" lIns="91440" tIns="45720" rIns="91440" bIns="45720" numCol="1" anchor="ctr" anchorCtr="0" compatLnSpc="1">
            <a:prstTxWarp prst="textNoShape"/>
            <a:spAutoFit/>
          </a:bodyPr>
          <a:lstStyle/>
          <a:p>
            <a:pPr lvl="0" algn="l" defTabSz="914400">
              <a:lnSpc>
                <a:spcPct val="100000"/>
              </a:lnSpc>
              <a:spcBef>
                <a:spcPts val="0"/>
              </a:spcBef>
              <a:spcAft>
                <a:spcPts val="0"/>
              </a:spcAft>
              <a:buFont typeface="Wingdings"/>
              <a:buChar char="Ø"/>
              <a:defRPr/>
            </a:pPr>
            <a:r>
              <a:rPr lang="ru-RU" sz="2800" b="0" i="0" u="none" strike="noStrike" cap="none">
                <a:ln>
                  <a:noFill/>
                </a:ln>
                <a:solidFill>
                  <a:schemeClr val="tx1"/>
                </a:solidFill>
                <a:latin typeface="Ani"/>
                <a:ea typeface="Ani"/>
                <a:cs typeface="Ani"/>
              </a:rPr>
              <a:t>ДРУ является нашей целью для наших учеников.</a:t>
            </a:r>
            <a:r>
              <a:rPr lang="ru-RU" sz="2800" b="0" i="0" u="none" strike="noStrike" cap="none">
                <a:ln>
                  <a:noFill/>
                </a:ln>
                <a:solidFill>
                  <a:schemeClr val="tx1"/>
                </a:solidFill>
                <a:latin typeface="Ani"/>
                <a:ea typeface="Ani"/>
                <a:cs typeface="Ani"/>
              </a:rPr>
              <a:t> </a:t>
            </a:r>
            <a:endParaRPr lang="ru-RU" sz="2800" b="0" i="0" u="none" strike="noStrike" cap="none">
              <a:ln>
                <a:noFill/>
              </a:ln>
              <a:solidFill>
                <a:schemeClr val="tx1"/>
              </a:solidFill>
              <a:latin typeface="Ani"/>
              <a:ea typeface="Ani"/>
              <a:cs typeface="Ani"/>
            </a:endParaRPr>
          </a:p>
          <a:p>
            <a:pPr lvl="0" algn="l" defTabSz="914400">
              <a:lnSpc>
                <a:spcPct val="100000"/>
              </a:lnSpc>
              <a:spcBef>
                <a:spcPts val="0"/>
              </a:spcBef>
              <a:spcAft>
                <a:spcPts val="0"/>
              </a:spcAft>
              <a:buFont typeface="Wingdings"/>
              <a:buChar char="Ø"/>
              <a:defRPr/>
            </a:pPr>
            <a:r>
              <a:rPr lang="ru-RU" sz="2800" b="0" i="0" u="none" strike="noStrike" cap="none">
                <a:ln>
                  <a:noFill/>
                </a:ln>
                <a:solidFill>
                  <a:schemeClr val="tx1"/>
                </a:solidFill>
                <a:latin typeface="Ani"/>
                <a:ea typeface="Ani"/>
                <a:cs typeface="Ani"/>
              </a:rPr>
              <a:t>Когда учащийся ДРУ, он готов учиться и имеет больше возможностей практиковать навыки принятия, терпимости и сотрудничества.</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fontScale="92500" lnSpcReduction="20000"/>
          </a:bodyPr>
          <a:lstStyle/>
          <a:p>
            <a:pPr>
              <a:defRPr/>
            </a:pPr>
            <a:r>
              <a:rPr lang="ru" sz="3600">
                <a:latin typeface="GoudyOldStyleBT-Roman"/>
              </a:rPr>
              <a:t>Новые натуралистические развивающе-поведенческие программы вмешательствы (</a:t>
            </a:r>
            <a:r>
              <a:rPr lang="ru" sz="3600" b="0" i="0" u="none" strike="noStrike">
                <a:latin typeface="GoudyOldStyleBT-Roman"/>
              </a:rPr>
              <a:t>Проект ImPACT, </a:t>
            </a:r>
            <a:r>
              <a:rPr lang="en-US" sz="3600" b="0" i="0" u="none" strike="noStrike">
                <a:latin typeface="GoudyOldStyleBT-Roman"/>
              </a:rPr>
              <a:t>Jasper</a:t>
            </a:r>
            <a:r>
              <a:rPr lang="en-US" sz="3600">
                <a:latin typeface="GoudyOldStyleBT-Roman"/>
              </a:rPr>
              <a:t>, ESDM) </a:t>
            </a:r>
            <a:endParaRPr/>
          </a:p>
          <a:p>
            <a:pPr>
              <a:defRPr/>
            </a:pPr>
            <a:r>
              <a:rPr lang="ru" sz="3600">
                <a:latin typeface="GoudyOldStyleBT-Roman"/>
              </a:rPr>
              <a:t>К</a:t>
            </a:r>
            <a:r>
              <a:rPr lang="ru" sz="3600" b="0" i="0" u="none" strike="noStrike">
                <a:latin typeface="GoudyOldStyleBT-Roman"/>
              </a:rPr>
              <a:t>ласс вмешательств для маленьких детей с РАС и связанными с ним проблемами, </a:t>
            </a:r>
            <a:r>
              <a:rPr lang="ru-RU" sz="3600">
                <a:latin typeface="GoudyOldStyleBT-Roman"/>
              </a:rPr>
              <a:t>в</a:t>
            </a:r>
            <a:r>
              <a:rPr lang="ru" sz="3600" b="0" i="0" u="none" strike="noStrike">
                <a:latin typeface="GoudyOldStyleBT-Roman"/>
              </a:rPr>
              <a:t> котором совмещены науки о развитии и коммуникации, а также прикладной анализ поведения.</a:t>
            </a:r>
            <a:endParaRPr/>
          </a:p>
          <a:p>
            <a:pPr>
              <a:defRPr/>
            </a:pPr>
            <a:r>
              <a:rPr lang="ru" sz="3600" b="0" i="0" u="none" strike="noStrike">
                <a:latin typeface="GoudyOldStyleBT-Roman"/>
              </a:rPr>
              <a:t>Отправной точкой этой программы является обучение родителей повышать социальную активность своего ребенка.</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a:bodyPr>
          <a:lstStyle/>
          <a:p>
            <a:pPr>
              <a:defRPr/>
            </a:pPr>
            <a:r>
              <a:rPr lang="ru-RU" sz="3200">
                <a:solidFill>
                  <a:srgbClr val="231F20"/>
                </a:solidFill>
                <a:latin typeface="Palatino Linotype"/>
                <a:ea typeface="Palatino Linotype"/>
                <a:cs typeface="Palatino Linotype"/>
              </a:rPr>
              <a:t>Цели раннего вмешательства сместились на обобщении навыков за пределами реабилитационных учреждений. </a:t>
            </a:r>
            <a:endParaRPr/>
          </a:p>
          <a:p>
            <a:pPr>
              <a:defRPr/>
            </a:pPr>
            <a:r>
              <a:rPr lang="en-US" sz="3200">
                <a:solidFill>
                  <a:srgbClr val="231F20"/>
                </a:solidFill>
                <a:latin typeface="Palatino Linotype"/>
                <a:ea typeface="Palatino Linotype"/>
                <a:cs typeface="Palatino Linotype"/>
              </a:rPr>
              <a:t>ABA</a:t>
            </a:r>
            <a:r>
              <a:rPr lang="ru-RU" sz="3200">
                <a:solidFill>
                  <a:srgbClr val="231F20"/>
                </a:solidFill>
                <a:latin typeface="Palatino Linotype"/>
                <a:ea typeface="Palatino Linotype"/>
                <a:cs typeface="Palatino Linotype"/>
              </a:rPr>
              <a:t> превратился из только структурированного обучения (</a:t>
            </a:r>
            <a:r>
              <a:rPr lang="en-US" sz="3200">
                <a:solidFill>
                  <a:srgbClr val="231F20"/>
                </a:solidFill>
                <a:latin typeface="Palatino Linotype"/>
                <a:ea typeface="Palatino Linotype"/>
                <a:cs typeface="Palatino Linotype"/>
              </a:rPr>
              <a:t>DTT</a:t>
            </a:r>
            <a:r>
              <a:rPr lang="ru-RU" sz="3200">
                <a:solidFill>
                  <a:srgbClr val="231F20"/>
                </a:solidFill>
                <a:latin typeface="Palatino Linotype"/>
                <a:ea typeface="Palatino Linotype"/>
                <a:cs typeface="Palatino Linotype"/>
              </a:rPr>
              <a:t>) в поведенческие вмешательства, реализуемые в естественных условиях с целями обучения, учитывающими развитие </a:t>
            </a:r>
            <a:r>
              <a:rPr lang="ru-RU" sz="3200">
                <a:solidFill>
                  <a:srgbClr val="231F20"/>
                </a:solidFill>
                <a:latin typeface="Palatino Linotype"/>
                <a:ea typeface="Palatino Linotype"/>
                <a:cs typeface="Palatino Linotype"/>
              </a:rPr>
              <a:t>. </a:t>
            </a:r>
            <a:endParaRPr lang="ru-RU"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
                <a:latin typeface="HelveticaNeue-Condensed"/>
              </a:rPr>
              <a:t>Основные навыки социальной коммуникации</a:t>
            </a:r>
            <a:endParaRPr lang="ru-RU"/>
          </a:p>
        </p:txBody>
      </p:sp>
      <p:sp>
        <p:nvSpPr>
          <p:cNvPr id="3" name="Объект 2"/>
          <p:cNvSpPr>
            <a:spLocks noGrp="1"/>
          </p:cNvSpPr>
          <p:nvPr>
            <p:ph idx="1"/>
          </p:nvPr>
        </p:nvSpPr>
        <p:spPr bwMode="auto"/>
        <p:txBody>
          <a:bodyPr>
            <a:normAutofit/>
          </a:bodyPr>
          <a:lstStyle/>
          <a:p>
            <a:pPr marL="0" indent="0" algn="l">
              <a:buNone/>
              <a:defRPr/>
            </a:pPr>
            <a:r>
              <a:rPr lang="ru" sz="3200" b="0" i="0" u="none" strike="noStrike">
                <a:latin typeface="GoudyOldStyleBT-Roman"/>
              </a:rPr>
              <a:t> совместное внимание, вовлеченность, </a:t>
            </a:r>
            <a:r>
              <a:rPr lang="ru" sz="3200">
                <a:latin typeface="GoudyOldStyleBT-Roman"/>
              </a:rPr>
              <a:t>и</a:t>
            </a:r>
            <a:r>
              <a:rPr lang="ru" sz="3200" b="0" i="0" u="none" strike="noStrike">
                <a:latin typeface="GoudyOldStyleBT-Roman"/>
              </a:rPr>
              <a:t>спользование жестов, имитации и символическую игру. </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a:bodyPr>
          <a:lstStyle/>
          <a:p>
            <a:pPr algn="l">
              <a:defRPr/>
            </a:pPr>
            <a:r>
              <a:rPr lang="ru" sz="3200" b="0" i="0" u="none" strike="noStrike">
                <a:latin typeface="GoudyOldStyleBT-Roman"/>
              </a:rPr>
              <a:t>Все дети, независимо от их способностей, учатся социальному общению.</a:t>
            </a:r>
            <a:endParaRPr/>
          </a:p>
          <a:p>
            <a:pPr algn="l">
              <a:defRPr/>
            </a:pPr>
            <a:r>
              <a:rPr lang="ru" sz="3200">
                <a:latin typeface="GoudyOldStyleBT-Roman"/>
              </a:rPr>
              <a:t>Н</a:t>
            </a:r>
            <a:r>
              <a:rPr lang="ru" sz="3200" b="0" i="0" u="none" strike="noStrike">
                <a:latin typeface="GoudyOldStyleBT-Roman"/>
              </a:rPr>
              <a:t>авыки развиваются в аналогичной последовательности</a:t>
            </a:r>
            <a:endParaRPr/>
          </a:p>
          <a:p>
            <a:pPr algn="l">
              <a:defRPr/>
            </a:pPr>
            <a:r>
              <a:rPr lang="ru" sz="3200" b="0" i="0" u="none" strike="noStrike">
                <a:latin typeface="GoudyOldStyleBT-Roman"/>
              </a:rPr>
              <a:t>Обучение навыкам социального общения на раннем этапе может привести к более быстрому развитию усложненных коммуникативных навыков у детей с РАС </a:t>
            </a:r>
            <a:endParaRPr lang="ru-RU"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latin typeface="HelveticaNeue-Condensed"/>
              </a:rPr>
              <a:t>СОЦИАЛЬНАЯ ВОВЛЕЧЕННОСТЬ</a:t>
            </a:r>
            <a:endParaRPr lang="ru-RU"/>
          </a:p>
        </p:txBody>
      </p:sp>
      <p:sp>
        <p:nvSpPr>
          <p:cNvPr id="3" name="Объект 2"/>
          <p:cNvSpPr>
            <a:spLocks noGrp="1"/>
          </p:cNvSpPr>
          <p:nvPr>
            <p:ph idx="1"/>
          </p:nvPr>
        </p:nvSpPr>
        <p:spPr bwMode="auto"/>
        <p:txBody>
          <a:bodyPr>
            <a:normAutofit/>
          </a:bodyPr>
          <a:lstStyle/>
          <a:p>
            <a:pPr algn="l">
              <a:defRPr/>
            </a:pPr>
            <a:r>
              <a:rPr lang="ru" sz="3200" b="0" i="0" u="none" strike="noStrike">
                <a:latin typeface="GoudyOldStyleBT-Roman"/>
              </a:rPr>
              <a:t>Социальная вовлеченность предполагает способность поддерживать взаимодействие, реагируя и инициируя социальные реакции с людьми. </a:t>
            </a:r>
            <a:endParaRPr lang="ru" sz="3200" b="0" i="0" u="none" strike="noStrike">
              <a:latin typeface="GoudyOldStyleBT-Roman"/>
            </a:endParaRPr>
          </a:p>
          <a:p>
            <a:pPr>
              <a:defRPr/>
            </a:pPr>
            <a:r>
              <a:rPr lang="ru" sz="3200" b="0" i="1" u="none" strike="noStrike" cap="none" spc="0">
                <a:solidFill>
                  <a:schemeClr val="tx1"/>
                </a:solidFill>
                <a:latin typeface="Calibri"/>
                <a:ea typeface="Arial"/>
                <a:cs typeface="Arial"/>
              </a:rPr>
              <a:t>Разделение эмоций и внимания через зрительный контакт и мимику, затем жесты и, в конечном итоге, речь. </a:t>
            </a:r>
            <a:endParaRPr sz="3200"/>
          </a:p>
          <a:p>
            <a:pPr algn="l">
              <a:defRPr/>
            </a:pPr>
            <a:r>
              <a:rPr lang="ru" sz="3200" b="0" i="1" u="none" strike="noStrike" cap="none" spc="0">
                <a:solidFill>
                  <a:schemeClr val="tx1"/>
                </a:solidFill>
                <a:latin typeface="Calibri"/>
                <a:ea typeface="Arial"/>
                <a:cs typeface="Arial"/>
              </a:rPr>
              <a:t>Отправная точка для улучшения социального взаимодействия</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i="1">
                <a:latin typeface="GoudyOldStyleBT-Italic"/>
              </a:rPr>
              <a:t>Совместное внимание </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a:defRPr/>
            </a:pPr>
            <a:r>
              <a:rPr lang="ru" sz="3200" b="0" i="0" u="none" strike="noStrike">
                <a:latin typeface="GoudyOldStyleBT-Roman"/>
              </a:rPr>
              <a:t>Способность координировать внимание между объектом и другим человеком в социальных целях и включает в себя показ, обмен информацией и указание. </a:t>
            </a:r>
            <a:endParaRPr lang="ru" sz="3200" b="0" i="0" u="none" strike="noStrike">
              <a:latin typeface="GoudyOldStyleBT-Roman"/>
            </a:endParaRPr>
          </a:p>
          <a:p>
            <a:pPr>
              <a:defRPr/>
            </a:pPr>
            <a:r>
              <a:rPr lang="ru-RU" sz="3200" b="0" i="0" u="none" strike="noStrike" cap="none" spc="0">
                <a:solidFill>
                  <a:srgbClr val="231F20"/>
                </a:solidFill>
                <a:latin typeface="Palatino Linotype"/>
                <a:ea typeface="Palatino Linotype"/>
                <a:cs typeface="Palatino Linotype"/>
              </a:rPr>
              <a:t>Иногда совместное внимание называют </a:t>
            </a:r>
            <a:r>
              <a:rPr lang="ru-RU" sz="3200" b="0" i="0" u="none" strike="noStrike" cap="none" spc="0">
                <a:solidFill>
                  <a:srgbClr val="231F20"/>
                </a:solidFill>
                <a:latin typeface="Palatino Linotype"/>
                <a:ea typeface="Palatino Linotype"/>
                <a:cs typeface="Palatino Linotype"/>
              </a:rPr>
              <a:t>триадным</a:t>
            </a:r>
            <a:r>
              <a:rPr lang="ru-RU" sz="3200" b="0" i="0" u="none" strike="noStrike" cap="none" spc="0">
                <a:solidFill>
                  <a:srgbClr val="231F20"/>
                </a:solidFill>
                <a:latin typeface="Palatino Linotype"/>
                <a:ea typeface="Palatino Linotype"/>
                <a:cs typeface="Palatino Linotype"/>
              </a:rPr>
              <a:t> вниманием, поскольку внимание буквально переключается между партнером по общению и третьим объектом</a:t>
            </a:r>
            <a:endParaRPr lang="ru-RU" sz="3200" b="0" i="0" u="none" strike="noStrike">
              <a:latin typeface="GoudyOldStyleBT-Roman"/>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совместное внимание</a:t>
            </a:r>
            <a:endParaRPr lang="ru-RU"/>
          </a:p>
        </p:txBody>
      </p:sp>
      <p:sp>
        <p:nvSpPr>
          <p:cNvPr id="3" name="Объект 2"/>
          <p:cNvSpPr>
            <a:spLocks noGrp="1"/>
          </p:cNvSpPr>
          <p:nvPr>
            <p:ph idx="1"/>
          </p:nvPr>
        </p:nvSpPr>
        <p:spPr bwMode="auto"/>
        <p:txBody>
          <a:bodyPr>
            <a:normAutofit/>
          </a:bodyPr>
          <a:lstStyle/>
          <a:p>
            <a:pPr>
              <a:defRPr/>
            </a:pPr>
            <a:r>
              <a:rPr lang="ru-RU">
                <a:solidFill>
                  <a:srgbClr val="231F20"/>
                </a:solidFill>
                <a:latin typeface="Ani"/>
                <a:ea typeface="Ani"/>
                <a:cs typeface="Ani"/>
              </a:rPr>
              <a:t> </a:t>
            </a:r>
            <a:r>
              <a:rPr lang="ru" sz="2800" b="0" i="0" u="none" strike="noStrike" cap="none" spc="0">
                <a:solidFill>
                  <a:schemeClr val="tx1"/>
                </a:solidFill>
                <a:latin typeface="Ani"/>
                <a:ea typeface="Ani"/>
                <a:cs typeface="Ani"/>
              </a:rPr>
              <a:t>Совместное внимание является особенно важным навыком, поскольку считается, что он участвует в развитии языковых навыков.</a:t>
            </a:r>
            <a:endParaRPr>
              <a:solidFill>
                <a:srgbClr val="231F20"/>
              </a:solidFill>
              <a:latin typeface="Ani"/>
              <a:cs typeface="Ani"/>
            </a:endParaRPr>
          </a:p>
          <a:p>
            <a:pPr>
              <a:defRPr/>
            </a:pPr>
            <a:r>
              <a:rPr lang="ru-RU">
                <a:solidFill>
                  <a:srgbClr val="231F20"/>
                </a:solidFill>
                <a:latin typeface="Ani"/>
                <a:ea typeface="Ani"/>
                <a:cs typeface="Ani"/>
              </a:rPr>
              <a:t>Это необходимый шаг для того, чтобы ребенок начал понимать, что слово относится к конкретному объекту или действию. </a:t>
            </a:r>
            <a:endParaRPr>
              <a:latin typeface="Ani"/>
              <a:cs typeface="Ani"/>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Два аспекта совместного внимания</a:t>
            </a:r>
            <a:endParaRPr lang="ru-RU"/>
          </a:p>
        </p:txBody>
      </p:sp>
      <p:sp>
        <p:nvSpPr>
          <p:cNvPr id="3" name="Объект 2"/>
          <p:cNvSpPr>
            <a:spLocks noGrp="1"/>
          </p:cNvSpPr>
          <p:nvPr>
            <p:ph idx="1"/>
          </p:nvPr>
        </p:nvSpPr>
        <p:spPr bwMode="auto"/>
        <p:txBody>
          <a:bodyPr/>
          <a:lstStyle/>
          <a:p>
            <a:pPr>
              <a:defRPr/>
            </a:pPr>
            <a:endParaRPr lang="ru-RU" sz="1800">
              <a:solidFill>
                <a:srgbClr val="231F20"/>
              </a:solidFill>
              <a:latin typeface="Palatino Linotype"/>
              <a:ea typeface="Palatino Linotype"/>
              <a:cs typeface="Palatino Linotype"/>
            </a:endParaRPr>
          </a:p>
          <a:p>
            <a:pPr>
              <a:defRPr/>
            </a:pPr>
            <a:r>
              <a:rPr lang="ru-RU">
                <a:solidFill>
                  <a:srgbClr val="231F20"/>
                </a:solidFill>
                <a:latin typeface="Palatino Linotype"/>
                <a:ea typeface="Palatino Linotype"/>
                <a:cs typeface="Palatino Linotype"/>
              </a:rPr>
              <a:t>Инициация совместного внимания – это когда ребенок направляет внимание другого человека на что-то интересующее (например, ребенок говорит сверстнику: «Смотри! Самолет», указывая пальцем в небо). </a:t>
            </a:r>
            <a:endParaRPr/>
          </a:p>
          <a:p>
            <a:pPr>
              <a:defRPr/>
            </a:pPr>
            <a:r>
              <a:rPr lang="ru-RU">
                <a:solidFill>
                  <a:srgbClr val="231F20"/>
                </a:solidFill>
                <a:latin typeface="Palatino Linotype"/>
                <a:ea typeface="Palatino Linotype"/>
                <a:cs typeface="Palatino Linotype"/>
              </a:rPr>
              <a:t>Реагирование на совместное внимание – это когда ребенок реагирует на инициацию совместного внимания со стороны другого человека (например, сидя в классе, учитель смотрит в окно, и ребенок тоже смотрит наружу).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Обучение инициирования внимания</a:t>
            </a:r>
            <a:endParaRPr/>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90000" lnSpcReduction="2000"/>
          </a:bodyPr>
          <a:lstStyle/>
          <a:p>
            <a:pPr>
              <a:defRPr/>
            </a:pPr>
            <a:r>
              <a:rPr lang="ru-RU">
                <a:solidFill>
                  <a:srgbClr val="231F20"/>
                </a:solidFill>
                <a:latin typeface="Palatino Linotype"/>
                <a:ea typeface="Palatino Linotype"/>
                <a:cs typeface="Palatino Linotype"/>
              </a:rPr>
              <a:t> Это означает следить за взглядом ребенка и комментировать это. Взрослые должны продемонстрировать ребенку, что им интересно то, на что ребенок смотрит, наблюдает, чем интересуется и чем занимается. </a:t>
            </a:r>
            <a:endParaRPr lang="ru-RU">
              <a:solidFill>
                <a:srgbClr val="231F20"/>
              </a:solidFill>
              <a:latin typeface="Palatino Linotype"/>
              <a:ea typeface="Palatino Linotype"/>
              <a:cs typeface="Palatino Linotype"/>
            </a:endParaRPr>
          </a:p>
          <a:p>
            <a:pPr>
              <a:defRPr/>
            </a:pPr>
            <a:r>
              <a:rPr lang="ru-RU">
                <a:solidFill>
                  <a:srgbClr val="231F20"/>
                </a:solidFill>
                <a:latin typeface="Palatino Linotype"/>
                <a:ea typeface="Palatino Linotype"/>
                <a:cs typeface="Palatino Linotype"/>
              </a:rPr>
              <a:t>Создавая подобные естественные возможности, взрослые поощряют ребенка делиться </a:t>
            </a:r>
            <a:r>
              <a:rPr lang="ru-RU" sz="2800">
                <a:solidFill>
                  <a:srgbClr val="231F20"/>
                </a:solidFill>
                <a:latin typeface="Palatino Linotype"/>
                <a:ea typeface="Palatino Linotype"/>
                <a:cs typeface="Palatino Linotype"/>
              </a:rPr>
              <a:t>интересные стимулы в окружающей среде и деятельности. </a:t>
            </a:r>
            <a:endParaRPr lang="ru-RU">
              <a:solidFill>
                <a:srgbClr val="231F20"/>
              </a:solidFill>
              <a:latin typeface="Palatino Linotype"/>
              <a:ea typeface="Palatino Linotype"/>
              <a:cs typeface="Palatino Linotype"/>
            </a:endParaRPr>
          </a:p>
          <a:p>
            <a:pPr>
              <a:defRPr/>
            </a:pPr>
            <a:r>
              <a:rPr lang="ru-RU">
                <a:solidFill>
                  <a:srgbClr val="231F20"/>
                </a:solidFill>
                <a:latin typeface="Palatino Linotype"/>
                <a:ea typeface="Palatino Linotype"/>
                <a:cs typeface="Palatino Linotype"/>
              </a:rPr>
              <a:t>Можно создавать надуманные ситуации, на которые ребенок может указывать, показывать и рассказывать об объектах и ​​действиях, пока не возникнут более естественные сигналы. </a:t>
            </a:r>
            <a:endParaRPr lang="ru-RU">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Создание возможностей для инициатив</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marL="66675" marR="67310" indent="254000" algn="just">
              <a:lnSpc>
                <a:spcPct val="88000"/>
              </a:lnSpc>
              <a:spcAft>
                <a:spcPts val="0"/>
              </a:spcAft>
              <a:defRPr/>
            </a:pPr>
            <a:r>
              <a:rPr lang="ru-RU" sz="2400">
                <a:solidFill>
                  <a:srgbClr val="231F20"/>
                </a:solidFill>
                <a:latin typeface="Palatino Linotype"/>
                <a:ea typeface="Palatino Linotype"/>
                <a:cs typeface="Palatino Linotype"/>
              </a:rPr>
              <a:t> Использование сенсорных социальных процедур, при которых взрослый повторяет мотивирующее действие (например, щекочет) несколько раз, а затем делает паузу, чтобы ребенок мог выразить желание продолжить.</a:t>
            </a:r>
            <a:endParaRPr lang="ru-RU" sz="2400">
              <a:solidFill>
                <a:srgbClr val="231F20"/>
              </a:solidFill>
              <a:latin typeface="Palatino Linotype"/>
              <a:ea typeface="Palatino Linotype"/>
              <a:cs typeface="Palatino Linotype"/>
            </a:endParaRPr>
          </a:p>
          <a:p>
            <a:pPr marL="66674" marR="67309" indent="253999" algn="just">
              <a:lnSpc>
                <a:spcPct val="88000"/>
              </a:lnSpc>
              <a:spcAft>
                <a:spcPts val="0"/>
              </a:spcAft>
              <a:defRPr/>
            </a:pPr>
            <a:r>
              <a:rPr lang="ru-RU" sz="2400">
                <a:solidFill>
                  <a:srgbClr val="231F20"/>
                </a:solidFill>
                <a:latin typeface="Palatino Linotype"/>
                <a:ea typeface="Palatino Linotype"/>
                <a:cs typeface="Palatino Linotype"/>
              </a:rPr>
              <a:t>Условия окружающей среды, при которых объекты находятся вне досягаемости или находятся в закрытых контейнерах, также полезны для содействия инициативам на этом этапе. </a:t>
            </a:r>
            <a:endParaRPr lang="ru-RU" sz="2400">
              <a:solidFill>
                <a:srgbClr val="231F20"/>
              </a:solidFill>
              <a:latin typeface="Palatino Linotype"/>
              <a:ea typeface="Palatino Linotype"/>
              <a:cs typeface="Palatino Linotype"/>
            </a:endParaRPr>
          </a:p>
          <a:p>
            <a:pPr marL="66674" marR="67309" indent="253999" algn="just">
              <a:lnSpc>
                <a:spcPct val="88000"/>
              </a:lnSpc>
              <a:spcAft>
                <a:spcPts val="0"/>
              </a:spcAft>
              <a:defRPr/>
            </a:pPr>
            <a:r>
              <a:rPr lang="ru-RU" sz="2400">
                <a:solidFill>
                  <a:srgbClr val="231F20"/>
                </a:solidFill>
                <a:latin typeface="Palatino Linotype"/>
                <a:ea typeface="Palatino Linotype"/>
                <a:cs typeface="Palatino Linotype"/>
              </a:rPr>
              <a:t>Стратегия снижения ожидания взрослыми потребностей ребенка и ожидание, пока ребенок начнет проявлять инициативу. </a:t>
            </a:r>
            <a:r>
              <a:rPr lang="ru-RU" sz="2400">
                <a:latin typeface="Palatino Linotype"/>
                <a:ea typeface="Palatino Linotype"/>
                <a:cs typeface="Palatino Linotype"/>
              </a:rPr>
              <a:t> </a:t>
            </a:r>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Реагирования на совместные запросы внимания</a:t>
            </a:r>
            <a:endParaRPr lang="ru-RU"/>
          </a:p>
        </p:txBody>
      </p:sp>
      <p:sp>
        <p:nvSpPr>
          <p:cNvPr id="3" name="Объект 2"/>
          <p:cNvSpPr>
            <a:spLocks noGrp="1"/>
          </p:cNvSpPr>
          <p:nvPr>
            <p:ph idx="1"/>
          </p:nvPr>
        </p:nvSpPr>
        <p:spPr bwMode="auto"/>
        <p:txBody>
          <a:bodyPr/>
          <a:lstStyle/>
          <a:p>
            <a:pPr>
              <a:defRPr/>
            </a:pPr>
            <a:r>
              <a:rPr lang="ru-RU" sz="2400">
                <a:solidFill>
                  <a:srgbClr val="231F20"/>
                </a:solidFill>
                <a:latin typeface="Palatino Linotype"/>
                <a:ea typeface="Palatino Linotype"/>
                <a:cs typeface="Palatino Linotype"/>
              </a:rPr>
              <a:t> При привлечении внимания ребенка к интересующему объекту или событию взрослые должны начинать с сильного аффекта и четкого языкового и визуального сигнала. (например, «Смотри, Х» с поворотом головы). </a:t>
            </a:r>
            <a:endParaRPr lang="ru-RU" sz="2400">
              <a:solidFill>
                <a:srgbClr val="231F20"/>
              </a:solidFill>
              <a:latin typeface="Palatino Linotype"/>
              <a:ea typeface="Palatino Linotype"/>
              <a:cs typeface="Palatino Linotype"/>
            </a:endParaRPr>
          </a:p>
          <a:p>
            <a:pPr>
              <a:defRPr/>
            </a:pPr>
            <a:r>
              <a:rPr lang="ru-RU" sz="2400">
                <a:solidFill>
                  <a:srgbClr val="231F20"/>
                </a:solidFill>
                <a:latin typeface="Palatino Linotype"/>
                <a:ea typeface="Palatino Linotype"/>
                <a:cs typeface="Palatino Linotype"/>
              </a:rPr>
              <a:t>Объект, на который они будут смотреть, имеет высокую ценность подкрепления! Ребенка необходимо подбадривать, чтобы он посмотрел и в будущем повторил такое же поведение. Постепенно уменьшаем заметность сигнала и силу подкрепления по мере того, как ребенок начинает реагировать на совместные запросы внимания со стороны партнеров по общению.</a:t>
            </a:r>
            <a:endParaRPr lang="ru-RU" sz="24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b="1" i="1">
                <a:latin typeface="Calibri"/>
                <a:ea typeface="Arial"/>
                <a:cs typeface="Arial"/>
              </a:rPr>
              <a:t>Сфокусируйтесь на своем ребенке</a:t>
            </a:r>
            <a:endParaRPr lang="ru-RU"/>
          </a:p>
        </p:txBody>
      </p:sp>
      <p:sp>
        <p:nvSpPr>
          <p:cNvPr id="3" name="Объект 2"/>
          <p:cNvSpPr>
            <a:spLocks noGrp="1"/>
          </p:cNvSpPr>
          <p:nvPr>
            <p:ph idx="1"/>
          </p:nvPr>
        </p:nvSpPr>
        <p:spPr bwMode="auto"/>
        <p:txBody>
          <a:bodyPr>
            <a:normAutofit/>
          </a:bodyPr>
          <a:lstStyle/>
          <a:p>
            <a:pPr>
              <a:defRPr/>
            </a:pPr>
            <a:r>
              <a:rPr lang="ru" sz="2800" i="1">
                <a:solidFill>
                  <a:schemeClr val="tx1"/>
                </a:solidFill>
                <a:latin typeface="Calibri"/>
                <a:ea typeface="Arial"/>
                <a:cs typeface="Arial"/>
              </a:rPr>
              <a:t>Этот набор стратегий является отправной точкой для построения взаимодействия с вашим ребенком. </a:t>
            </a:r>
            <a:endParaRPr/>
          </a:p>
          <a:p>
            <a:pPr>
              <a:defRPr/>
            </a:pPr>
            <a:r>
              <a:rPr lang="ru" sz="2800" i="1">
                <a:solidFill>
                  <a:schemeClr val="tx1"/>
                </a:solidFill>
                <a:latin typeface="Calibri"/>
                <a:ea typeface="Arial"/>
                <a:cs typeface="Arial"/>
              </a:rPr>
              <a:t>Можно использовать эту стратегию на протяжении всего взаимодействия с ребенком.</a:t>
            </a:r>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Следуйте за своим ребенком</a:t>
            </a:r>
            <a:endParaRPr lang="ru-RU"/>
          </a:p>
        </p:txBody>
      </p:sp>
      <p:sp>
        <p:nvSpPr>
          <p:cNvPr id="3" name="Объект 2"/>
          <p:cNvSpPr>
            <a:spLocks noGrp="1"/>
          </p:cNvSpPr>
          <p:nvPr>
            <p:ph idx="1"/>
          </p:nvPr>
        </p:nvSpPr>
        <p:spPr bwMode="auto"/>
        <p:txBody>
          <a:bodyPr>
            <a:normAutofit/>
          </a:bodyPr>
          <a:lstStyle/>
          <a:p>
            <a:pPr marL="0" lvl="0" indent="0">
              <a:buFont typeface="Wingdings"/>
              <a:buNone/>
              <a:defRPr/>
            </a:pPr>
            <a:r>
              <a:rPr lang="ru" sz="2800" i="1">
                <a:solidFill>
                  <a:schemeClr val="tx1"/>
                </a:solidFill>
                <a:latin typeface="Calibri"/>
                <a:ea typeface="Arial"/>
                <a:cs typeface="Arial"/>
              </a:rPr>
              <a:t>Следите за действиями, идеями и чувствами вашего ребенка во время игры. Когда ваш ребенок покажет вам то, что ему интересно, он получит удовольствие и с большей вероятностью будет взаимодействовать с вами.</a:t>
            </a:r>
            <a:endParaRPr lang="en-US" sz="2800">
              <a:solidFill>
                <a:schemeClr val="tx1"/>
              </a:solidFill>
              <a:latin typeface="Calibri"/>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Следуйте за своим ребенком</a:t>
            </a:r>
            <a:endParaRPr lang="ru-RU"/>
          </a:p>
        </p:txBody>
      </p:sp>
      <p:sp>
        <p:nvSpPr>
          <p:cNvPr id="3" name="Объект 2"/>
          <p:cNvSpPr>
            <a:spLocks noGrp="1"/>
          </p:cNvSpPr>
          <p:nvPr>
            <p:ph idx="1"/>
          </p:nvPr>
        </p:nvSpPr>
        <p:spPr bwMode="auto"/>
        <p:txBody>
          <a:bodyPr>
            <a:normAutofit/>
          </a:bodyPr>
          <a:lstStyle/>
          <a:p>
            <a:pPr marL="171450" indent="-171450">
              <a:buFont typeface="Wingdings"/>
              <a:buChar char="Ø"/>
              <a:defRPr/>
            </a:pPr>
            <a:r>
              <a:rPr lang="ru" sz="3600" i="1">
                <a:solidFill>
                  <a:schemeClr val="tx1"/>
                </a:solidFill>
                <a:latin typeface="Calibri"/>
                <a:ea typeface="Arial"/>
                <a:cs typeface="Arial"/>
              </a:rPr>
              <a:t>Вы можете использовать </a:t>
            </a:r>
            <a:r>
              <a:rPr lang="ru" sz="3600"/>
              <a:t>функцию «Следуйте за своим ребенком» </a:t>
            </a:r>
            <a:r>
              <a:rPr lang="ru" sz="3600" i="1">
                <a:solidFill>
                  <a:schemeClr val="tx1"/>
                </a:solidFill>
                <a:latin typeface="Calibri"/>
                <a:ea typeface="Arial"/>
                <a:cs typeface="Arial"/>
              </a:rPr>
              <a:t>во время занятий, в которых ваш ребенок может руководить взаимодействием. К ним относятся игры, поездки в парк, прогулки по окрестностям и даже купание.</a:t>
            </a:r>
            <a:endParaRPr sz="3600">
              <a:solidFill>
                <a:schemeClr val="tx1"/>
              </a:solidFill>
              <a:latin typeface="Calibri"/>
              <a:ea typeface="Arial"/>
              <a:cs typeface="Arial"/>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Оценка вовлеченности</a:t>
            </a:r>
            <a:endParaRPr/>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40000" lnSpcReduction="12000"/>
          </a:bodyPr>
          <a:lstStyle/>
          <a:p>
            <a:pPr marL="0" indent="0">
              <a:buNone/>
              <a:defRPr/>
            </a:pPr>
            <a:r>
              <a:rPr lang="ru-RU" sz="8000" b="0">
                <a:solidFill>
                  <a:srgbClr val="231F1F"/>
                </a:solidFill>
                <a:latin typeface="LiberationSans-Bold"/>
              </a:rPr>
              <a:t>Подходит ко взрослому</a:t>
            </a:r>
            <a:endParaRPr b="0"/>
          </a:p>
          <a:p>
            <a:pPr marL="0" indent="0">
              <a:buNone/>
              <a:defRPr/>
            </a:pPr>
            <a:r>
              <a:rPr lang="ru-RU" sz="8000" b="0" i="0" u="none" strike="noStrike">
                <a:solidFill>
                  <a:srgbClr val="231F1F"/>
                </a:solidFill>
                <a:latin typeface="LiberationSans"/>
              </a:rPr>
              <a:t>Находится рядом </a:t>
            </a:r>
            <a:endParaRPr/>
          </a:p>
          <a:p>
            <a:pPr marL="0" indent="0">
              <a:buNone/>
              <a:defRPr/>
            </a:pPr>
            <a:r>
              <a:rPr lang="ru-RU" sz="8000">
                <a:solidFill>
                  <a:srgbClr val="231F1F"/>
                </a:solidFill>
                <a:latin typeface="LiberationSans"/>
              </a:rPr>
              <a:t>Участвует в простых </a:t>
            </a:r>
            <a:r>
              <a:rPr lang="ru-RU" sz="8000" b="0" i="0" u="none" strike="noStrike">
                <a:solidFill>
                  <a:srgbClr val="231F1F"/>
                </a:solidFill>
                <a:latin typeface="LiberationSans"/>
              </a:rPr>
              <a:t>социальные играх </a:t>
            </a:r>
            <a:endParaRPr/>
          </a:p>
          <a:p>
            <a:pPr marL="0" indent="0">
              <a:buNone/>
              <a:defRPr/>
            </a:pPr>
            <a:r>
              <a:rPr lang="ru-RU" sz="8000" b="0" i="0" u="none" strike="noStrike">
                <a:solidFill>
                  <a:srgbClr val="231F1F"/>
                </a:solidFill>
                <a:latin typeface="LiberationSans"/>
              </a:rPr>
              <a:t>Взаимодействует с людьми во время игр с игрушками</a:t>
            </a:r>
            <a:endParaRPr/>
          </a:p>
          <a:p>
            <a:pPr marL="0" indent="0">
              <a:buNone/>
              <a:defRPr/>
            </a:pPr>
            <a:r>
              <a:rPr lang="ru-RU" sz="8000" b="0" i="0" u="none" strike="noStrike">
                <a:solidFill>
                  <a:srgbClr val="231F1F"/>
                </a:solidFill>
                <a:latin typeface="LiberationSans"/>
              </a:rPr>
              <a:t>Пытается продолжить игру после завершения</a:t>
            </a:r>
            <a:endParaRPr/>
          </a:p>
          <a:p>
            <a:pPr marL="0" indent="0">
              <a:buNone/>
              <a:defRPr/>
            </a:pPr>
            <a:r>
              <a:rPr lang="ru-RU" sz="8000" b="0" i="0" u="none" strike="noStrike">
                <a:solidFill>
                  <a:srgbClr val="231F1F"/>
                </a:solidFill>
                <a:latin typeface="LiberationSans"/>
              </a:rPr>
              <a:t>Устанавливает зрительный контакт, улыбается другим, произносит слова, прикасается к другим</a:t>
            </a:r>
            <a:endParaRPr/>
          </a:p>
          <a:p>
            <a:pPr>
              <a:defRPr/>
            </a:pPr>
            <a:endParaRPr lang="ru-RU" sz="8000" b="0" i="0" u="none" strike="noStrike">
              <a:solidFill>
                <a:srgbClr val="231F1F"/>
              </a:solidFill>
              <a:latin typeface="LiberationSans"/>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3" name="Объект 2"/>
          <p:cNvSpPr>
            <a:spLocks noGrp="1"/>
          </p:cNvSpPr>
          <p:nvPr>
            <p:ph idx="1"/>
          </p:nvPr>
        </p:nvSpPr>
        <p:spPr bwMode="auto">
          <a:xfrm>
            <a:off x="838198" y="1206499"/>
            <a:ext cx="10515600" cy="4932984"/>
          </a:xfrm>
        </p:spPr>
        <p:txBody>
          <a:bodyPr vertOverflow="overflow" horzOverflow="overflow" vert="horz" wrap="square" lIns="91440" tIns="45720" rIns="91440" bIns="45720" numCol="1" spcCol="0" rtlCol="0" fromWordArt="0" anchor="t" anchorCtr="0" forceAA="0" upright="0" compatLnSpc="0">
            <a:normAutofit fontScale="75000" lnSpcReduction="5000"/>
          </a:bodyPr>
          <a:lstStyle/>
          <a:p>
            <a:pPr marL="0" indent="0">
              <a:buNone/>
              <a:defRPr/>
            </a:pPr>
            <a:r>
              <a:rPr lang="ru-RU" sz="3600">
                <a:solidFill>
                  <a:srgbClr val="231F1F"/>
                </a:solidFill>
                <a:latin typeface="LiberationSans"/>
              </a:rPr>
              <a:t>Реагирует на </a:t>
            </a:r>
            <a:r>
              <a:rPr lang="ru-RU" sz="3600" b="0" i="0" u="none" strike="noStrike">
                <a:solidFill>
                  <a:srgbClr val="231F1F"/>
                </a:solidFill>
                <a:latin typeface="LiberationSans"/>
              </a:rPr>
              <a:t>поп</a:t>
            </a:r>
            <a:r>
              <a:rPr lang="ru-RU" sz="3600">
                <a:solidFill>
                  <a:srgbClr val="231F1F"/>
                </a:solidFill>
                <a:latin typeface="LiberationSans"/>
              </a:rPr>
              <a:t>ытки окружающих привлечь его внимание к чему-либо</a:t>
            </a:r>
            <a:endParaRPr/>
          </a:p>
          <a:p>
            <a:pPr marL="0" indent="0">
              <a:buNone/>
              <a:defRPr/>
            </a:pPr>
            <a:r>
              <a:rPr lang="ru-RU" sz="3600">
                <a:solidFill>
                  <a:srgbClr val="231F1F"/>
                </a:solidFill>
                <a:latin typeface="LiberationSans"/>
              </a:rPr>
              <a:t>Устанавливает  зрительный </a:t>
            </a:r>
            <a:r>
              <a:rPr lang="ru-RU" sz="3600" b="0" i="0" u="none" strike="noStrike">
                <a:solidFill>
                  <a:srgbClr val="231F1F"/>
                </a:solidFill>
                <a:latin typeface="LiberationSans"/>
              </a:rPr>
              <a:t>контакт во время взаимодействия.</a:t>
            </a:r>
            <a:endParaRPr/>
          </a:p>
          <a:p>
            <a:pPr marL="0" indent="0">
              <a:buNone/>
              <a:defRPr/>
            </a:pPr>
            <a:r>
              <a:rPr lang="ru-RU" sz="3600">
                <a:solidFill>
                  <a:srgbClr val="231F1F"/>
                </a:solidFill>
                <a:latin typeface="LiberationSans"/>
              </a:rPr>
              <a:t>Инициирует какие-либо </a:t>
            </a:r>
            <a:r>
              <a:rPr lang="ru-RU" sz="3600" b="0" i="0" u="none" strike="noStrike">
                <a:solidFill>
                  <a:srgbClr val="231F1F"/>
                </a:solidFill>
                <a:latin typeface="LiberationSans"/>
              </a:rPr>
              <a:t>действия или играет с другими: предлагает другим игрушку или находит других, чтобы они пришли поиграть с ним.</a:t>
            </a:r>
            <a:endParaRPr/>
          </a:p>
          <a:p>
            <a:pPr marL="0" indent="0">
              <a:buNone/>
              <a:defRPr/>
            </a:pPr>
            <a:r>
              <a:rPr lang="ru-RU" sz="3600">
                <a:solidFill>
                  <a:srgbClr val="231F1F"/>
                </a:solidFill>
                <a:latin typeface="LiberationSans"/>
              </a:rPr>
              <a:t>Общается с </a:t>
            </a:r>
            <a:r>
              <a:rPr lang="ru-RU" sz="3600" b="0" i="0" u="none" strike="noStrike">
                <a:solidFill>
                  <a:srgbClr val="231F1F"/>
                </a:solidFill>
                <a:latin typeface="LiberationSans"/>
              </a:rPr>
              <a:t>другими по очереди</a:t>
            </a:r>
            <a:endParaRPr/>
          </a:p>
          <a:p>
            <a:pPr marL="0" indent="0">
              <a:buNone/>
              <a:defRPr/>
            </a:pPr>
            <a:r>
              <a:rPr lang="ru-RU" sz="3600">
                <a:solidFill>
                  <a:srgbClr val="231F1F"/>
                </a:solidFill>
                <a:latin typeface="LiberationSans"/>
              </a:rPr>
              <a:t>Указывает на </a:t>
            </a:r>
            <a:r>
              <a:rPr lang="ru-RU" sz="3600" b="0" i="0" u="none" strike="noStrike">
                <a:solidFill>
                  <a:srgbClr val="231F1F"/>
                </a:solidFill>
                <a:latin typeface="LiberationSans"/>
              </a:rPr>
              <a:t>предметы, которые его интересуют, или показывает их другим с целью обмена</a:t>
            </a:r>
            <a:endParaRPr/>
          </a:p>
          <a:p>
            <a:pPr marL="0" indent="0">
              <a:buNone/>
              <a:defRPr/>
            </a:pPr>
            <a:r>
              <a:rPr lang="ru-RU" sz="3600">
                <a:solidFill>
                  <a:srgbClr val="231F1F"/>
                </a:solidFill>
                <a:latin typeface="LiberationSans"/>
              </a:rPr>
              <a:t>Произносит приветствия </a:t>
            </a:r>
            <a:r>
              <a:rPr lang="ru-RU" sz="3600" b="0" i="0" u="none" strike="noStrike">
                <a:solidFill>
                  <a:srgbClr val="231F1F"/>
                </a:solidFill>
                <a:latin typeface="LiberationSans"/>
              </a:rPr>
              <a:t>и прощания, когда люди приходят входит в комнату или выходит из нее.</a:t>
            </a:r>
            <a:endParaRPr lang="ru-RU" sz="3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i="1">
                <a:latin typeface="Calibri"/>
                <a:ea typeface="Arial"/>
                <a:cs typeface="Arial"/>
              </a:rPr>
              <a:t>Расположитесь лицом к лицу со своим ребенком и опуститесь на его уровень</a:t>
            </a:r>
            <a:endParaRPr lang="ru-RU"/>
          </a:p>
        </p:txBody>
      </p:sp>
      <p:sp>
        <p:nvSpPr>
          <p:cNvPr id="3" name="Объект 2"/>
          <p:cNvSpPr>
            <a:spLocks noGrp="1"/>
          </p:cNvSpPr>
          <p:nvPr>
            <p:ph idx="1"/>
          </p:nvPr>
        </p:nvSpPr>
        <p:spPr bwMode="auto"/>
        <p:txBody>
          <a:bodyPr>
            <a:normAutofit/>
          </a:bodyPr>
          <a:lstStyle/>
          <a:p>
            <a:pPr marL="171450" lvl="0" indent="-171450">
              <a:buFont typeface="Wingdings"/>
              <a:buChar char="Ø"/>
              <a:defRPr/>
            </a:pPr>
            <a:r>
              <a:rPr lang="ru" sz="3600" i="1">
                <a:solidFill>
                  <a:schemeClr val="tx1"/>
                </a:solidFill>
                <a:latin typeface="Calibri"/>
                <a:ea typeface="Arial"/>
                <a:cs typeface="Arial"/>
              </a:rPr>
              <a:t>станьте частью игры вашего ребенка, </a:t>
            </a:r>
            <a:endParaRPr/>
          </a:p>
          <a:p>
            <a:pPr marL="171450" lvl="0" indent="-171450">
              <a:buFont typeface="Wingdings"/>
              <a:buChar char="Ø"/>
              <a:defRPr/>
            </a:pPr>
            <a:r>
              <a:rPr lang="ru" sz="3600" i="1">
                <a:solidFill>
                  <a:schemeClr val="tx1"/>
                </a:solidFill>
                <a:latin typeface="Calibri"/>
                <a:ea typeface="Arial"/>
                <a:cs typeface="Arial"/>
              </a:rPr>
              <a:t>замечайте куда он смотрит</a:t>
            </a:r>
            <a:endParaRPr lang="ru" sz="3600" i="1"/>
          </a:p>
          <a:p>
            <a:pPr marL="171450" lvl="0" indent="-171450">
              <a:buFont typeface="Wingdings"/>
              <a:buChar char="Ø"/>
              <a:defRPr/>
            </a:pPr>
            <a:r>
              <a:rPr lang="ru" sz="3600" i="1">
                <a:solidFill>
                  <a:schemeClr val="tx1"/>
                </a:solidFill>
                <a:latin typeface="Calibri"/>
                <a:ea typeface="Arial"/>
                <a:cs typeface="Arial"/>
              </a:rPr>
              <a:t> реагируйте на то, что чувствует ваш ребенок. </a:t>
            </a:r>
            <a:endParaRPr/>
          </a:p>
          <a:p>
            <a:pPr marL="171450" lvl="0" indent="-171450">
              <a:buFont typeface="Wingdings"/>
              <a:buChar char="Ø"/>
              <a:defRPr/>
            </a:pPr>
            <a:r>
              <a:rPr lang="ru" sz="3600" i="1">
                <a:solidFill>
                  <a:schemeClr val="tx1"/>
                </a:solidFill>
                <a:latin typeface="Calibri"/>
                <a:ea typeface="Arial"/>
                <a:cs typeface="Arial"/>
              </a:rPr>
              <a:t>Это облегчит </a:t>
            </a:r>
            <a:r>
              <a:rPr lang="ru" sz="3600" b="0" i="1" u="none" strike="noStrike" cap="none" spc="0">
                <a:solidFill>
                  <a:schemeClr val="tx1"/>
                </a:solidFill>
                <a:latin typeface="Calibri"/>
                <a:ea typeface="Arial"/>
                <a:cs typeface="Arial"/>
              </a:rPr>
              <a:t>ребенку</a:t>
            </a:r>
            <a:r>
              <a:rPr lang="ru" sz="3600" i="1">
                <a:solidFill>
                  <a:schemeClr val="tx1"/>
                </a:solidFill>
                <a:latin typeface="Calibri"/>
                <a:ea typeface="Arial"/>
                <a:cs typeface="Arial"/>
              </a:rPr>
              <a:t> возможность смотреть в глаза, видеть выражение вашего лица и то, что вы делаете. </a:t>
            </a:r>
            <a:endParaRPr lang="ru-RU" sz="3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a:bodyPr>
          <a:lstStyle/>
          <a:p>
            <a:pPr marL="171450" lvl="0" indent="-171450">
              <a:buFont typeface="Wingdings"/>
              <a:buChar char="Ø"/>
              <a:defRPr/>
            </a:pPr>
            <a:r>
              <a:rPr lang="ru" sz="3600" i="1">
                <a:solidFill>
                  <a:schemeClr val="tx1"/>
                </a:solidFill>
                <a:latin typeface="Calibri"/>
                <a:ea typeface="Arial"/>
                <a:cs typeface="Arial"/>
              </a:rPr>
              <a:t>Позвольте вашему ребенку выбирать, чем заняться, и позвольте его или ее интересам руководить деятельностью.</a:t>
            </a:r>
            <a:endParaRPr/>
          </a:p>
          <a:p>
            <a:pPr marL="171450" lvl="0" indent="-171450">
              <a:buFont typeface="Wingdings"/>
              <a:buChar char="Ø"/>
              <a:defRPr/>
            </a:pPr>
            <a:r>
              <a:rPr lang="ru" sz="3600" i="1">
                <a:solidFill>
                  <a:schemeClr val="tx1"/>
                </a:solidFill>
                <a:latin typeface="Calibri"/>
                <a:ea typeface="Arial"/>
                <a:cs typeface="Arial"/>
              </a:rPr>
              <a:t> Как только вы увидите, во что и как хочет играть ваш ребенок, присоединяйтесь к игре, став необходимой ее частью. </a:t>
            </a:r>
            <a:endParaRPr lang="ru-RU" sz="3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a:bodyPr>
          <a:lstStyle/>
          <a:p>
            <a:pPr marL="171450" lvl="0" indent="-171450">
              <a:buFont typeface="Wingdings"/>
              <a:buChar char="Ø"/>
              <a:defRPr/>
            </a:pPr>
            <a:r>
              <a:rPr lang="ru" sz="3200" i="1">
                <a:solidFill>
                  <a:schemeClr val="tx1"/>
                </a:solidFill>
                <a:latin typeface="Calibri"/>
                <a:ea typeface="Arial"/>
                <a:cs typeface="Arial"/>
              </a:rPr>
              <a:t>Предложите сенсорную или активную игру. </a:t>
            </a:r>
            <a:r>
              <a:rPr lang="ru-RU" sz="3200" i="1">
                <a:solidFill>
                  <a:schemeClr val="tx1"/>
                </a:solidFill>
                <a:latin typeface="Calibri"/>
                <a:ea typeface="Arial"/>
                <a:cs typeface="Arial"/>
              </a:rPr>
              <a:t>И</a:t>
            </a:r>
            <a:r>
              <a:rPr lang="ru" sz="3200" i="1">
                <a:solidFill>
                  <a:schemeClr val="tx1"/>
                </a:solidFill>
                <a:latin typeface="Calibri"/>
                <a:ea typeface="Arial"/>
                <a:cs typeface="Arial"/>
              </a:rPr>
              <a:t> присоединитесь к ребенку в сенсорном исследовании. </a:t>
            </a:r>
            <a:endParaRPr/>
          </a:p>
          <a:p>
            <a:pPr marL="171450" lvl="0" indent="-171450">
              <a:buFont typeface="Wingdings"/>
              <a:buChar char="Ø"/>
              <a:defRPr/>
            </a:pPr>
            <a:r>
              <a:rPr lang="ru" sz="3200" i="1">
                <a:solidFill>
                  <a:schemeClr val="tx1"/>
                </a:solidFill>
                <a:latin typeface="Calibri"/>
                <a:ea typeface="Arial"/>
                <a:cs typeface="Arial"/>
              </a:rPr>
              <a:t>Не задавайте вопросы и не давайте указания, потому что это отнимает у вашего ребенка инициативу. </a:t>
            </a:r>
            <a:r>
              <a:rPr lang="ru" sz="3200" i="1"/>
              <a:t>К</a:t>
            </a:r>
            <a:r>
              <a:rPr lang="ru" sz="3200" i="1">
                <a:solidFill>
                  <a:schemeClr val="tx1"/>
                </a:solidFill>
                <a:latin typeface="Calibri"/>
                <a:ea typeface="Arial"/>
                <a:cs typeface="Arial"/>
              </a:rPr>
              <a:t>омментируйте игру вашего ребенка, чтобы показать свой интерес к тому, что делает ваш ребенок. </a:t>
            </a:r>
            <a:endParaRPr lang="ru-RU" sz="32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i="1">
                <a:latin typeface="Calibri"/>
                <a:ea typeface="Arial"/>
                <a:cs typeface="Arial"/>
              </a:rPr>
              <a:t>Подражайте своему ребенку</a:t>
            </a:r>
            <a:endParaRPr lang="ru-RU"/>
          </a:p>
        </p:txBody>
      </p:sp>
      <p:sp>
        <p:nvSpPr>
          <p:cNvPr id="3" name="Объект 2"/>
          <p:cNvSpPr>
            <a:spLocks noGrp="1"/>
          </p:cNvSpPr>
          <p:nvPr>
            <p:ph idx="1"/>
          </p:nvPr>
        </p:nvSpPr>
        <p:spPr bwMode="auto"/>
        <p:txBody>
          <a:bodyPr>
            <a:normAutofit/>
          </a:bodyPr>
          <a:lstStyle/>
          <a:p>
            <a:pPr marL="0" lvl="0" indent="0">
              <a:buFont typeface="Wingdings"/>
              <a:buNone/>
              <a:defRPr/>
            </a:pPr>
            <a:r>
              <a:rPr lang="ru" sz="3600" i="1">
                <a:solidFill>
                  <a:schemeClr val="tx1"/>
                </a:solidFill>
                <a:latin typeface="Calibri"/>
                <a:ea typeface="Arial"/>
                <a:cs typeface="Arial"/>
              </a:rPr>
              <a:t>Это повысит вовлеченность вашего ребенка  и увеличить продолжительность времени взаимодействия. </a:t>
            </a:r>
            <a:endParaRPr/>
          </a:p>
          <a:p>
            <a:pPr marL="0" lvl="0" indent="0">
              <a:buFont typeface="Wingdings"/>
              <a:buNone/>
              <a:defRPr/>
            </a:pPr>
            <a:r>
              <a:rPr lang="ru" sz="3600" i="1">
                <a:solidFill>
                  <a:schemeClr val="tx1"/>
                </a:solidFill>
                <a:latin typeface="Calibri"/>
                <a:ea typeface="Arial"/>
                <a:cs typeface="Arial"/>
              </a:rPr>
              <a:t>Многим детям очень нравится, когда им подражают, и они будут использовать больше вокализаций и пробовать различные игровые действия, чтобы увидеть, будете ли вы им подражать</a:t>
            </a:r>
            <a:r>
              <a:rPr lang="ru" sz="2800" i="1">
                <a:solidFill>
                  <a:schemeClr val="tx1"/>
                </a:solidFill>
                <a:latin typeface="Calibri"/>
                <a:ea typeface="Arial"/>
                <a:cs typeface="Arial"/>
              </a:rPr>
              <a:t>.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Имитация:</a:t>
            </a:r>
            <a:endParaRPr/>
          </a:p>
        </p:txBody>
      </p:sp>
      <p:sp>
        <p:nvSpPr>
          <p:cNvPr id="3" name="Объект 2"/>
          <p:cNvSpPr>
            <a:spLocks noGrp="1"/>
          </p:cNvSpPr>
          <p:nvPr>
            <p:ph idx="1"/>
          </p:nvPr>
        </p:nvSpPr>
        <p:spPr bwMode="auto">
          <a:xfrm>
            <a:off x="838198" y="1718468"/>
            <a:ext cx="10515600" cy="4351338"/>
          </a:xfrm>
        </p:spPr>
        <p:txBody>
          <a:bodyPr>
            <a:normAutofit/>
          </a:bodyPr>
          <a:lstStyle/>
          <a:p>
            <a:pPr marL="171450" lvl="0" indent="-171450">
              <a:buFont typeface="Wingdings"/>
              <a:buChar char="Ø"/>
              <a:defRPr/>
            </a:pPr>
            <a:r>
              <a:rPr lang="ru" sz="2800" i="1">
                <a:solidFill>
                  <a:schemeClr val="tx1"/>
                </a:solidFill>
                <a:latin typeface="Calibri"/>
                <a:ea typeface="Arial"/>
                <a:cs typeface="Arial"/>
              </a:rPr>
              <a:t>жесты, мимика и движения тела вашего ребенка, чтобы научить его тому, что это невербальное поведение имеет смысл и может повлиять на ваши действия. </a:t>
            </a:r>
            <a:endParaRPr/>
          </a:p>
          <a:p>
            <a:pPr marL="171450" lvl="0" indent="-171450">
              <a:buFont typeface="Wingdings"/>
              <a:buChar char="Ø"/>
              <a:defRPr/>
            </a:pPr>
            <a:r>
              <a:rPr lang="ru" sz="2800" i="1">
                <a:solidFill>
                  <a:schemeClr val="tx1"/>
                </a:solidFill>
                <a:latin typeface="Calibri"/>
                <a:ea typeface="Arial"/>
                <a:cs typeface="Arial"/>
              </a:rPr>
              <a:t>звуков и слов вашего ребенка, чтобы привлечь его внимание и показать, что его или ее вокализация имеет смысл</a:t>
            </a:r>
            <a:r>
              <a:rPr lang="ru" i="1"/>
              <a:t>.</a:t>
            </a:r>
            <a:endParaRPr/>
          </a:p>
          <a:p>
            <a:pPr marL="171450" lvl="0" indent="-171450">
              <a:buFont typeface="Wingdings"/>
              <a:buChar char="Ø"/>
              <a:defRPr/>
            </a:pPr>
            <a:r>
              <a:rPr lang="ru" sz="2800" i="1">
                <a:solidFill>
                  <a:schemeClr val="tx1"/>
                </a:solidFill>
                <a:latin typeface="Calibri"/>
                <a:ea typeface="Arial"/>
                <a:cs typeface="Arial"/>
              </a:rPr>
              <a:t>игры вашего ребенка с помощью игрушек или других предметов в качестве еще одного способа присоединиться к игре. Это также может побудить вашего ребенка использовать новые  игровые действия, чтобы увидеть, копируете ли вы его.</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Все ли повторять за ребенком?</a:t>
            </a:r>
            <a:endParaRPr/>
          </a:p>
        </p:txBody>
      </p:sp>
      <p:sp>
        <p:nvSpPr>
          <p:cNvPr id="3" name="Объект 2"/>
          <p:cNvSpPr>
            <a:spLocks noGrp="1"/>
          </p:cNvSpPr>
          <p:nvPr>
            <p:ph idx="1"/>
          </p:nvPr>
        </p:nvSpPr>
        <p:spPr bwMode="auto"/>
        <p:txBody>
          <a:bodyPr>
            <a:normAutofit/>
          </a:bodyPr>
          <a:lstStyle/>
          <a:p>
            <a:pPr>
              <a:defRPr/>
            </a:pPr>
            <a:r>
              <a:rPr lang="ru" sz="2800" i="1">
                <a:solidFill>
                  <a:schemeClr val="tx1"/>
                </a:solidFill>
                <a:latin typeface="Calibri"/>
                <a:ea typeface="Arial"/>
                <a:cs typeface="Arial"/>
              </a:rPr>
              <a:t>Подражание вашему ребенку может усилить поведение, которому вы подражаете. Поэтому не имитируйте поведение, которое вы пытаетесь уменьшить, например бросание предметов или агрессивное поведение. Вместо этого вы можете имитировать это действие, показывая ребенку более подходящий способ игры, например, бросать мягкий мяч, если ваш ребенок бросает грузовик. Вы также можете соответствовать эмоциям вашего ребенка, а не действию. </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Искусство пауз</a:t>
            </a:r>
            <a:endParaRPr/>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95000" lnSpcReduction="1000"/>
          </a:bodyPr>
          <a:lstStyle/>
          <a:p>
            <a:pPr>
              <a:lnSpc>
                <a:spcPct val="100000"/>
              </a:lnSpc>
              <a:defRPr/>
            </a:pPr>
            <a:r>
              <a:rPr lang="ru" sz="3600" i="1">
                <a:solidFill>
                  <a:schemeClr val="tx1"/>
                </a:solidFill>
                <a:latin typeface="Calibri"/>
                <a:ea typeface="Arial"/>
                <a:cs typeface="Arial"/>
              </a:rPr>
              <a:t>После того, как вы подражаете своему ребенку, подождите и наблюдайте за его реакцией, как в случае с «</a:t>
            </a:r>
            <a:r>
              <a:rPr lang="ru" sz="3600"/>
              <a:t>Следуйте за своим ребенком». </a:t>
            </a:r>
            <a:r>
              <a:rPr lang="ru" sz="3600" i="1">
                <a:solidFill>
                  <a:schemeClr val="tx1"/>
                </a:solidFill>
                <a:latin typeface="Calibri"/>
                <a:ea typeface="Arial"/>
                <a:cs typeface="Arial"/>
              </a:rPr>
              <a:t>Обращайте внимание на зрительный контакт, изменения в позе тела, жестах, звуках, словах и предложениях. Реагируйте на любое из этих действий логичным образом.</a:t>
            </a:r>
            <a:endParaRPr sz="3600">
              <a:solidFill>
                <a:schemeClr val="tx1"/>
              </a:solidFill>
              <a:latin typeface="Calibri"/>
              <a:ea typeface="Arial"/>
              <a:cs typeface="Arial"/>
            </a:endParaRPr>
          </a:p>
          <a:p>
            <a:pPr marL="0" indent="0">
              <a:buNone/>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i="1">
                <a:latin typeface="Calibri"/>
                <a:ea typeface="Arial"/>
                <a:cs typeface="Arial"/>
              </a:rPr>
              <a:t>Адаптируйте </a:t>
            </a:r>
            <a:r>
              <a:rPr lang="ru" b="0" i="1">
                <a:latin typeface="Calibri"/>
                <a:ea typeface="Arial"/>
                <a:cs typeface="Arial"/>
              </a:rPr>
              <a:t>свою коммуникацию</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marL="171450" marR="0" lvl="0" indent="-171450" algn="l" defTabSz="914400">
              <a:lnSpc>
                <a:spcPct val="100000"/>
              </a:lnSpc>
              <a:spcBef>
                <a:spcPts val="0"/>
              </a:spcBef>
              <a:spcAft>
                <a:spcPts val="0"/>
              </a:spcAft>
              <a:buClrTx/>
              <a:buSzTx/>
              <a:buFont typeface="Wingdings"/>
              <a:buChar char="Ø"/>
              <a:defRPr/>
            </a:pPr>
            <a:r>
              <a:rPr lang="ru" sz="2800" i="1">
                <a:solidFill>
                  <a:schemeClr val="tx1"/>
                </a:solidFill>
                <a:latin typeface="Calibri"/>
                <a:ea typeface="Arial"/>
                <a:cs typeface="Arial"/>
              </a:rPr>
              <a:t> </a:t>
            </a:r>
            <a:r>
              <a:rPr lang="ru"/>
              <a:t>Использование анимации </a:t>
            </a:r>
            <a:r>
              <a:rPr lang="ru" sz="2800" i="1">
                <a:solidFill>
                  <a:schemeClr val="tx1"/>
                </a:solidFill>
                <a:latin typeface="Calibri"/>
                <a:ea typeface="Arial"/>
                <a:cs typeface="Arial"/>
              </a:rPr>
              <a:t>включает в себя адаптацию невербального общения, например жестов, мимики и тона голоса, чтобы сделать взаимодействие увлекательным и помочь вашему ребенку понять эти более тонкие аспекты общения. </a:t>
            </a:r>
            <a:endParaRPr/>
          </a:p>
          <a:p>
            <a:pPr marL="171450" marR="0" lvl="0" indent="-171450" algn="l" defTabSz="914400">
              <a:lnSpc>
                <a:spcPct val="100000"/>
              </a:lnSpc>
              <a:spcBef>
                <a:spcPts val="0"/>
              </a:spcBef>
              <a:spcAft>
                <a:spcPts val="0"/>
              </a:spcAft>
              <a:buClrTx/>
              <a:buSzTx/>
              <a:buFont typeface="Wingdings"/>
              <a:buChar char="Ø"/>
              <a:defRPr/>
            </a:pPr>
            <a:r>
              <a:rPr lang="ru"/>
              <a:t>Моделирование и расширение общения </a:t>
            </a:r>
            <a:r>
              <a:rPr lang="ru" sz="2800" i="1">
                <a:solidFill>
                  <a:schemeClr val="tx1"/>
                </a:solidFill>
                <a:latin typeface="Calibri"/>
                <a:ea typeface="Arial"/>
                <a:cs typeface="Arial"/>
              </a:rPr>
              <a:t>включает в себя корректировку вашей речи, чтобы помочь ребенку понять ваш язык и изучить новые способы общения.</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Будьте театральными</a:t>
            </a:r>
            <a:endParaRPr lang="ru-RU"/>
          </a:p>
        </p:txBody>
      </p:sp>
      <p:sp>
        <p:nvSpPr>
          <p:cNvPr id="3" name="Объект 2"/>
          <p:cNvSpPr>
            <a:spLocks noGrp="1"/>
          </p:cNvSpPr>
          <p:nvPr>
            <p:ph idx="1"/>
          </p:nvPr>
        </p:nvSpPr>
        <p:spPr bwMode="auto"/>
        <p:txBody>
          <a:bodyPr/>
          <a:lstStyle/>
          <a:p>
            <a:pPr>
              <a:defRPr/>
            </a:pPr>
            <a:endParaRPr lang="ru-RU"/>
          </a:p>
        </p:txBody>
      </p:sp>
      <p:pic>
        <p:nvPicPr>
          <p:cNvPr id="1026" name="Picture 2" descr="Taylor Swift's Best Surprised Faces | Us Weekly"/>
          <p:cNvPicPr>
            <a:picLocks noChangeAspect="1" noChangeArrowheads="1"/>
          </p:cNvPicPr>
          <p:nvPr/>
        </p:nvPicPr>
        <p:blipFill>
          <a:blip r:embed="rId2"/>
          <a:stretch/>
        </p:blipFill>
        <p:spPr bwMode="auto">
          <a:xfrm flipH="0" flipV="0">
            <a:off x="1203750" y="1574632"/>
            <a:ext cx="7830292" cy="4453478"/>
          </a:xfrm>
          <a:prstGeom prst="rect">
            <a:avLst/>
          </a:prstGeom>
          <a:noFill/>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Будьте театральными</a:t>
            </a:r>
            <a:endParaRPr lang="ru-RU"/>
          </a:p>
        </p:txBody>
      </p:sp>
      <p:sp>
        <p:nvSpPr>
          <p:cNvPr id="3" name="Объект 2"/>
          <p:cNvSpPr>
            <a:spLocks noGrp="1"/>
          </p:cNvSpPr>
          <p:nvPr>
            <p:ph idx="1"/>
          </p:nvPr>
        </p:nvSpPr>
        <p:spPr bwMode="auto">
          <a:xfrm>
            <a:off x="647699" y="1599406"/>
            <a:ext cx="10515600" cy="4351338"/>
          </a:xfrm>
        </p:spPr>
        <p:txBody>
          <a:bodyPr vertOverflow="overflow" horzOverflow="overflow" vert="horz" wrap="square" lIns="91440" tIns="45720" rIns="91440" bIns="45720" numCol="1" spcCol="0" rtlCol="0" fromWordArt="0" anchor="t" anchorCtr="0" forceAA="0" upright="0" compatLnSpc="0">
            <a:normAutofit/>
          </a:bodyPr>
          <a:lstStyle/>
          <a:p>
            <a:pPr marL="171450" marR="0" lvl="0" indent="-171450" algn="l" defTabSz="914400">
              <a:lnSpc>
                <a:spcPct val="100000"/>
              </a:lnSpc>
              <a:spcBef>
                <a:spcPts val="0"/>
              </a:spcBef>
              <a:spcAft>
                <a:spcPts val="0"/>
              </a:spcAft>
              <a:buClrTx/>
              <a:buSzTx/>
              <a:buFont typeface="Wingdings"/>
              <a:buChar char="Ø"/>
              <a:defRPr/>
            </a:pPr>
            <a:r>
              <a:rPr lang="ru" sz="2000" i="1">
                <a:solidFill>
                  <a:schemeClr val="tx1"/>
                </a:solidFill>
                <a:latin typeface="Calibri"/>
                <a:ea typeface="Arial"/>
                <a:cs typeface="Arial"/>
              </a:rPr>
              <a:t>Используйте широкие жесты, мимику и слова, чтобы показать ваш интерес к его занятиям.  больше вероятность, что он начнет делиться радостью с вами через зрительный контакт и мимику.</a:t>
            </a:r>
            <a:endParaRPr sz="2000"/>
          </a:p>
          <a:p>
            <a:pPr marL="171450" indent="-171450">
              <a:lnSpc>
                <a:spcPct val="100000"/>
              </a:lnSpc>
              <a:buFont typeface="Wingdings"/>
              <a:buChar char="Ø"/>
              <a:defRPr/>
            </a:pPr>
            <a:r>
              <a:rPr lang="ru" sz="2000" i="1"/>
              <a:t>Преувеличинная мимика привлекает внимание к лицу</a:t>
            </a:r>
            <a:r>
              <a:rPr lang="ru" sz="2000" i="1"/>
              <a:t>. Используйте жесты для указания на лицо</a:t>
            </a:r>
            <a:endParaRPr sz="2000"/>
          </a:p>
          <a:p>
            <a:pPr marL="171450" indent="-171450">
              <a:lnSpc>
                <a:spcPct val="100000"/>
              </a:lnSpc>
              <a:buFont typeface="Wingdings"/>
              <a:buChar char="Ø"/>
              <a:defRPr/>
            </a:pPr>
            <a:r>
              <a:rPr lang="ru" sz="2000" i="1">
                <a:solidFill>
                  <a:schemeClr val="tx1"/>
                </a:solidFill>
                <a:latin typeface="Calibri"/>
                <a:ea typeface="Arial"/>
                <a:cs typeface="Arial"/>
              </a:rPr>
              <a:t>Преувеличивайте скорость, тон и громкость своей речи</a:t>
            </a:r>
            <a:endParaRPr sz="2000"/>
          </a:p>
          <a:p>
            <a:pPr marL="171450" indent="-171450">
              <a:lnSpc>
                <a:spcPct val="100000"/>
              </a:lnSpc>
              <a:buFont typeface="Wingdings"/>
              <a:buChar char="Ø"/>
              <a:defRPr/>
            </a:pPr>
            <a:r>
              <a:rPr lang="ru" sz="2000" b="0" i="1" u="none" strike="noStrike" cap="none" spc="0">
                <a:solidFill>
                  <a:schemeClr val="tx1"/>
                </a:solidFill>
                <a:latin typeface="Calibri"/>
                <a:ea typeface="Arial"/>
                <a:cs typeface="Arial"/>
              </a:rPr>
              <a:t>Такие</a:t>
            </a:r>
            <a:r>
              <a:rPr lang="ru" sz="2000" i="1">
                <a:solidFill>
                  <a:schemeClr val="tx1"/>
                </a:solidFill>
                <a:latin typeface="Calibri"/>
                <a:ea typeface="Arial"/>
                <a:cs typeface="Arial"/>
              </a:rPr>
              <a:t> слова,  как «Ух ты», «Готово» и «Поехали»</a:t>
            </a:r>
            <a:endParaRPr sz="2000" i="1">
              <a:solidFill>
                <a:schemeClr val="tx1"/>
              </a:solidFill>
              <a:latin typeface="Calibri"/>
              <a:ea typeface="Arial"/>
              <a:cs typeface="Arial"/>
            </a:endParaRPr>
          </a:p>
          <a:p>
            <a:pPr marL="171450" indent="-171450">
              <a:lnSpc>
                <a:spcPct val="100000"/>
              </a:lnSpc>
              <a:buFont typeface="Wingdings"/>
              <a:buChar char="Ø"/>
              <a:defRPr/>
            </a:pPr>
            <a:r>
              <a:rPr lang="ru" sz="2000" b="0" i="1" u="none" strike="noStrike" cap="none" spc="0">
                <a:solidFill>
                  <a:schemeClr val="tx1"/>
                </a:solidFill>
                <a:latin typeface="Calibri"/>
                <a:ea typeface="Arial"/>
                <a:cs typeface="Arial"/>
              </a:rPr>
              <a:t>Если ваш ребенок становится слишком возбужденным или расстроенным, </a:t>
            </a:r>
            <a:r>
              <a:rPr lang="ru" sz="2000" b="0" i="1" u="none" strike="noStrike" cap="none" spc="0">
                <a:solidFill>
                  <a:schemeClr val="tx1"/>
                </a:solidFill>
                <a:latin typeface="Calibri"/>
                <a:ea typeface="Arial"/>
                <a:cs typeface="Arial"/>
              </a:rPr>
              <a:t>замедлите свои движения и сделайте их </a:t>
            </a:r>
            <a:r>
              <a:rPr lang="ru" sz="2000" b="0" i="1" u="none" strike="noStrike" cap="none" spc="0">
                <a:solidFill>
                  <a:schemeClr val="tx1"/>
                </a:solidFill>
                <a:latin typeface="Calibri"/>
                <a:ea typeface="Arial"/>
                <a:cs typeface="Arial"/>
              </a:rPr>
              <a:t>меньше. </a:t>
            </a:r>
            <a:endParaRPr sz="2000" i="1">
              <a:solidFill>
                <a:schemeClr val="tx1"/>
              </a:solidFill>
              <a:latin typeface="Calibri"/>
              <a:ea typeface="Arial"/>
              <a:cs typeface="Arial"/>
            </a:endParaRPr>
          </a:p>
          <a:p>
            <a:pPr marL="171450" indent="-171450">
              <a:lnSpc>
                <a:spcPct val="100000"/>
              </a:lnSpc>
              <a:buFont typeface="Wingdings"/>
              <a:buChar char="Ø"/>
              <a:defRPr/>
            </a:pPr>
            <a:r>
              <a:rPr lang="ru" sz="2000" i="1">
                <a:solidFill>
                  <a:schemeClr val="tx1"/>
                </a:solidFill>
                <a:latin typeface="Calibri"/>
                <a:ea typeface="Arial"/>
                <a:cs typeface="Arial"/>
              </a:rPr>
              <a:t>Поддерживайте баланс состояния  возбуждения</a:t>
            </a:r>
            <a:endParaRPr sz="2000"/>
          </a:p>
          <a:p>
            <a:pPr marL="171450" indent="-171450">
              <a:lnSpc>
                <a:spcPct val="100000"/>
              </a:lnSpc>
              <a:buFont typeface="Wingdings"/>
              <a:buChar char="Ø"/>
              <a:defRPr/>
            </a:pPr>
            <a:r>
              <a:rPr lang="ru" sz="2000" i="1">
                <a:solidFill>
                  <a:schemeClr val="tx1"/>
                </a:solidFill>
                <a:latin typeface="Calibri"/>
                <a:ea typeface="Arial"/>
                <a:cs typeface="Arial"/>
              </a:rPr>
              <a:t>Добавьте выжидающий взгляд и преувеличенные жесты, когда ждете ответа ребенка.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Развитие коммуникации</a:t>
            </a:r>
            <a:br>
              <a:rPr lang="en-US" i="1">
                <a:latin typeface="Calibri"/>
                <a:ea typeface="Arial"/>
                <a:cs typeface="Arial"/>
              </a:rPr>
            </a:br>
            <a:endParaRPr lang="ru-RU"/>
          </a:p>
        </p:txBody>
      </p:sp>
      <p:sp>
        <p:nvSpPr>
          <p:cNvPr id="3" name="Объект 2"/>
          <p:cNvSpPr>
            <a:spLocks noGrp="1"/>
          </p:cNvSpPr>
          <p:nvPr>
            <p:ph idx="1"/>
          </p:nvPr>
        </p:nvSpPr>
        <p:spPr bwMode="auto"/>
        <p:txBody>
          <a:bodyPr>
            <a:normAutofit/>
          </a:bodyPr>
          <a:lstStyle/>
          <a:p>
            <a:pPr marL="0" lvl="0" indent="0">
              <a:buFont typeface="Wingdings"/>
              <a:buNone/>
              <a:defRPr/>
            </a:pPr>
            <a:r>
              <a:rPr lang="ru" sz="2800" i="1">
                <a:solidFill>
                  <a:schemeClr val="tx1"/>
                </a:solidFill>
                <a:latin typeface="Calibri"/>
                <a:ea typeface="Arial"/>
                <a:cs typeface="Arial"/>
              </a:rPr>
              <a:t>Побудьте спортивным комментатором. </a:t>
            </a:r>
            <a:endParaRPr/>
          </a:p>
          <a:p>
            <a:pPr marL="0" lvl="0" indent="0">
              <a:buFont typeface="Wingdings"/>
              <a:buNone/>
              <a:defRPr/>
            </a:pPr>
            <a:r>
              <a:rPr lang="ru" sz="2800" i="1">
                <a:solidFill>
                  <a:schemeClr val="tx1"/>
                </a:solidFill>
                <a:latin typeface="Calibri"/>
                <a:ea typeface="Arial"/>
                <a:cs typeface="Arial"/>
              </a:rPr>
              <a:t>Демонстрируйте как можно реагировать в разных ситуацях, для комментирования, привлечения внимания, запроса, протеста или получения информации.</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
              <a:t>Развитие коммуникации</a:t>
            </a:r>
            <a:endParaRPr lang="ru-RU"/>
          </a:p>
        </p:txBody>
      </p:sp>
      <p:sp>
        <p:nvSpPr>
          <p:cNvPr id="3" name="Объект 2"/>
          <p:cNvSpPr>
            <a:spLocks noGrp="1"/>
          </p:cNvSpPr>
          <p:nvPr>
            <p:ph idx="1"/>
          </p:nvPr>
        </p:nvSpPr>
        <p:spPr bwMode="auto"/>
        <p:txBody>
          <a:bodyPr>
            <a:normAutofit/>
          </a:bodyPr>
          <a:lstStyle/>
          <a:p>
            <a:pPr marL="171450" indent="-171450">
              <a:buFont typeface="Wingdings"/>
              <a:buChar char="Ø"/>
              <a:defRPr/>
            </a:pPr>
            <a:r>
              <a:rPr lang="ru" sz="2800" i="1">
                <a:solidFill>
                  <a:schemeClr val="tx1"/>
                </a:solidFill>
                <a:latin typeface="Calibri"/>
                <a:ea typeface="Arial"/>
                <a:cs typeface="Arial"/>
              </a:rPr>
              <a:t>Выделяйте важные слова в предложении, чтобы привлечь к ним внимание ребенка. </a:t>
            </a:r>
            <a:r>
              <a:rPr lang="ru" i="1"/>
              <a:t>Д</a:t>
            </a:r>
            <a:r>
              <a:rPr lang="ru" sz="2800" i="1">
                <a:solidFill>
                  <a:schemeClr val="tx1"/>
                </a:solidFill>
                <a:latin typeface="Calibri"/>
                <a:ea typeface="Arial"/>
                <a:cs typeface="Arial"/>
              </a:rPr>
              <a:t>обавьте жест для ключевых слов. </a:t>
            </a:r>
            <a:endParaRPr/>
          </a:p>
          <a:p>
            <a:pPr marL="171450" indent="-171450">
              <a:buFont typeface="Wingdings"/>
              <a:buChar char="Ø"/>
              <a:defRPr/>
            </a:pPr>
            <a:r>
              <a:rPr lang="ru" sz="2800" i="1">
                <a:solidFill>
                  <a:schemeClr val="tx1"/>
                </a:solidFill>
                <a:latin typeface="Calibri"/>
                <a:ea typeface="Arial"/>
                <a:cs typeface="Arial"/>
              </a:rPr>
              <a:t>Многократно моделируйте жесты, слова или языковые понятия, которые вы хотели бы, чтобы ваш ребенок использовал </a:t>
            </a:r>
            <a:r>
              <a:rPr lang="ru" i="1"/>
              <a:t>во время игры с ребенком или </a:t>
            </a:r>
            <a:r>
              <a:rPr lang="ru" sz="2800" i="1">
                <a:solidFill>
                  <a:schemeClr val="tx1"/>
                </a:solidFill>
                <a:latin typeface="Calibri"/>
                <a:ea typeface="Arial"/>
                <a:cs typeface="Arial"/>
              </a:rPr>
              <a:t>повседневных делах.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solidFill>
                  <a:srgbClr val="231F20"/>
                </a:solidFill>
                <a:latin typeface="Palatino Linotype"/>
                <a:ea typeface="Palatino Linotype"/>
                <a:cs typeface="Palatino Linotype"/>
              </a:rPr>
              <a:t>Использование коммуникации</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90000" lnSpcReduction="2000"/>
          </a:bodyPr>
          <a:lstStyle/>
          <a:p>
            <a:pPr>
              <a:defRPr/>
            </a:pPr>
            <a:r>
              <a:rPr lang="ru-RU" sz="2800">
                <a:solidFill>
                  <a:srgbClr val="231F20"/>
                </a:solidFill>
                <a:latin typeface="Palatino Linotype"/>
                <a:ea typeface="Palatino Linotype"/>
                <a:cs typeface="Palatino Linotype"/>
              </a:rPr>
              <a:t>С первых </a:t>
            </a:r>
            <a:r>
              <a:rPr lang="ru-RU">
                <a:solidFill>
                  <a:srgbClr val="231F20"/>
                </a:solidFill>
                <a:latin typeface="Palatino Linotype"/>
                <a:ea typeface="Palatino Linotype"/>
                <a:cs typeface="Palatino Linotype"/>
              </a:rPr>
              <a:t>дней </a:t>
            </a:r>
            <a:r>
              <a:rPr lang="ru-RU" sz="2800">
                <a:solidFill>
                  <a:srgbClr val="231F20"/>
                </a:solidFill>
                <a:latin typeface="Palatino Linotype"/>
                <a:ea typeface="Palatino Linotype"/>
                <a:cs typeface="Palatino Linotype"/>
              </a:rPr>
              <a:t>младенец начинает узнавать голос своей матери и синхронизировать взгляд и улыбку, с лицом матери. </a:t>
            </a:r>
            <a:endParaRPr/>
          </a:p>
          <a:p>
            <a:pPr>
              <a:defRPr/>
            </a:pPr>
            <a:r>
              <a:rPr lang="ru-RU" sz="2800">
                <a:solidFill>
                  <a:srgbClr val="231F20"/>
                </a:solidFill>
                <a:latin typeface="Palatino Linotype"/>
                <a:ea typeface="Palatino Linotype"/>
                <a:cs typeface="Palatino Linotype"/>
              </a:rPr>
              <a:t>1 год жизни у младенца  - </a:t>
            </a:r>
            <a:r>
              <a:rPr lang="ru-RU">
                <a:solidFill>
                  <a:srgbClr val="231F20"/>
                </a:solidFill>
                <a:latin typeface="Palatino Linotype"/>
                <a:ea typeface="Palatino Linotype"/>
                <a:cs typeface="Palatino Linotype"/>
              </a:rPr>
              <a:t>Тянет</a:t>
            </a:r>
            <a:r>
              <a:rPr lang="ru-RU" sz="2800">
                <a:solidFill>
                  <a:srgbClr val="231F20"/>
                </a:solidFill>
                <a:latin typeface="Palatino Linotype"/>
                <a:ea typeface="Palatino Linotype"/>
                <a:cs typeface="Palatino Linotype"/>
              </a:rPr>
              <a:t> руки и отталкивает  </a:t>
            </a:r>
            <a:r>
              <a:rPr lang="ru-RU" sz="2800">
                <a:solidFill>
                  <a:srgbClr val="231F20"/>
                </a:solidFill>
                <a:latin typeface="Calibri"/>
                <a:ea typeface="Palatino Linotype"/>
                <a:cs typeface="Calibri"/>
              </a:rPr>
              <a:t>→</a:t>
            </a:r>
            <a:r>
              <a:rPr lang="ru-RU" sz="2800">
                <a:solidFill>
                  <a:srgbClr val="231F20"/>
                </a:solidFill>
                <a:latin typeface="Palatino Linotype"/>
                <a:ea typeface="Palatino Linotype"/>
                <a:cs typeface="Palatino Linotype"/>
              </a:rPr>
              <a:t> указывает как просьба и предоставляет предмет с просьбой о помощи. </a:t>
            </a:r>
            <a:endParaRPr/>
          </a:p>
          <a:p>
            <a:pPr>
              <a:defRPr/>
            </a:pPr>
            <a:r>
              <a:rPr lang="ru-RU" sz="2800">
                <a:solidFill>
                  <a:srgbClr val="231F20"/>
                </a:solidFill>
                <a:latin typeface="Palatino Linotype"/>
                <a:ea typeface="Palatino Linotype"/>
                <a:cs typeface="Palatino Linotype"/>
              </a:rPr>
              <a:t>7 месяцев - взгляд глаз (инициирует совместное внимание), направляет внимание другого человека на интересующий объект или событие</a:t>
            </a:r>
            <a:r>
              <a:rPr lang="ru-RU">
                <a:solidFill>
                  <a:srgbClr val="231F20"/>
                </a:solidFill>
                <a:latin typeface="Palatino Linotype"/>
                <a:ea typeface="Palatino Linotype"/>
                <a:cs typeface="Palatino Linotype"/>
              </a:rPr>
              <a:t>. </a:t>
            </a:r>
            <a:endParaRPr/>
          </a:p>
          <a:p>
            <a:pPr>
              <a:defRPr/>
            </a:pPr>
            <a:r>
              <a:rPr lang="ru-RU">
                <a:solidFill>
                  <a:srgbClr val="231F20"/>
                </a:solidFill>
                <a:latin typeface="Palatino Linotype"/>
                <a:ea typeface="Palatino Linotype"/>
                <a:cs typeface="Palatino Linotype"/>
              </a:rPr>
              <a:t>от 9 до 13 месяцев - </a:t>
            </a:r>
            <a:r>
              <a:rPr lang="ru-RU" sz="2800">
                <a:solidFill>
                  <a:srgbClr val="231F20"/>
                </a:solidFill>
                <a:latin typeface="Palatino Linotype"/>
                <a:ea typeface="Palatino Linotype"/>
                <a:cs typeface="Palatino Linotype"/>
              </a:rPr>
              <a:t>координирует свои действия с звуками и жестами; </a:t>
            </a:r>
            <a:r>
              <a:rPr lang="ru-RU" sz="2800">
                <a:solidFill>
                  <a:srgbClr val="231F20"/>
                </a:solidFill>
                <a:latin typeface="Palatino Linotype"/>
                <a:ea typeface="Palatino Linotype"/>
                <a:cs typeface="Palatino Linotype"/>
              </a:rPr>
              <a:t> </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a:solidFill>
                  <a:srgbClr val="231F20"/>
                </a:solidFill>
                <a:latin typeface="Trebuchet MS"/>
                <a:ea typeface="Trebuchet MS"/>
                <a:cs typeface="Trebuchet MS"/>
              </a:rPr>
              <a:t>Намерение и </a:t>
            </a:r>
            <a:r>
              <a:rPr lang="ru-RU" b="1">
                <a:solidFill>
                  <a:srgbClr val="231F20"/>
                </a:solidFill>
                <a:latin typeface="Trebuchet MS"/>
                <a:ea typeface="Trebuchet MS"/>
                <a:cs typeface="Trebuchet MS"/>
              </a:rPr>
              <a:t>довербальное</a:t>
            </a:r>
            <a:r>
              <a:rPr lang="ru-RU" b="1">
                <a:solidFill>
                  <a:srgbClr val="231F20"/>
                </a:solidFill>
                <a:latin typeface="Trebuchet MS"/>
                <a:ea typeface="Trebuchet MS"/>
                <a:cs typeface="Trebuchet MS"/>
              </a:rPr>
              <a:t> общение</a:t>
            </a:r>
            <a:br>
              <a:rPr lang="ru-RU" b="1">
                <a:latin typeface="Trebuchet MS"/>
                <a:ea typeface="Trebuchet MS"/>
                <a:cs typeface="Trebuchet MS"/>
              </a:rPr>
            </a:br>
            <a:endParaRPr lang="ru-RU"/>
          </a:p>
        </p:txBody>
      </p:sp>
      <p:sp>
        <p:nvSpPr>
          <p:cNvPr id="3" name="Объект 2"/>
          <p:cNvSpPr>
            <a:spLocks noGrp="1"/>
          </p:cNvSpPr>
          <p:nvPr>
            <p:ph idx="1"/>
          </p:nvPr>
        </p:nvSpPr>
        <p:spPr bwMode="auto"/>
        <p:txBody>
          <a:bodyPr>
            <a:normAutofit/>
          </a:bodyPr>
          <a:lstStyle/>
          <a:p>
            <a:pPr>
              <a:defRPr/>
            </a:pPr>
            <a:r>
              <a:rPr lang="ru-RU" sz="2800" b="0" i="0" u="none" strike="noStrike" cap="none" spc="-14">
                <a:solidFill>
                  <a:srgbClr val="231F20"/>
                </a:solidFill>
                <a:latin typeface="Palatino Linotype"/>
                <a:ea typeface="Palatino Linotype"/>
                <a:cs typeface="Palatino Linotype"/>
              </a:rPr>
              <a:t>Формы </a:t>
            </a:r>
            <a:r>
              <a:rPr lang="ru-RU" sz="2800" b="0" i="0" u="none" strike="noStrike" cap="none" spc="0">
                <a:solidFill>
                  <a:srgbClr val="231F20"/>
                </a:solidFill>
                <a:latin typeface="Palatino Linotype"/>
                <a:ea typeface="Palatino Linotype"/>
                <a:cs typeface="Palatino Linotype"/>
              </a:rPr>
              <a:t>довербальной</a:t>
            </a:r>
            <a:r>
              <a:rPr lang="ru-RU" sz="2800" b="0" i="0" u="none" strike="noStrike" cap="none" spc="0">
                <a:solidFill>
                  <a:srgbClr val="231F20"/>
                </a:solidFill>
                <a:latin typeface="Palatino Linotype"/>
                <a:ea typeface="Palatino Linotype"/>
                <a:cs typeface="Palatino Linotype"/>
              </a:rPr>
              <a:t> коммуникации: </a:t>
            </a:r>
            <a:r>
              <a:rPr lang="ru-RU" sz="2800" spc="-14">
                <a:solidFill>
                  <a:srgbClr val="231F20"/>
                </a:solidFill>
                <a:latin typeface="Palatino Linotype"/>
                <a:ea typeface="Palatino Linotype"/>
                <a:cs typeface="Palatino Linotype"/>
              </a:rPr>
              <a:t>зрительный контакт, совместное удовольствие, совместное внимание и жесты</a:t>
            </a:r>
            <a:r>
              <a:rPr lang="ru-RU" sz="2800">
                <a:solidFill>
                  <a:srgbClr val="231F20"/>
                </a:solidFill>
                <a:latin typeface="Palatino Linotype"/>
                <a:ea typeface="Palatino Linotype"/>
                <a:cs typeface="Palatino Linotype"/>
              </a:rPr>
              <a:t>. </a:t>
            </a:r>
            <a:endParaRPr lang="ru-RU"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 Дети с РАС, которые являются </a:t>
            </a:r>
            <a:r>
              <a:rPr lang="ru-RU" sz="2800">
                <a:solidFill>
                  <a:srgbClr val="231F20"/>
                </a:solidFill>
                <a:latin typeface="Palatino Linotype"/>
                <a:ea typeface="Palatino Linotype"/>
                <a:cs typeface="Palatino Linotype"/>
              </a:rPr>
              <a:t>довербальными</a:t>
            </a:r>
            <a:r>
              <a:rPr lang="ru-RU" sz="2800">
                <a:solidFill>
                  <a:srgbClr val="231F20"/>
                </a:solidFill>
                <a:latin typeface="Palatino Linotype"/>
                <a:ea typeface="Palatino Linotype"/>
                <a:cs typeface="Palatino Linotype"/>
              </a:rPr>
              <a:t>, могут или не могут развивать эти навыки.</a:t>
            </a:r>
            <a:endParaRPr lang="ru-RU"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 Развитие этих навыков является отправной точкой для любого ребенка, который еще не использует вербальную речь.</a:t>
            </a:r>
            <a:endParaRPr lang="ru-RU" sz="2800">
              <a:latin typeface="Palatino Linotype"/>
              <a:ea typeface="Palatino Linotype"/>
              <a:cs typeface="Palatino Linotype"/>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vertOverflow="overflow" horzOverflow="overflow" vert="horz" wrap="square" lIns="91440" tIns="45720" rIns="91440" bIns="45720" numCol="1" spcCol="0" rtlCol="0" fromWordArt="0" anchor="ctr" anchorCtr="0" forceAA="0" upright="0" compatLnSpc="0">
            <a:normAutofit/>
          </a:bodyPr>
          <a:lstStyle/>
          <a:p>
            <a:pPr>
              <a:defRPr/>
            </a:pPr>
            <a:r>
              <a:rPr lang="ru-RU" b="1" i="1">
                <a:solidFill>
                  <a:srgbClr val="231F20"/>
                </a:solidFill>
                <a:latin typeface="Trebuchet MS"/>
                <a:ea typeface="Palatino Linotype"/>
                <a:cs typeface="Palatino Linotype"/>
              </a:rPr>
              <a:t>Функции коммуникации:</a:t>
            </a:r>
            <a:endParaRPr lang="ru-RU"/>
          </a:p>
        </p:txBody>
      </p:sp>
      <p:sp>
        <p:nvSpPr>
          <p:cNvPr id="3" name="Объект 2"/>
          <p:cNvSpPr>
            <a:spLocks noGrp="1"/>
          </p:cNvSpPr>
          <p:nvPr>
            <p:ph idx="1"/>
          </p:nvPr>
        </p:nvSpPr>
        <p:spPr bwMode="auto"/>
        <p:txBody>
          <a:bodyPr>
            <a:normAutofit/>
          </a:bodyPr>
          <a:lstStyle/>
          <a:p>
            <a:pPr>
              <a:defRPr/>
            </a:pPr>
            <a:r>
              <a:rPr lang="ru-RU" sz="2800">
                <a:solidFill>
                  <a:srgbClr val="231F20"/>
                </a:solidFill>
                <a:latin typeface="Palatino Linotype"/>
                <a:ea typeface="Palatino Linotype"/>
                <a:cs typeface="Palatino Linotype"/>
              </a:rPr>
              <a:t>Поведение, которое регулирует других, обычно развивается первым; к ним относятся просьбы о предметах, действиях или помощи и протесты. </a:t>
            </a:r>
            <a:endParaRPr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Поведение при социальном взаимодействии включает привлечение внимания, социальные игры (например, «</a:t>
            </a:r>
            <a:r>
              <a:rPr lang="ru-RU" sz="2800">
                <a:solidFill>
                  <a:srgbClr val="231F20"/>
                </a:solidFill>
                <a:latin typeface="Palatino Linotype"/>
                <a:ea typeface="Palatino Linotype"/>
                <a:cs typeface="Palatino Linotype"/>
              </a:rPr>
              <a:t>Пикабу</a:t>
            </a:r>
            <a:r>
              <a:rPr lang="ru-RU" sz="2800">
                <a:solidFill>
                  <a:srgbClr val="231F20"/>
                </a:solidFill>
                <a:latin typeface="Palatino Linotype"/>
                <a:ea typeface="Palatino Linotype"/>
                <a:cs typeface="Palatino Linotype"/>
              </a:rPr>
              <a:t>») и приветствия. </a:t>
            </a:r>
            <a:endParaRPr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Наконец, поведение совместного внимания включает показ, комментирование и запрос информации.</a:t>
            </a:r>
            <a:endParaRPr sz="2800">
              <a:latin typeface="Palatino Linotype"/>
              <a:ea typeface="Palatino Linotype"/>
              <a:cs typeface="Palatino Linotype"/>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endParaRPr lang="ru-RU"/>
          </a:p>
        </p:txBody>
      </p:sp>
      <p:sp>
        <p:nvSpPr>
          <p:cNvPr id="3" name="Объект 2"/>
          <p:cNvSpPr>
            <a:spLocks noGrp="1"/>
          </p:cNvSpPr>
          <p:nvPr>
            <p:ph idx="1"/>
          </p:nvPr>
        </p:nvSpPr>
        <p:spPr bwMode="auto"/>
        <p:txBody>
          <a:bodyPr>
            <a:normAutofit/>
          </a:bodyPr>
          <a:lstStyle/>
          <a:p>
            <a:pPr>
              <a:defRPr/>
            </a:pPr>
            <a:r>
              <a:rPr lang="ru-RU" sz="2800">
                <a:solidFill>
                  <a:srgbClr val="231F20"/>
                </a:solidFill>
                <a:latin typeface="Palatino Linotype"/>
                <a:ea typeface="Palatino Linotype"/>
                <a:cs typeface="Palatino Linotype"/>
              </a:rPr>
              <a:t>Дети могут научиться такому поведению постепенно в естественной последовательности развития: </a:t>
            </a:r>
            <a:endParaRPr lang="ru-RU" sz="2800">
              <a:solidFill>
                <a:srgbClr val="231F20"/>
              </a:solidFill>
              <a:latin typeface="Palatino Linotype"/>
              <a:ea typeface="Palatino Linotype"/>
              <a:cs typeface="Palatino Linotype"/>
            </a:endParaRPr>
          </a:p>
          <a:p>
            <a:pPr marL="0" indent="0">
              <a:buFont typeface="Arial"/>
              <a:buNone/>
              <a:defRPr/>
            </a:pPr>
            <a:r>
              <a:rPr lang="ru-RU" sz="2800">
                <a:solidFill>
                  <a:srgbClr val="231F20"/>
                </a:solidFill>
                <a:latin typeface="Palatino Linotype"/>
                <a:ea typeface="Palatino Linotype"/>
                <a:cs typeface="Palatino Linotype"/>
              </a:rPr>
              <a:t>сначала они используют зрительный контакт для запроса объектов и действий, затем протягивают руку для запроса, затем указывают пальцем и переходят к вокализации и вербализации </a:t>
            </a:r>
            <a:r>
              <a:rPr lang="ru-RU" sz="2800">
                <a:solidFill>
                  <a:srgbClr val="231F20"/>
                </a:solidFill>
                <a:latin typeface="Palatino Linotype"/>
                <a:ea typeface="Palatino Linotype"/>
                <a:cs typeface="Palatino Linotype"/>
              </a:rPr>
              <a:t>.</a:t>
            </a:r>
            <a:endParaRPr lang="ru-RU" sz="28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b="0" i="0" u="none" strike="noStrike" cap="none" spc="0">
                <a:solidFill>
                  <a:srgbClr val="231F20"/>
                </a:solidFill>
                <a:latin typeface="Palatino Linotype"/>
                <a:ea typeface="Palatino Linotype"/>
                <a:cs typeface="Palatino Linotype"/>
              </a:rPr>
              <a:t>Усложнение поведения</a:t>
            </a:r>
            <a:endParaRPr lang="ru-RU"/>
          </a:p>
        </p:txBody>
      </p:sp>
      <p:sp>
        <p:nvSpPr>
          <p:cNvPr id="3" name="Объект 2"/>
          <p:cNvSpPr>
            <a:spLocks noGrp="1"/>
          </p:cNvSpPr>
          <p:nvPr>
            <p:ph idx="1"/>
          </p:nvPr>
        </p:nvSpPr>
        <p:spPr bwMode="auto"/>
        <p:txBody>
          <a:bodyPr>
            <a:normAutofit/>
          </a:bodyPr>
          <a:lstStyle/>
          <a:p>
            <a:pPr>
              <a:defRPr/>
            </a:pPr>
            <a:r>
              <a:rPr lang="ru-RU">
                <a:solidFill>
                  <a:srgbClr val="231F20"/>
                </a:solidFill>
                <a:latin typeface="Palatino Linotype"/>
                <a:ea typeface="Palatino Linotype"/>
                <a:cs typeface="Palatino Linotype"/>
              </a:rPr>
              <a:t>  Комбинаций поведения, таких как протягивание рук плюс зрительный контакт или указание плюс вокализация плюс зрительный контакт.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Обучение зрительному контакту</a:t>
            </a:r>
            <a:endParaRPr lang="ru-RU"/>
          </a:p>
        </p:txBody>
      </p:sp>
      <p:sp>
        <p:nvSpPr>
          <p:cNvPr id="3" name="Объект 2"/>
          <p:cNvSpPr>
            <a:spLocks noGrp="1"/>
          </p:cNvSpPr>
          <p:nvPr>
            <p:ph idx="1"/>
          </p:nvPr>
        </p:nvSpPr>
        <p:spPr bwMode="auto"/>
        <p:txBody>
          <a:bodyPr>
            <a:normAutofit/>
          </a:bodyPr>
          <a:lstStyle/>
          <a:p>
            <a:pPr>
              <a:defRPr/>
            </a:pPr>
            <a:r>
              <a:rPr lang="ru-RU">
                <a:solidFill>
                  <a:srgbClr val="231F20"/>
                </a:solidFill>
                <a:latin typeface="Palatino Linotype"/>
                <a:ea typeface="Palatino Linotype"/>
                <a:cs typeface="Palatino Linotype"/>
              </a:rPr>
              <a:t> Расположитесь перед ребенком, чтобы помочь им установить зрительный контакт</a:t>
            </a:r>
            <a:r>
              <a:rPr lang="ru-RU">
                <a:solidFill>
                  <a:srgbClr val="231F20"/>
                </a:solidFill>
                <a:latin typeface="Palatino Linotype"/>
                <a:ea typeface="Palatino Linotype"/>
                <a:cs typeface="Palatino Linotype"/>
              </a:rPr>
              <a:t> как для регулирования поведения, так и для социальных целей. </a:t>
            </a:r>
            <a:endParaRPr lang="ru-RU">
              <a:solidFill>
                <a:srgbClr val="231F20"/>
              </a:solidFill>
              <a:latin typeface="Palatino Linotype"/>
              <a:ea typeface="Palatino Linotype"/>
              <a:cs typeface="Palatino Linotype"/>
            </a:endParaRPr>
          </a:p>
          <a:p>
            <a:pPr>
              <a:defRPr/>
            </a:pPr>
            <a:r>
              <a:rPr lang="ru-RU">
                <a:solidFill>
                  <a:srgbClr val="231F20"/>
                </a:solidFill>
                <a:latin typeface="Palatino Linotype"/>
                <a:ea typeface="Palatino Linotype"/>
                <a:cs typeface="Palatino Linotype"/>
              </a:rPr>
              <a:t>Например,  дождаться зрительного контакта, прежде чем предоставить доступ к желаемому предмету</a:t>
            </a:r>
            <a:r>
              <a:rPr lang="ru-RU">
                <a:solidFill>
                  <a:srgbClr val="231F20"/>
                </a:solidFill>
                <a:latin typeface="Palatino Linotype"/>
                <a:ea typeface="Palatino Linotype"/>
                <a:cs typeface="Palatino Linotype"/>
              </a:rPr>
              <a:t>. </a:t>
            </a: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Концентрация </a:t>
            </a:r>
            <a:r>
              <a:rPr lang="ru-RU" sz="4400">
                <a:solidFill>
                  <a:srgbClr val="231F20"/>
                </a:solidFill>
                <a:latin typeface="Palatino Linotype"/>
                <a:ea typeface="Palatino Linotype"/>
                <a:cs typeface="Palatino Linotype"/>
              </a:rPr>
              <a:t>внимания ребенка на партнере</a:t>
            </a:r>
            <a:endParaRPr lang="ru-RU"/>
          </a:p>
        </p:txBody>
      </p:sp>
      <p:sp>
        <p:nvSpPr>
          <p:cNvPr id="3" name="Объект 2"/>
          <p:cNvSpPr>
            <a:spLocks noGrp="1"/>
          </p:cNvSpPr>
          <p:nvPr>
            <p:ph idx="1"/>
          </p:nvPr>
        </p:nvSpPr>
        <p:spPr bwMode="auto"/>
        <p:txBody>
          <a:bodyPr>
            <a:normAutofit/>
          </a:bodyPr>
          <a:lstStyle/>
          <a:p>
            <a:pPr>
              <a:defRPr/>
            </a:pPr>
            <a:r>
              <a:rPr lang="ru-RU" sz="2600">
                <a:solidFill>
                  <a:srgbClr val="231F20"/>
                </a:solidFill>
                <a:latin typeface="Palatino Linotype"/>
                <a:ea typeface="Palatino Linotype"/>
                <a:cs typeface="Palatino Linotype"/>
              </a:rPr>
              <a:t>Ребенок может сначала использовать зрительный контакт, а затем выражение лица (например, улыбка), затем движение руки или жест, затем вокализация, затем вербализация. </a:t>
            </a:r>
            <a:endParaRPr sz="26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Autofit/>
          </a:bodyPr>
          <a:lstStyle/>
          <a:p>
            <a:pPr>
              <a:defRPr/>
            </a:pPr>
            <a:r>
              <a:rPr lang="ru-RU" sz="3200" b="1">
                <a:solidFill>
                  <a:srgbClr val="231F20"/>
                </a:solidFill>
                <a:latin typeface="Trebuchet MS"/>
                <a:ea typeface="Trebuchet MS"/>
                <a:cs typeface="Trebuchet MS"/>
              </a:rPr>
              <a:t>Стратегии </a:t>
            </a:r>
            <a:r>
              <a:rPr lang="ru-RU" sz="3200" b="1">
                <a:solidFill>
                  <a:srgbClr val="231F20"/>
                </a:solidFill>
                <a:latin typeface="Trebuchet MS"/>
                <a:ea typeface="Trebuchet MS"/>
                <a:cs typeface="Trebuchet MS"/>
              </a:rPr>
              <a:t>для достижения коммуникационных целей</a:t>
            </a:r>
            <a:endParaRPr lang="ru-RU" sz="3200"/>
          </a:p>
        </p:txBody>
      </p:sp>
      <p:sp>
        <p:nvSpPr>
          <p:cNvPr id="3" name="Объект 2"/>
          <p:cNvSpPr>
            <a:spLocks noGrp="1"/>
          </p:cNvSpPr>
          <p:nvPr>
            <p:ph idx="1"/>
          </p:nvPr>
        </p:nvSpPr>
        <p:spPr bwMode="auto"/>
        <p:txBody>
          <a:bodyPr/>
          <a:lstStyle/>
          <a:p>
            <a:pPr>
              <a:defRPr/>
            </a:pPr>
            <a:r>
              <a:rPr lang="ru-RU"/>
              <a:t>Побуждение для реплики</a:t>
            </a:r>
            <a:endParaRPr lang="ru-RU"/>
          </a:p>
          <a:p>
            <a:pPr>
              <a:defRPr/>
            </a:pPr>
            <a:r>
              <a:rPr lang="ru-RU"/>
              <a:t>Мотивационные стратегии</a:t>
            </a:r>
            <a:endParaRPr lang="ru-RU"/>
          </a:p>
          <a:p>
            <a:pPr>
              <a:defRPr/>
            </a:pPr>
            <a:r>
              <a:rPr lang="ru-RU"/>
              <a:t>Подкрепление попыток или шейпинг</a:t>
            </a:r>
            <a:endParaRPr lang="ru-RU"/>
          </a:p>
          <a:p>
            <a:pPr>
              <a:defRPr/>
            </a:pPr>
            <a:r>
              <a:rPr lang="ru-RU"/>
              <a:t>Чередование легких и усложненных реплик</a:t>
            </a:r>
            <a:endParaRPr lang="ru-RU"/>
          </a:p>
          <a:p>
            <a:pPr>
              <a:defRPr/>
            </a:pPr>
            <a:endParaRPr lang="ru-RU"/>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t>Способы побудить ребенка произвести реплику</a:t>
            </a:r>
            <a:endParaRPr/>
          </a:p>
        </p:txBody>
      </p:sp>
      <p:sp>
        <p:nvSpPr>
          <p:cNvPr id="3" name="Объект 2"/>
          <p:cNvSpPr>
            <a:spLocks noGrp="1"/>
          </p:cNvSpPr>
          <p:nvPr>
            <p:ph idx="1"/>
          </p:nvPr>
        </p:nvSpPr>
        <p:spPr bwMode="auto"/>
        <p:txBody>
          <a:bodyPr>
            <a:normAutofit/>
          </a:bodyPr>
          <a:lstStyle/>
          <a:p>
            <a:pPr marL="917575" marR="880110" indent="254000" algn="just">
              <a:lnSpc>
                <a:spcPct val="88000"/>
              </a:lnSpc>
              <a:spcAft>
                <a:spcPts val="0"/>
              </a:spcAft>
              <a:defRPr/>
            </a:pPr>
            <a:r>
              <a:rPr lang="ru-RU" sz="2400">
                <a:solidFill>
                  <a:srgbClr val="231F20"/>
                </a:solidFill>
                <a:latin typeface="Palatino Linotype"/>
                <a:ea typeface="Palatino Linotype"/>
                <a:cs typeface="Palatino Linotype"/>
              </a:rPr>
              <a:t>задержка во времени (ожидание, пока ребенок спонтанно произнесет слово), </a:t>
            </a:r>
            <a:endParaRPr/>
          </a:p>
          <a:p>
            <a:pPr marL="917575" marR="880110" indent="254000" algn="just">
              <a:lnSpc>
                <a:spcPct val="88000"/>
              </a:lnSpc>
              <a:spcAft>
                <a:spcPts val="0"/>
              </a:spcAft>
              <a:defRPr/>
            </a:pPr>
            <a:r>
              <a:rPr lang="ru-RU" sz="2400">
                <a:solidFill>
                  <a:srgbClr val="231F20"/>
                </a:solidFill>
                <a:latin typeface="Palatino Linotype"/>
                <a:ea typeface="Palatino Linotype"/>
                <a:cs typeface="Palatino Linotype"/>
              </a:rPr>
              <a:t>начало фразы (например, «на старт, внимание…») или ситуативным сигналом (удержание предмета в руках). и ждем, пока ребенок назовет это словом). </a:t>
            </a:r>
            <a:endParaRPr/>
          </a:p>
          <a:p>
            <a:pPr marL="917575" marR="880110" indent="254000" algn="just">
              <a:lnSpc>
                <a:spcPct val="88000"/>
              </a:lnSpc>
              <a:spcAft>
                <a:spcPts val="0"/>
              </a:spcAft>
              <a:defRPr/>
            </a:pPr>
            <a:r>
              <a:rPr lang="ru-RU" sz="2400">
                <a:solidFill>
                  <a:srgbClr val="231F20"/>
                </a:solidFill>
                <a:latin typeface="Palatino Linotype"/>
                <a:ea typeface="Palatino Linotype"/>
                <a:cs typeface="Palatino Linotype"/>
              </a:rPr>
              <a:t> взрослый подкрепляет ответ похвалой и доступом к желаемому действию или его продолжением, </a:t>
            </a:r>
            <a:r>
              <a:rPr lang="ru-RU" sz="2400" b="0" i="0" u="none" strike="noStrike" cap="none" spc="0">
                <a:solidFill>
                  <a:srgbClr val="231F20"/>
                </a:solidFill>
                <a:latin typeface="Palatino Linotype"/>
                <a:ea typeface="Palatino Linotype"/>
                <a:cs typeface="Palatino Linotype"/>
              </a:rPr>
              <a:t>когда ребенок использует правильное слово или разумную попытку,</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b="1" i="1">
                <a:solidFill>
                  <a:srgbClr val="231F20"/>
                </a:solidFill>
                <a:latin typeface="Trebuchet MS"/>
                <a:ea typeface="Palatino Linotype"/>
                <a:cs typeface="Palatino Linotype"/>
              </a:rPr>
              <a:t>Реализация стратегий совместного контроля</a:t>
            </a:r>
            <a:endParaRPr lang="ru-RU"/>
          </a:p>
        </p:txBody>
      </p:sp>
      <p:sp>
        <p:nvSpPr>
          <p:cNvPr id="3" name="Объект 2"/>
          <p:cNvSpPr>
            <a:spLocks noGrp="1"/>
          </p:cNvSpPr>
          <p:nvPr>
            <p:ph idx="1"/>
          </p:nvPr>
        </p:nvSpPr>
        <p:spPr bwMode="auto"/>
        <p:txBody>
          <a:bodyPr>
            <a:normAutofit/>
          </a:bodyPr>
          <a:lstStyle/>
          <a:p>
            <a:pPr marL="917575" marR="880110" algn="just">
              <a:lnSpc>
                <a:spcPct val="88000"/>
              </a:lnSpc>
              <a:spcBef>
                <a:spcPts val="1095"/>
              </a:spcBef>
              <a:defRPr/>
            </a:pPr>
            <a:r>
              <a:rPr lang="ru-RU" sz="3200">
                <a:solidFill>
                  <a:srgbClr val="231F20"/>
                </a:solidFill>
                <a:latin typeface="Palatino Linotype"/>
                <a:ea typeface="Palatino Linotype"/>
                <a:cs typeface="Palatino Linotype"/>
              </a:rPr>
              <a:t>Действуя по очереди с объектом интереса ребенка.</a:t>
            </a:r>
            <a:endParaRPr/>
          </a:p>
          <a:p>
            <a:pPr marL="917575" marR="880110" algn="just">
              <a:lnSpc>
                <a:spcPct val="88000"/>
              </a:lnSpc>
              <a:spcBef>
                <a:spcPts val="1095"/>
              </a:spcBef>
              <a:defRPr/>
            </a:pPr>
            <a:r>
              <a:rPr lang="ru-RU" sz="3200">
                <a:solidFill>
                  <a:srgbClr val="231F20"/>
                </a:solidFill>
                <a:latin typeface="Palatino Linotype"/>
                <a:ea typeface="Palatino Linotype"/>
                <a:cs typeface="Palatino Linotype"/>
              </a:rPr>
              <a:t>Используя этот объект для естественного подкрепления нужной реакции</a:t>
            </a:r>
            <a:endParaRPr/>
          </a:p>
          <a:p>
            <a:pPr marL="917575" marR="880110" algn="just">
              <a:lnSpc>
                <a:spcPct val="88000"/>
              </a:lnSpc>
              <a:spcBef>
                <a:spcPts val="1095"/>
              </a:spcBef>
              <a:defRPr/>
            </a:pPr>
            <a:r>
              <a:rPr lang="ru-RU" sz="3200">
                <a:solidFill>
                  <a:srgbClr val="231F20"/>
                </a:solidFill>
                <a:latin typeface="Palatino Linotype"/>
                <a:ea typeface="Palatino Linotype"/>
                <a:cs typeface="Palatino Linotype"/>
              </a:rPr>
              <a:t>Используя ситуации для предоставления помощи</a:t>
            </a:r>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b="1" i="1">
                <a:solidFill>
                  <a:srgbClr val="231F20"/>
                </a:solidFill>
                <a:latin typeface="Trebuchet MS"/>
                <a:ea typeface="Palatino Linotype"/>
                <a:cs typeface="Palatino Linotype"/>
              </a:rPr>
              <a:t>Использование мотивационных стратегий</a:t>
            </a:r>
            <a:endParaRPr lang="ru-RU"/>
          </a:p>
        </p:txBody>
      </p:sp>
      <p:sp>
        <p:nvSpPr>
          <p:cNvPr id="3" name="Объект 2"/>
          <p:cNvSpPr>
            <a:spLocks noGrp="1"/>
          </p:cNvSpPr>
          <p:nvPr>
            <p:ph idx="1"/>
          </p:nvPr>
        </p:nvSpPr>
        <p:spPr bwMode="auto"/>
        <p:txBody>
          <a:bodyPr>
            <a:normAutofit/>
          </a:bodyPr>
          <a:lstStyle/>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sz="4400">
                <a:solidFill>
                  <a:srgbClr val="231F20"/>
                </a:solidFill>
                <a:latin typeface="Palatino Linotype"/>
                <a:ea typeface="Palatino Linotype"/>
                <a:cs typeface="Palatino Linotype"/>
              </a:rPr>
              <a:t>Необусловленное подкрепление</a:t>
            </a:r>
            <a:endParaRPr lang="ru-RU"/>
          </a:p>
        </p:txBody>
      </p:sp>
      <p:sp>
        <p:nvSpPr>
          <p:cNvPr id="3" name="Объект 2"/>
          <p:cNvSpPr>
            <a:spLocks noGrp="1"/>
          </p:cNvSpPr>
          <p:nvPr>
            <p:ph idx="1"/>
          </p:nvPr>
        </p:nvSpPr>
        <p:spPr bwMode="auto"/>
        <p:txBody>
          <a:bodyPr>
            <a:normAutofit/>
          </a:bodyPr>
          <a:lstStyle/>
          <a:p>
            <a:pPr marL="917575" marR="880110" algn="just">
              <a:lnSpc>
                <a:spcPct val="88000"/>
              </a:lnSpc>
              <a:spcBef>
                <a:spcPts val="600"/>
              </a:spcBef>
              <a:spcAft>
                <a:spcPts val="0"/>
              </a:spcAft>
              <a:defRPr/>
            </a:pPr>
            <a:r>
              <a:rPr lang="ru-RU">
                <a:solidFill>
                  <a:srgbClr val="231F20"/>
                </a:solidFill>
                <a:latin typeface="Palatino Linotype"/>
                <a:ea typeface="Palatino Linotype"/>
                <a:cs typeface="Palatino Linotype"/>
              </a:rPr>
              <a:t>Предоставление подкрепления до каких-либо требований</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a:t>1</a:t>
            </a:r>
            <a:endParaRPr/>
          </a:p>
        </p:txBody>
      </p:sp>
      <p:sp>
        <p:nvSpPr>
          <p:cNvPr id="3" name="Объект 2"/>
          <p:cNvSpPr>
            <a:spLocks noGrp="1"/>
          </p:cNvSpPr>
          <p:nvPr>
            <p:ph idx="1"/>
          </p:nvPr>
        </p:nvSpPr>
        <p:spPr bwMode="auto"/>
        <p:txBody>
          <a:bodyPr>
            <a:normAutofit/>
          </a:bodyPr>
          <a:lstStyle/>
          <a:p>
            <a:pPr>
              <a:defRPr/>
            </a:pPr>
            <a:r>
              <a:rPr lang="ru-RU">
                <a:solidFill>
                  <a:srgbClr val="231F20"/>
                </a:solidFill>
                <a:latin typeface="Palatino Linotype"/>
                <a:ea typeface="Palatino Linotype"/>
                <a:cs typeface="Palatino Linotype"/>
              </a:rPr>
              <a:t>Дать небольшое количество подкрепления, чтобы побудить или заинтересовать ребенка</a:t>
            </a:r>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a:solidFill>
                  <a:srgbClr val="231F20"/>
                </a:solidFill>
                <a:latin typeface="Palatino Linotype"/>
                <a:ea typeface="Palatino Linotype"/>
                <a:cs typeface="Palatino Linotype"/>
              </a:rPr>
              <a:t>2. </a:t>
            </a:r>
            <a:endParaRPr lang="ru-RU"/>
          </a:p>
        </p:txBody>
      </p:sp>
      <p:sp>
        <p:nvSpPr>
          <p:cNvPr id="3" name="Объект 2"/>
          <p:cNvSpPr>
            <a:spLocks noGrp="1"/>
          </p:cNvSpPr>
          <p:nvPr>
            <p:ph idx="1"/>
          </p:nvPr>
        </p:nvSpPr>
        <p:spPr bwMode="auto"/>
        <p:txBody>
          <a:bodyPr/>
          <a:lstStyle/>
          <a:p>
            <a:pPr>
              <a:defRPr/>
            </a:pPr>
            <a:r>
              <a:rPr lang="ru-RU">
                <a:solidFill>
                  <a:srgbClr val="231F20"/>
                </a:solidFill>
                <a:latin typeface="Palatino Linotype"/>
                <a:ea typeface="Palatino Linotype"/>
                <a:cs typeface="Palatino Linotype"/>
              </a:rPr>
              <a:t>создание поведенческого импульса при целенаправленном общении</a:t>
            </a:r>
            <a:endParaRPr lang="ru-RU"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Предоставление ребенку мотивационного действия или предмета</a:t>
            </a:r>
            <a:r>
              <a:rPr lang="ru-RU">
                <a:solidFill>
                  <a:srgbClr val="231F20"/>
                </a:solidFill>
                <a:latin typeface="Palatino Linotype"/>
                <a:ea typeface="Palatino Linotype"/>
                <a:cs typeface="Palatino Linotype"/>
              </a:rPr>
              <a:t> +</a:t>
            </a:r>
            <a:r>
              <a:rPr lang="ru-RU" sz="2800">
                <a:solidFill>
                  <a:srgbClr val="231F20"/>
                </a:solidFill>
                <a:latin typeface="Palatino Linotype"/>
                <a:ea typeface="Palatino Linotype"/>
                <a:cs typeface="Palatino Linotype"/>
              </a:rPr>
              <a:t> модель реплики в быстрой последовательности, пауза и побуждение к ответу. </a:t>
            </a:r>
            <a:endParaRPr/>
          </a:p>
          <a:p>
            <a:pPr>
              <a:defRPr/>
            </a:pPr>
            <a:r>
              <a:rPr lang="ru-RU" sz="2800">
                <a:solidFill>
                  <a:srgbClr val="231F20"/>
                </a:solidFill>
                <a:latin typeface="Palatino Linotype"/>
                <a:ea typeface="Palatino Linotype"/>
                <a:cs typeface="Palatino Linotype"/>
              </a:rPr>
              <a:t>После нескольких кругов ребенок с большей вероятностью отреагирует на сигнал самостоятельно.</a:t>
            </a:r>
            <a:endParaRPr lang="ru-RU" sz="28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normAutofit/>
          </a:bodyPr>
          <a:lstStyle/>
          <a:p>
            <a:pPr>
              <a:defRPr/>
            </a:pPr>
            <a:r>
              <a:rPr lang="ru-RU" i="1">
                <a:solidFill>
                  <a:srgbClr val="231F20"/>
                </a:solidFill>
                <a:latin typeface="Trebuchet MS"/>
                <a:ea typeface="Palatino Linotype"/>
                <a:cs typeface="Palatino Linotype"/>
              </a:rPr>
              <a:t>Подкрепление попыток или шейпинг</a:t>
            </a:r>
            <a:endParaRPr lang="ru-RU"/>
          </a:p>
        </p:txBody>
      </p:sp>
      <p:sp>
        <p:nvSpPr>
          <p:cNvPr id="3" name="Объект 2"/>
          <p:cNvSpPr>
            <a:spLocks noGrp="1"/>
          </p:cNvSpPr>
          <p:nvPr>
            <p:ph idx="1"/>
          </p:nvPr>
        </p:nvSpPr>
        <p:spPr bwMode="auto"/>
        <p:txBody>
          <a:bodyPr>
            <a:normAutofit/>
          </a:bodyPr>
          <a:lstStyle/>
          <a:p>
            <a:pPr marL="917575" marR="880110" algn="just">
              <a:lnSpc>
                <a:spcPct val="88000"/>
              </a:lnSpc>
              <a:spcBef>
                <a:spcPts val="585"/>
              </a:spcBef>
              <a:defRPr/>
            </a:pPr>
            <a:r>
              <a:rPr lang="ru-RU">
                <a:solidFill>
                  <a:srgbClr val="231F20"/>
                </a:solidFill>
                <a:latin typeface="Palatino Linotype"/>
                <a:ea typeface="Palatino Linotype"/>
                <a:cs typeface="Palatino Linotype"/>
              </a:rPr>
              <a:t>Подкрепляем хорошую попытку ребенка, даже если она была не совсем точной, чтобы сохранить мотивацию, для будущих попыток. Исследования показывают, что когда попытки общения подкрепляются, мотивация остается сильной, и попытки со временем улучшаются. При подкреплении попыток может быть полезно использовать моделирование полностью правильного целевого поведения.</a:t>
            </a:r>
            <a:endParaRPr lang="ru-RU">
              <a:latin typeface="Palatino Linotype"/>
              <a:ea typeface="Palatino Linotype"/>
              <a:cs typeface="Palatino Linotype"/>
            </a:endParaRPr>
          </a:p>
          <a:p>
            <a:pPr marL="917575" marR="880110" algn="just">
              <a:lnSpc>
                <a:spcPct val="88000"/>
              </a:lnSpc>
              <a:spcBef>
                <a:spcPts val="585"/>
              </a:spcBef>
              <a:spcAft>
                <a:spcPts val="0"/>
              </a:spcAft>
              <a:defRPr/>
            </a:pPr>
            <a:endParaRPr lang="ru-RU" sz="18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vertOverflow="overflow" horzOverflow="overflow" vert="horz" wrap="square" lIns="91440" tIns="45720" rIns="91440" bIns="45720" numCol="1" spcCol="0" rtlCol="0" fromWordArt="0" anchor="ctr" anchorCtr="0" forceAA="0" upright="0" compatLnSpc="0">
            <a:normAutofit/>
          </a:bodyPr>
          <a:lstStyle/>
          <a:p>
            <a:pPr>
              <a:defRPr/>
            </a:pPr>
            <a:r>
              <a:rPr lang="ru-RU" i="1">
                <a:solidFill>
                  <a:srgbClr val="231F20"/>
                </a:solidFill>
                <a:latin typeface="Trebuchet MS"/>
                <a:ea typeface="Palatino Linotype"/>
                <a:cs typeface="Palatino Linotype"/>
              </a:rPr>
              <a:t>Чередование легких и сложных задач по коммуникации</a:t>
            </a:r>
            <a:endParaRPr lang="ru-RU"/>
          </a:p>
        </p:txBody>
      </p:sp>
      <p:sp>
        <p:nvSpPr>
          <p:cNvPr id="3" name="Объект 2"/>
          <p:cNvSpPr>
            <a:spLocks noGrp="1"/>
          </p:cNvSpPr>
          <p:nvPr>
            <p:ph idx="1"/>
          </p:nvPr>
        </p:nvSpPr>
        <p:spPr bwMode="auto"/>
        <p:txBody>
          <a:bodyPr>
            <a:noAutofit/>
          </a:bodyPr>
          <a:lstStyle/>
          <a:p>
            <a:pPr>
              <a:defRPr/>
            </a:pPr>
            <a:r>
              <a:rPr lang="ru-RU" sz="2400">
                <a:solidFill>
                  <a:srgbClr val="231F20"/>
                </a:solidFill>
                <a:latin typeface="Palatino Linotype"/>
                <a:ea typeface="Palatino Linotype"/>
                <a:cs typeface="Palatino Linotype"/>
              </a:rPr>
              <a:t>Чередование задач по поддержанию и приобретению навыков  поддерживает мотивацию. </a:t>
            </a:r>
            <a:endParaRPr lang="ru-RU" sz="2400">
              <a:solidFill>
                <a:srgbClr val="231F20"/>
              </a:solidFill>
              <a:latin typeface="Palatino Linotype"/>
              <a:ea typeface="Palatino Linotype"/>
              <a:cs typeface="Palatino Linotype"/>
            </a:endParaRPr>
          </a:p>
          <a:p>
            <a:pPr>
              <a:defRPr/>
            </a:pPr>
            <a:r>
              <a:rPr lang="ru-RU" sz="2400">
                <a:solidFill>
                  <a:srgbClr val="231F20"/>
                </a:solidFill>
                <a:latin typeface="Palatino Linotype"/>
                <a:ea typeface="Palatino Linotype"/>
                <a:cs typeface="Palatino Linotype"/>
              </a:rPr>
              <a:t>Задачи по поддержанию мотивируют и могут усилить поведенческий импульс, поскольку ребенок легко переживает успех и получает подкрепление. </a:t>
            </a:r>
            <a:endParaRPr lang="ru-RU" sz="24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b="1">
                <a:solidFill>
                  <a:srgbClr val="231F20"/>
                </a:solidFill>
                <a:latin typeface="Trebuchet MS"/>
                <a:ea typeface="Trebuchet MS"/>
                <a:cs typeface="Trebuchet MS"/>
              </a:rPr>
              <a:t>Первые слова</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marL="66675" marR="67945" algn="just">
              <a:lnSpc>
                <a:spcPct val="88000"/>
              </a:lnSpc>
              <a:spcBef>
                <a:spcPts val="645"/>
              </a:spcBef>
              <a:spcAft>
                <a:spcPts val="0"/>
              </a:spcAft>
              <a:defRPr/>
            </a:pPr>
            <a:r>
              <a:rPr lang="ru-RU" sz="2400">
                <a:solidFill>
                  <a:srgbClr val="231F20"/>
                </a:solidFill>
                <a:latin typeface="Palatino Linotype"/>
                <a:ea typeface="Palatino Linotype"/>
                <a:cs typeface="Palatino Linotype"/>
              </a:rPr>
              <a:t>Первоначальная цель вмешательства - намеренье. </a:t>
            </a:r>
            <a:endParaRPr lang="ru-RU" sz="2400">
              <a:solidFill>
                <a:srgbClr val="231F20"/>
              </a:solidFill>
              <a:latin typeface="Palatino Linotype"/>
              <a:ea typeface="Palatino Linotype"/>
              <a:cs typeface="Palatino Linotype"/>
            </a:endParaRPr>
          </a:p>
          <a:p>
            <a:pPr marL="66674" marR="67944" algn="just">
              <a:lnSpc>
                <a:spcPct val="88000"/>
              </a:lnSpc>
              <a:spcBef>
                <a:spcPts val="644"/>
              </a:spcBef>
              <a:spcAft>
                <a:spcPts val="0"/>
              </a:spcAft>
              <a:defRPr/>
            </a:pPr>
            <a:r>
              <a:rPr lang="ru-RU" sz="2400">
                <a:solidFill>
                  <a:srgbClr val="231F20"/>
                </a:solidFill>
                <a:latin typeface="Palatino Linotype"/>
                <a:ea typeface="Palatino Linotype"/>
                <a:cs typeface="Palatino Linotype"/>
              </a:rPr>
              <a:t>Выражения </a:t>
            </a:r>
            <a:r>
              <a:rPr lang="ru-RU" sz="2400">
                <a:solidFill>
                  <a:srgbClr val="231F20"/>
                </a:solidFill>
                <a:latin typeface="Palatino Linotype"/>
                <a:ea typeface="Palatino Linotype"/>
                <a:cs typeface="Palatino Linotype"/>
              </a:rPr>
              <a:t>намеренья развивается последовательно: </a:t>
            </a:r>
            <a:r>
              <a:rPr lang="ru-RU" sz="2400">
                <a:solidFill>
                  <a:srgbClr val="231F20"/>
                </a:solidFill>
                <a:latin typeface="Palatino Linotype"/>
                <a:ea typeface="Palatino Linotype"/>
                <a:cs typeface="Palatino Linotype"/>
              </a:rPr>
              <a:t>зрительный контакт, жест, вокализация, вербализация).</a:t>
            </a:r>
            <a:endParaRPr lang="ru-RU" sz="2400">
              <a:solidFill>
                <a:srgbClr val="231F20"/>
              </a:solidFill>
              <a:latin typeface="Palatino Linotype"/>
              <a:ea typeface="Palatino Linotype"/>
              <a:cs typeface="Palatino Linotype"/>
            </a:endParaRPr>
          </a:p>
          <a:p>
            <a:pPr marL="66674" marR="67944" algn="just">
              <a:lnSpc>
                <a:spcPct val="88000"/>
              </a:lnSpc>
              <a:spcBef>
                <a:spcPts val="644"/>
              </a:spcBef>
              <a:spcAft>
                <a:spcPts val="0"/>
              </a:spcAft>
              <a:defRPr/>
            </a:pPr>
            <a:r>
              <a:rPr lang="ru-RU" sz="2400">
                <a:solidFill>
                  <a:srgbClr val="231F20"/>
                </a:solidFill>
                <a:latin typeface="Palatino Linotype"/>
                <a:ea typeface="Palatino Linotype"/>
                <a:cs typeface="Palatino Linotype"/>
              </a:rPr>
              <a:t> Помощь ребенку в формировании его вокализаций, приближаясь к точному воспроизведению. </a:t>
            </a:r>
            <a:endParaRPr lang="ru-RU" sz="2400">
              <a:solidFill>
                <a:srgbClr val="231F20"/>
              </a:solidFill>
              <a:latin typeface="Palatino Linotype"/>
              <a:ea typeface="Palatino Linotype"/>
              <a:cs typeface="Palatino Linotype"/>
            </a:endParaRPr>
          </a:p>
          <a:p>
            <a:pPr marL="66674" marR="67944" algn="just">
              <a:lnSpc>
                <a:spcPct val="88000"/>
              </a:lnSpc>
              <a:spcBef>
                <a:spcPts val="644"/>
              </a:spcBef>
              <a:spcAft>
                <a:spcPts val="0"/>
              </a:spcAft>
              <a:defRPr/>
            </a:pPr>
            <a:r>
              <a:rPr lang="ru-RU" sz="2400">
                <a:solidFill>
                  <a:srgbClr val="231F20"/>
                </a:solidFill>
                <a:latin typeface="Palatino Linotype"/>
                <a:ea typeface="Palatino Linotype"/>
                <a:cs typeface="Palatino Linotype"/>
              </a:rPr>
              <a:t>Произнесение первых слов может происходить одновременно с другими действиями, чтобы продемонстрировать намеренность. </a:t>
            </a:r>
            <a:endParaRPr lang="ru-RU" sz="2400">
              <a:latin typeface="Palatino Linotype"/>
              <a:ea typeface="Palatino Linotype"/>
              <a:cs typeface="Palatino Linotype"/>
            </a:endParaRPr>
          </a:p>
          <a:p>
            <a:pPr>
              <a:defRPr/>
            </a:pPr>
            <a:endParaRPr lang="ru-RU"/>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sz="4400">
                <a:solidFill>
                  <a:srgbClr val="231F20"/>
                </a:solidFill>
                <a:latin typeface="Palatino Linotype"/>
                <a:ea typeface="Palatino Linotype"/>
                <a:cs typeface="Palatino Linotype"/>
              </a:rPr>
              <a:t>Использование песен с движениями</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a:defRPr/>
            </a:pPr>
            <a:r>
              <a:rPr lang="ru-RU" sz="2800">
                <a:solidFill>
                  <a:srgbClr val="231F20"/>
                </a:solidFill>
                <a:latin typeface="Palatino Linotype"/>
                <a:ea typeface="Palatino Linotype"/>
                <a:cs typeface="Palatino Linotype"/>
              </a:rPr>
              <a:t>В мелодии песен заложена сильная мотивации  к завершенности</a:t>
            </a:r>
            <a:endParaRPr sz="2800">
              <a:solidFill>
                <a:srgbClr val="231F20"/>
              </a:solidFill>
              <a:latin typeface="Palatino Linotype"/>
              <a:ea typeface="Palatino Linotype"/>
              <a:cs typeface="Palatino Linotype"/>
            </a:endParaRPr>
          </a:p>
          <a:p>
            <a:pPr>
              <a:defRPr/>
            </a:pPr>
            <a:r>
              <a:rPr lang="ru-RU" sz="2800">
                <a:solidFill>
                  <a:srgbClr val="231F20"/>
                </a:solidFill>
                <a:latin typeface="Palatino Linotype"/>
                <a:ea typeface="Palatino Linotype"/>
                <a:cs typeface="Palatino Linotype"/>
              </a:rPr>
              <a:t>Это может быть использовано для стимуляции первых звуков и слов</a:t>
            </a:r>
            <a:endParaRPr lang="ru-RU" sz="2400">
              <a:solidFill>
                <a:srgbClr val="231F20"/>
              </a:solidFill>
              <a:latin typeface="Palatino Linotype"/>
              <a:ea typeface="Palatino Linotype"/>
              <a:cs typeface="Palatino Linotype"/>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i="1">
                <a:solidFill>
                  <a:srgbClr val="231F20"/>
                </a:solidFill>
                <a:latin typeface="Trebuchet MS"/>
                <a:ea typeface="Palatino Linotype"/>
                <a:cs typeface="Palatino Linotype"/>
              </a:rPr>
              <a:t>Выбор целей для первого слова</a:t>
            </a:r>
            <a:endParaRPr lang="ru-RU"/>
          </a:p>
        </p:txBody>
      </p:sp>
      <p:sp>
        <p:nvSpPr>
          <p:cNvPr id="3" name="Объект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a:bodyPr>
          <a:lstStyle/>
          <a:p>
            <a:pPr>
              <a:lnSpc>
                <a:spcPct val="114999"/>
              </a:lnSpc>
              <a:defRPr/>
            </a:pPr>
            <a:r>
              <a:rPr lang="ru-RU" sz="2800">
                <a:solidFill>
                  <a:srgbClr val="231F20"/>
                </a:solidFill>
                <a:latin typeface="Palatino Linotype"/>
                <a:ea typeface="Palatino Linotype"/>
                <a:cs typeface="Palatino Linotype"/>
              </a:rPr>
              <a:t>Важно планировать  множество возможностей для тренировки </a:t>
            </a:r>
            <a:r>
              <a:rPr lang="ru-RU" sz="2800">
                <a:solidFill>
                  <a:srgbClr val="231F20"/>
                </a:solidFill>
                <a:latin typeface="Palatino Linotype"/>
                <a:ea typeface="Palatino Linotype"/>
                <a:cs typeface="Palatino Linotype"/>
              </a:rPr>
              <a:t>. Выбрать слова, используемые для запроса.  Дети с РАС учатся лучше всего, когда у них высокая мотивация.  Когда они просят предпочитаемые объекты. </a:t>
            </a:r>
            <a:endParaRPr sz="2800">
              <a:solidFill>
                <a:srgbClr val="231F20"/>
              </a:solidFill>
              <a:latin typeface="Palatino Linotype"/>
              <a:ea typeface="Palatino Linotype"/>
              <a:cs typeface="Palatino Linotype"/>
            </a:endParaRP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2" name="Заголовок 1"/>
          <p:cNvSpPr>
            <a:spLocks noGrp="1"/>
          </p:cNvSpPr>
          <p:nvPr>
            <p:ph type="title"/>
          </p:nvPr>
        </p:nvSpPr>
        <p:spPr bwMode="auto"/>
        <p:txBody>
          <a:bodyPr/>
          <a:lstStyle/>
          <a:p>
            <a:pPr>
              <a:defRPr/>
            </a:pPr>
            <a:r>
              <a:rPr lang="ru-RU" b="1">
                <a:solidFill>
                  <a:srgbClr val="231F20"/>
                </a:solidFill>
                <a:latin typeface="Trebuchet MS"/>
                <a:ea typeface="Trebuchet MS"/>
                <a:cs typeface="Trebuchet MS"/>
              </a:rPr>
              <a:t>ЗАКЛЮЧЕНИЕ</a:t>
            </a:r>
            <a:endParaRPr lang="ru-RU"/>
          </a:p>
        </p:txBody>
      </p:sp>
      <p:sp>
        <p:nvSpPr>
          <p:cNvPr id="3" name="Объект 2"/>
          <p:cNvSpPr>
            <a:spLocks noGrp="1"/>
          </p:cNvSpPr>
          <p:nvPr>
            <p:ph idx="1"/>
          </p:nvPr>
        </p:nvSpPr>
        <p:spPr bwMode="auto">
          <a:xfrm flipH="0" flipV="0">
            <a:off x="838198" y="1825624"/>
            <a:ext cx="6077925" cy="4351338"/>
          </a:xfrm>
        </p:spPr>
        <p:txBody>
          <a:bodyPr vertOverflow="overflow" horzOverflow="overflow" vert="horz" wrap="square" lIns="91440" tIns="45720" rIns="91440" bIns="45720" numCol="1" spcCol="0" rtlCol="0" fromWordArt="0" anchor="t" anchorCtr="0" forceAA="0" upright="0" compatLnSpc="0">
            <a:normAutofit/>
          </a:bodyPr>
          <a:lstStyle/>
          <a:p>
            <a:pPr>
              <a:defRPr/>
            </a:pPr>
            <a:r>
              <a:rPr lang="ru-RU"/>
              <a:t>Дом невозможно начать строить  с крыши. </a:t>
            </a:r>
            <a:endParaRPr lang="ru-RU"/>
          </a:p>
          <a:p>
            <a:pPr>
              <a:defRPr/>
            </a:pPr>
            <a:r>
              <a:rPr lang="ru-RU"/>
              <a:t>Мы должны помочь вовлечению ребенка в совместную деятельность, пробудить его намерение на общение и развить коммуникацию</a:t>
            </a:r>
            <a:endParaRPr lang="ru-RU"/>
          </a:p>
          <a:p>
            <a:pPr>
              <a:defRPr/>
            </a:pPr>
            <a:endParaRPr lang="ru-RU"/>
          </a:p>
        </p:txBody>
      </p:sp>
      <p:pic>
        <p:nvPicPr>
          <p:cNvPr id="153878814" name=""/>
          <p:cNvPicPr>
            <a:picLocks noChangeAspect="1"/>
          </p:cNvPicPr>
          <p:nvPr/>
        </p:nvPicPr>
        <p:blipFill>
          <a:blip r:embed="rId2"/>
          <a:srcRect l="0" t="0" r="0" b="0"/>
          <a:stretch/>
        </p:blipFill>
        <p:spPr bwMode="auto">
          <a:xfrm flipH="0" flipV="0">
            <a:off x="7553324" y="2409824"/>
            <a:ext cx="3695699" cy="369569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p:cNvGrpSpPr/>
        <p:nvPr/>
      </p:nvGrpSpPr>
      <p:grpSpPr bwMode="auto">
        <a:xfrm>
          <a:off x="0" y="0"/>
          <a:ext cx="0" cy="0"/>
          <a:chOff x="0" y="0"/>
          <a:chExt cx="0" cy="0"/>
        </a:xfrm>
      </p:grpSpPr>
      <p:sp>
        <p:nvSpPr>
          <p:cNvPr id="885372372" name="Заголовок 1"/>
          <p:cNvSpPr>
            <a:spLocks noGrp="1"/>
          </p:cNvSpPr>
          <p:nvPr>
            <p:ph type="title"/>
          </p:nvPr>
        </p:nvSpPr>
        <p:spPr bwMode="auto"/>
        <p:txBody>
          <a:bodyPr/>
          <a:lstStyle/>
          <a:p>
            <a:pPr>
              <a:defRPr/>
            </a:pPr>
            <a:endParaRPr/>
          </a:p>
        </p:txBody>
      </p:sp>
      <p:sp>
        <p:nvSpPr>
          <p:cNvPr id="642345295" name="Объект 2"/>
          <p:cNvSpPr>
            <a:spLocks noGrp="1"/>
          </p:cNvSpPr>
          <p:nvPr>
            <p:ph idx="1"/>
          </p:nvPr>
        </p:nvSpPr>
        <p:spPr bwMode="auto">
          <a:xfrm flipH="0" flipV="0">
            <a:off x="3654325" y="1904205"/>
            <a:ext cx="7604548" cy="4351338"/>
          </a:xfrm>
        </p:spPr>
        <p:txBody>
          <a:bodyPr/>
          <a:lstStyle/>
          <a:p>
            <a:pPr>
              <a:defRPr/>
            </a:pPr>
            <a:r>
              <a:rPr/>
              <a:t>Пришлите в директ слово «вовлеченность» </a:t>
            </a:r>
            <a:endParaRPr/>
          </a:p>
          <a:p>
            <a:pPr marL="0" indent="0">
              <a:buFont typeface="Arial"/>
              <a:buNone/>
              <a:defRPr/>
            </a:pPr>
            <a:r>
              <a:rPr/>
              <a:t>и получите в подарок «Гид по обучению имитации в игре»</a:t>
            </a:r>
            <a:endParaRPr/>
          </a:p>
        </p:txBody>
      </p:sp>
      <p:pic>
        <p:nvPicPr>
          <p:cNvPr id="1192299535" name=""/>
          <p:cNvPicPr>
            <a:picLocks noChangeAspect="1"/>
          </p:cNvPicPr>
          <p:nvPr/>
        </p:nvPicPr>
        <p:blipFill>
          <a:blip r:embed="rId2"/>
          <a:stretch/>
        </p:blipFill>
        <p:spPr bwMode="auto">
          <a:xfrm flipH="0" flipV="0">
            <a:off x="774699" y="3429000"/>
            <a:ext cx="2346125" cy="3128168"/>
          </a:xfrm>
          <a:prstGeom prst="rect">
            <a:avLst/>
          </a:prstGeom>
        </p:spPr>
      </p:pic>
      <p:pic>
        <p:nvPicPr>
          <p:cNvPr id="1968757756" name=""/>
          <p:cNvPicPr>
            <a:picLocks noChangeAspect="1"/>
          </p:cNvPicPr>
          <p:nvPr/>
        </p:nvPicPr>
        <p:blipFill>
          <a:blip r:embed="rId3"/>
          <a:srcRect l="9840" t="21111" r="10932" b="21111"/>
          <a:stretch/>
        </p:blipFill>
        <p:spPr bwMode="auto">
          <a:xfrm flipH="0" flipV="0">
            <a:off x="368200" y="174623"/>
            <a:ext cx="3286124" cy="330199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R7-Office/7.4.0.112</Application>
  <DocSecurity>0</DocSecurity>
  <PresentationFormat>Широкоэкранный</PresentationFormat>
  <Paragraphs>0</Paragraphs>
  <Slides>61</Slides>
  <Notes>61</Notes>
  <HiddenSlides>0</HiddenSlides>
  <MMClips>2</MMClips>
  <ScaleCrop>0</ScaleCrop>
  <HeadingPairs>
    <vt:vector size="4" baseType="variant">
      <vt:variant>
        <vt:lpstr>Theme</vt:lpstr>
      </vt:variant>
      <vt:variant>
        <vt:i4>1</vt:i4>
      </vt:variant>
      <vt:variant>
        <vt:lpstr>Slide Titles</vt:lpstr>
      </vt:variant>
      <vt:variant>
        <vt:i4>61</vt:i4>
      </vt:variant>
    </vt:vector>
  </HeadingPairs>
  <TitlesOfParts>
    <vt:vector size="62"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vector>
  </TitlesOfParts>
  <Manager/>
  <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Целеполагание в коммуникативных навыках</dc:title>
  <dc:subject/>
  <dc:creator>сергей балашов</dc:creator>
  <cp:keywords/>
  <dc:description/>
  <dc:identifier/>
  <dc:language/>
  <cp:lastModifiedBy>Sergei Balashov</cp:lastModifiedBy>
  <cp:revision>20</cp:revision>
  <dcterms:created xsi:type="dcterms:W3CDTF">2024-02-07T18:33:31Z</dcterms:created>
  <dcterms:modified xsi:type="dcterms:W3CDTF">2024-03-27T14:09:26Z</dcterms:modified>
  <cp:category/>
  <cp:contentStatus/>
  <cp:version/>
</cp:coreProperties>
</file>