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7" r:id="rId2"/>
    <p:sldId id="258" r:id="rId3"/>
    <p:sldId id="263" r:id="rId4"/>
    <p:sldId id="262" r:id="rId5"/>
    <p:sldId id="261" r:id="rId6"/>
    <p:sldId id="260" r:id="rId7"/>
    <p:sldId id="265" r:id="rId8"/>
    <p:sldId id="267" r:id="rId9"/>
    <p:sldId id="268" r:id="rId10"/>
    <p:sldId id="269" r:id="rId11"/>
    <p:sldId id="266" r:id="rId12"/>
    <p:sldId id="264" r:id="rId13"/>
    <p:sldId id="270" r:id="rId14"/>
    <p:sldId id="271" r:id="rId15"/>
    <p:sldId id="273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74423" y="802298"/>
            <a:ext cx="8637073" cy="2920713"/>
          </a:xfrm>
        </p:spPr>
        <p:txBody>
          <a:bodyPr bIns="0" anchor="b">
            <a:normAutofit/>
          </a:bodyPr>
          <a:lstStyle>
            <a:lvl1pPr algn="ctr">
              <a:defRPr sz="6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74424" y="3724074"/>
            <a:ext cx="8637072" cy="977621"/>
          </a:xfrm>
        </p:spPr>
        <p:txBody>
          <a:bodyPr tIns="91440" bIns="91440">
            <a:normAutofit/>
          </a:bodyPr>
          <a:lstStyle>
            <a:lvl1pPr marL="0" indent="0" algn="ctr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34D46-8F47-43F2-B8F8-1198D6D5FBCD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1579" y="329307"/>
            <a:ext cx="5626774" cy="30920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6834" y="798973"/>
            <a:ext cx="811019" cy="503578"/>
          </a:xfrm>
        </p:spPr>
        <p:txBody>
          <a:bodyPr/>
          <a:lstStyle/>
          <a:p>
            <a:fld id="{0A568AB7-28E3-4B19-885C-3ACB3DE73F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1251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34D46-8F47-43F2-B8F8-1198D6D5FBCD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68AB7-28E3-4B19-885C-3ACB3DE73F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1161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4423" y="1756130"/>
            <a:ext cx="8643154" cy="1969007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4423" y="3725137"/>
            <a:ext cx="8643154" cy="1093987"/>
          </a:xfrm>
        </p:spPr>
        <p:txBody>
          <a:bodyPr tIns="91440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34D46-8F47-43F2-B8F8-1198D6D5FBCD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68AB7-28E3-4B19-885C-3ACB3DE73F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9999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293577" cy="10593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488654" cy="344859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4140" y="2017343"/>
            <a:ext cx="4488654" cy="34415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34D46-8F47-43F2-B8F8-1198D6D5FBCD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68AB7-28E3-4B19-885C-3ACB3DE73F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1967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295603" cy="105631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488794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488794" cy="26444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56025" y="2023003"/>
            <a:ext cx="4488794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56025" y="2821491"/>
            <a:ext cx="4488794" cy="263737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34D46-8F47-43F2-B8F8-1198D6D5FBCD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68AB7-28E3-4B19-885C-3ACB3DE73F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4477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34D46-8F47-43F2-B8F8-1198D6D5FBCD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68AB7-28E3-4B19-885C-3ACB3DE73F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4034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34D46-8F47-43F2-B8F8-1198D6D5FBCD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68AB7-28E3-4B19-885C-3ACB3DE73F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3059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2961967" cy="2406518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30324" y="798974"/>
            <a:ext cx="6012470" cy="4658826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2961967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34D46-8F47-43F2-B8F8-1198D6D5FBCD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68AB7-28E3-4B19-885C-3ACB3DE73F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6654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blipFill dpi="0" rotWithShape="1">
              <a:blip r:embed="rId2">
                <a:alphaModFix amt="30000"/>
              </a:blip>
              <a:srcRect/>
              <a:tile tx="0" ty="0" sx="100000" sy="100000" flip="none" algn="ctr"/>
            </a:blip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extrusionH="76200" contourW="12700" prstMaterial="matte">
              <a:bevelT w="152400" h="50800" prst="softRound"/>
              <a:extrusionClr>
                <a:schemeClr val="tx2"/>
              </a:extrusionClr>
              <a:contourClr>
                <a:schemeClr val="bg2"/>
              </a:contourClr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38100" cmpd="sng">
              <a:solidFill>
                <a:schemeClr val="tx2">
                  <a:lumMod val="25000"/>
                </a:schemeClr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2"/>
            <a:ext cx="5532328" cy="1922299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50000"/>
              <a:lumOff val="50000"/>
              <a:alpha val="80000"/>
            </a:schemeClr>
          </a:solidFill>
          <a:ln w="9525" cap="sq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 dirty="0"/>
            </a:lvl1pPr>
          </a:lstStyle>
          <a:p>
            <a:pPr lvl="0" algn="ctr"/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059600"/>
            <a:ext cx="5524404" cy="2090134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79E34D46-8F47-43F2-B8F8-1198D6D5FBCD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68AB7-28E3-4B19-885C-3ACB3DE73F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1061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34D46-8F47-43F2-B8F8-1198D6D5FBCD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68AB7-28E3-4B19-885C-3ACB3DE73F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8673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7052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518654" cy="46598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34D46-8F47-43F2-B8F8-1198D6D5FBCD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68AB7-28E3-4B19-885C-3ACB3DE73F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8664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291215" cy="10492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29121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42079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E34D46-8F47-43F2-B8F8-1198D6D5FBCD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62677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0A568AB7-28E3-4B19-885C-3ACB3DE73FD3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0" y="3622291"/>
            <a:ext cx="12192000" cy="250598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>
                  <a:alpha val="80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29338"/>
            <a:ext cx="12192000" cy="742950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0" y="6138142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434439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74423" y="394793"/>
            <a:ext cx="8637073" cy="4438464"/>
          </a:xfrm>
        </p:spPr>
        <p:txBody>
          <a:bodyPr>
            <a:normAutofit fontScale="90000"/>
          </a:bodyPr>
          <a:lstStyle/>
          <a:p>
            <a:br>
              <a:rPr lang="ru-RU" sz="7200" b="1" i="1" dirty="0"/>
            </a:br>
            <a:br>
              <a:rPr lang="ru-RU" sz="7200" b="1" i="1" dirty="0"/>
            </a:br>
            <a:r>
              <a:rPr lang="ru-RU" sz="7200" b="1" i="1" dirty="0"/>
              <a:t>ПРИНЯТИЕ ДИАГНОЗА родителями детей с РАС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54928" y="5324274"/>
            <a:ext cx="8637072" cy="977621"/>
          </a:xfrm>
        </p:spPr>
        <p:txBody>
          <a:bodyPr>
            <a:normAutofit/>
          </a:bodyPr>
          <a:lstStyle/>
          <a:p>
            <a:r>
              <a:rPr lang="ru-RU" sz="3600" dirty="0"/>
              <a:t>«</a:t>
            </a:r>
            <a:r>
              <a:rPr lang="en-US" sz="3600" dirty="0"/>
              <a:t>SANASEZIM</a:t>
            </a:r>
            <a:r>
              <a:rPr lang="ru-RU" sz="3600" dirty="0"/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2036981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82342" y="1059544"/>
            <a:ext cx="11427316" cy="3492402"/>
          </a:xfrm>
        </p:spPr>
        <p:txBody>
          <a:bodyPr/>
          <a:lstStyle/>
          <a:p>
            <a:pPr algn="just"/>
            <a:r>
              <a:rPr lang="ru-RU" dirty="0"/>
              <a:t>Неотъемлемым условием эффективной коррекционной работы и успешной адаптации ребенка с РАС является работа с его семьей.</a:t>
            </a:r>
          </a:p>
          <a:p>
            <a:endParaRPr lang="ru-RU" dirty="0"/>
          </a:p>
          <a:p>
            <a:pPr algn="just"/>
            <a:r>
              <a:rPr lang="ru-RU" dirty="0"/>
              <a:t>Нарушения в развитии ребенка, его поведенческие проблемы становятся сильнейшим источником стресса и приводят к </a:t>
            </a:r>
            <a:r>
              <a:rPr lang="ru-RU" dirty="0" err="1"/>
              <a:t>дезадаптации</a:t>
            </a:r>
            <a:r>
              <a:rPr lang="ru-RU" dirty="0"/>
              <a:t> всех членов семьи.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31947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5371" y="855874"/>
            <a:ext cx="9857423" cy="1577983"/>
          </a:xfrm>
        </p:spPr>
        <p:txBody>
          <a:bodyPr>
            <a:normAutofit fontScale="90000"/>
          </a:bodyPr>
          <a:lstStyle/>
          <a:p>
            <a:r>
              <a:rPr lang="ru-RU" dirty="0"/>
              <a:t>Психологические переживания родителей, связанные с особенностями</a:t>
            </a:r>
            <a:br>
              <a:rPr lang="ru-RU" dirty="0"/>
            </a:br>
            <a:r>
              <a:rPr lang="ru-RU" dirty="0"/>
              <a:t>развития ребенка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1543" y="1465944"/>
            <a:ext cx="11248571" cy="4000402"/>
          </a:xfrm>
        </p:spPr>
        <p:txBody>
          <a:bodyPr/>
          <a:lstStyle/>
          <a:p>
            <a:pPr algn="just"/>
            <a:endParaRPr lang="ru-RU" dirty="0"/>
          </a:p>
          <a:p>
            <a:pPr algn="just"/>
            <a:endParaRPr lang="ru-RU" dirty="0"/>
          </a:p>
          <a:p>
            <a:pPr algn="just"/>
            <a:r>
              <a:rPr lang="ru-RU" dirty="0"/>
              <a:t>Аутизм – это общее расстройство развития, которое проявляется в возрасте до 3-х лет и характеризуется качественным нарушением социального взаимодействия и коммуникации, а также ограниченностью интересов и повторяющимся стереотипным поведением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6470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74599" y="352236"/>
            <a:ext cx="9291215" cy="864624"/>
          </a:xfrm>
        </p:spPr>
        <p:txBody>
          <a:bodyPr/>
          <a:lstStyle/>
          <a:p>
            <a:r>
              <a:rPr lang="ru-RU" dirty="0"/>
              <a:t>Шок и отрицание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0571" y="1538514"/>
            <a:ext cx="11263086" cy="3927831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/>
              <a:t>Сопровождается угнетением, либо наоборот, хаотичностью психической активности, что приводит к дезорганизации деятельности человека. Реакция отрицания диагноза на первых порах позволяет родителю «выжить», но не может защитить от реальности. Если подобная реакция затягивается, то это зачастую при- водит к неадекватным требованиям к ребенку, к бесконечным сменам специалистов, которые бы дали о ребенке «устраивающую» их информацию и прогноз.</a:t>
            </a:r>
          </a:p>
          <a:p>
            <a:pPr marL="0" indent="0">
              <a:buNone/>
            </a:pPr>
            <a:r>
              <a:rPr lang="ru-RU" dirty="0"/>
              <a:t>Специалистам, взаимодействующим с семьей на данной стадии, необходимо знать, что на этом этапе родители не способны принимать детальную информацию о своем ребенке и способах его лечения. Это самый тяжелый кризисный период, когда родители особенно нуждаются в поддержке и сострадании. Основная задача на данном этапе – это установление доверительных отношений и мотивация родителей на получение помощи..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111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Сделка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2515" y="1698172"/>
            <a:ext cx="11205028" cy="376817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/>
              <a:t>Для этой стадии характерно стремление родителей «из- лечить» ребенка, полагаясь на справедливость и вознаграждение за «правильное поведение» и «добрые дела». Надежда на чудесное исцеление, поиски «идеального» врача, специалиста, «чудо-лекарства», самого эффективного метода, обращение к религии дают родителям ощущение возможности повлиять на ситуацию. Таким «магическим» способом проявляется попытка вернуть себе контроль, которого они лишились. У них появляются мысли о том, что если они совершат 11 необходимые действия (будут молиться, помогать нуждающимся и др.), то болезнь исчезнет.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85662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Сделка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3487" y="2015732"/>
            <a:ext cx="11234056" cy="34506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Подобные реакции родителей нормальны и оправданы. На этом этапе особенно важно учитывать чувство вины, которое остро испытывает родитель. Поиск причины, виновного в заболевании ребенка, обвинение себя или друг друга влияют на по- ведение членов семьи. Родители становятся очень чувствительными к замечаниям, которые касаются поведения ребенка, воспринимая их как критику и нападки в свой адрес.</a:t>
            </a:r>
          </a:p>
          <a:p>
            <a:pPr marL="0" indent="0">
              <a:buNone/>
            </a:pPr>
            <a:r>
              <a:rPr lang="ru-RU" dirty="0"/>
              <a:t>Иногда родители могут «эксплуатировать» чувство вины окружающих людей (не входящих в круг «идеальных»), становясь требовательными и капризными.</a:t>
            </a:r>
          </a:p>
          <a:p>
            <a:pPr marL="0" indent="0" algn="just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73730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Гнев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0571" y="1596571"/>
            <a:ext cx="11190515" cy="4151085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dirty="0"/>
              <a:t>Если со временем улучшения состояния ребенка не происходит, на место надежды приходит гнев. Зачастую гнев обращен на специалистов, которые не в состоянии оказать нужную помощь. Но поскольку в обществе не принято открытое выражение гнева, то родитель обычно скрывает, сдерживает его в себе. Это зачастую приводит к различным психосоматическим заболеваниям.</a:t>
            </a:r>
          </a:p>
          <a:p>
            <a:pPr marL="0" indent="0" algn="just">
              <a:buNone/>
            </a:pPr>
            <a:endParaRPr lang="ru-RU" dirty="0"/>
          </a:p>
          <a:p>
            <a:pPr marL="0" indent="0" algn="just">
              <a:buNone/>
            </a:pPr>
            <a:r>
              <a:rPr lang="ru-RU" dirty="0"/>
              <a:t>Иногда гнев смещается на других лиц: у родителей могут неожиданно возникнуть конфликты на работе, в семье, со специалистами, работающими с ребенком. Неумение профессионала спокойно воспринимать гнев со стороны родителей, втягивание в конфликт с ними, возникновение обиды на «неблагодарность» могут привести к отчуждению и запуску новой травматической ситуации для семьи. Нередко это приводит к уходу от специалиста, из образовательного или лечебного учреждения и к поиску нового «идеального» специалиста. В семьях, где не принято открытое выражение гнева, родители будут реагировать отчуждением, изоляцией и высокой тревогой.</a:t>
            </a:r>
          </a:p>
        </p:txBody>
      </p:sp>
    </p:spTree>
    <p:extLst>
      <p:ext uri="{BB962C8B-B14F-4D97-AF65-F5344CB8AC3E}">
        <p14:creationId xmlns:p14="http://schemas.microsoft.com/office/powerpoint/2010/main" val="8139610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ГНЕВ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0915" y="1853754"/>
            <a:ext cx="11335656" cy="36125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Контакт и сотрудничество со специалистами становятся формальными, перегруженными большим количеством пассивной агрессии. Рекомендации специалистов в этом случае будут выполняться формально или игнорироваться вообще. На этом этапе профессионалам важно не только уметь воспринимать гнев родителей, но и поощрять, а в некоторых случаях и обучать выражать его. Наиболее успешно эта задача решается в родительских терапевтических группах.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28422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Депрессия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8001" y="1669144"/>
            <a:ext cx="11248570" cy="3797202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Осознание тяжести и природы заболевания приводит к появлению у родителей депрессивных чувств. Для родителей детей с тяжелыми формами аутистических расстройств</a:t>
            </a:r>
          </a:p>
          <a:p>
            <a:pPr marL="0" indent="0">
              <a:buNone/>
            </a:pPr>
            <a:r>
              <a:rPr lang="ru-RU" dirty="0"/>
              <a:t>Характерно проявление так называемой парадоксальной депрессии, когда объективное улучшение состояния ребенка приводит к осознанию родителями того пути, который ещё необходимо с ним пройти для успешной адаптации.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Депрессивные переживания при этом во многом зависят от того, как семья интерпретирует его состояние. В этот момент специалистам важно нормализовать данные чувства, показать, что они свойственны всем людям в этой ситуации.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96258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Депрессия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0914" y="1596572"/>
            <a:ext cx="11350171" cy="386977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/>
              <a:t>Если специалисты не готовы или боятся данных негативных переживаний, то родители могут начать избегать общения с ними. Иногда специалисты могут замечать, что родитель стал безразличен к своему ребенку, к его достижениям.</a:t>
            </a:r>
          </a:p>
          <a:p>
            <a:pPr marL="0" indent="0" algn="just">
              <a:buNone/>
            </a:pPr>
            <a:endParaRPr lang="ru-RU" dirty="0"/>
          </a:p>
          <a:p>
            <a:pPr marL="0" indent="0" algn="just">
              <a:buNone/>
            </a:pPr>
            <a:r>
              <a:rPr lang="ru-RU" dirty="0"/>
              <a:t>Если эта реакция не затягивается, то скорее всего она временная и является внешней формой депрессивных переживаний по поводу признания реальности нарушений.</a:t>
            </a:r>
          </a:p>
          <a:p>
            <a:pPr marL="0" indent="0" algn="just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31998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Принятие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0571" y="2015732"/>
            <a:ext cx="11219543" cy="345061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/>
              <a:t>Оно считается достигнутым, когда родители демонстрируют все или большую часть следующих характеристик: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Они способны относительно спокойно говорить о проблемах ребенка.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Они способны сохранять равновесие между проявлением любви к ребенку и поощрением его самостоятельности.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Они способны в сотрудничестве со специалистами составлять крат- кие и долгосрочные планы.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11730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Принятие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6057" y="1611086"/>
            <a:ext cx="11437257" cy="3855259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У них имеются личные интересы, не связанные с ребенком.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 Они способны что-либо запрещать ребенку и при необходимости наказывать его, не испытывая чувства вины.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Они не проявляют по отношению к ребенку ни </a:t>
            </a:r>
            <a:r>
              <a:rPr lang="ru-RU" dirty="0" err="1"/>
              <a:t>гиперопеки</a:t>
            </a:r>
            <a:r>
              <a:rPr lang="ru-RU" dirty="0"/>
              <a:t>, ни чрезмерной и ненужной строгости.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68437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Детско-родительские отношения в</a:t>
            </a:r>
            <a:br>
              <a:rPr lang="ru-RU" dirty="0"/>
            </a:br>
            <a:r>
              <a:rPr lang="ru-RU" dirty="0"/>
              <a:t>семье, имеющей ребенка с РАС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6400" y="2015732"/>
            <a:ext cx="11495313" cy="3450613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ru-RU" dirty="0"/>
              <a:t>1. </a:t>
            </a:r>
            <a:r>
              <a:rPr lang="ru-RU" sz="2100" dirty="0" err="1"/>
              <a:t>Гипопротекция</a:t>
            </a:r>
            <a:r>
              <a:rPr lang="ru-RU" sz="2100" dirty="0"/>
              <a:t> в виде недостатка опеки и контроля, или когда контроль за поведением ребенка как будто осуществляется, но на деле отличается крайним формализмом. Скрытая </a:t>
            </a:r>
            <a:r>
              <a:rPr lang="ru-RU" sz="2100" dirty="0" err="1"/>
              <a:t>гипопротекция</a:t>
            </a:r>
            <a:r>
              <a:rPr lang="ru-RU" sz="2100" dirty="0"/>
              <a:t> нередко сочетается с описываемым далее скрытым эмоциональным отвержением.</a:t>
            </a:r>
          </a:p>
          <a:p>
            <a:pPr marL="0" indent="0" algn="just">
              <a:buNone/>
            </a:pPr>
            <a:endParaRPr lang="ru-RU" sz="2100" dirty="0"/>
          </a:p>
          <a:p>
            <a:pPr marL="0" indent="0" algn="just">
              <a:buNone/>
            </a:pPr>
            <a:r>
              <a:rPr lang="ru-RU" sz="2100" dirty="0"/>
              <a:t>2. Доминирующая </a:t>
            </a:r>
            <a:r>
              <a:rPr lang="ru-RU" sz="2100" dirty="0" err="1"/>
              <a:t>гиперпротекция</a:t>
            </a:r>
            <a:r>
              <a:rPr lang="ru-RU" sz="2100" dirty="0"/>
              <a:t> в виде чрезмерной опеки и контроля. </a:t>
            </a:r>
            <a:r>
              <a:rPr lang="ru-RU" sz="2100" dirty="0" err="1"/>
              <a:t>Гиперпротекция</a:t>
            </a:r>
            <a:r>
              <a:rPr lang="ru-RU" sz="2100" dirty="0"/>
              <a:t> не позволяет ребенку с ранних лет учиться на собственном опыте пользоваться свободой, не приучает к самостоятельности.</a:t>
            </a:r>
          </a:p>
          <a:p>
            <a:pPr marL="0" indent="0" algn="just">
              <a:buNone/>
            </a:pPr>
            <a:endParaRPr lang="ru-RU" sz="2100" dirty="0"/>
          </a:p>
          <a:p>
            <a:pPr marL="0" indent="0" algn="just">
              <a:buNone/>
            </a:pPr>
            <a:r>
              <a:rPr lang="ru-RU" sz="2100" dirty="0"/>
              <a:t>3. Потворствующая </a:t>
            </a:r>
            <a:r>
              <a:rPr lang="ru-RU" sz="2100" dirty="0" err="1"/>
              <a:t>гиперпротекция</a:t>
            </a:r>
            <a:r>
              <a:rPr lang="ru-RU" sz="2100" dirty="0"/>
              <a:t>, когда ребенок становится «кумиром семьи» и освобождается от малейших трудностей, от скучных и неприятных обязанностей.</a:t>
            </a:r>
          </a:p>
        </p:txBody>
      </p:sp>
    </p:spTree>
    <p:extLst>
      <p:ext uri="{BB962C8B-B14F-4D97-AF65-F5344CB8AC3E}">
        <p14:creationId xmlns:p14="http://schemas.microsoft.com/office/powerpoint/2010/main" val="34382135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1" y="314632"/>
            <a:ext cx="10133194" cy="5151713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4. </a:t>
            </a:r>
            <a:r>
              <a:rPr lang="ru-RU" sz="2100" dirty="0"/>
              <a:t>Воспитание «в культе болезни», когда болезнь ребенка становится центром, на котором фиксировано внимание всей семьи. Такое воспитание культивирует не только эгоцентризм, но и неадекватную самооценку.</a:t>
            </a:r>
          </a:p>
          <a:p>
            <a:endParaRPr lang="ru-RU" sz="2100" dirty="0"/>
          </a:p>
          <a:p>
            <a:r>
              <a:rPr lang="ru-RU" sz="2100" dirty="0"/>
              <a:t>5. Эмоциональное отвержение, когда ребенок постоянно ощущает, что им тяготятся, что он – обуза в жизни родителей. Силами разума и воли родители иногда компенсируют отвержение подчеркнутой заботой, однако ребенок ощущает недостаток искреннего эмоционального тепла.</a:t>
            </a:r>
          </a:p>
          <a:p>
            <a:endParaRPr lang="ru-RU" sz="2100" dirty="0"/>
          </a:p>
          <a:p>
            <a:r>
              <a:rPr lang="ru-RU" sz="2100" dirty="0"/>
              <a:t>6. Условия повышенной моральной ответственности, когда родители питают большие надежды в отношении будущего своего ребенка, его успехов, его способностей и талантов. Они нередко лелеют мысль, что их потомок воплотит в жизнь их собственные</a:t>
            </a:r>
          </a:p>
          <a:p>
            <a:r>
              <a:rPr lang="ru-RU" sz="2100" dirty="0"/>
              <a:t>несбывшиеся мечты.</a:t>
            </a:r>
          </a:p>
          <a:p>
            <a:endParaRPr lang="ru-RU" sz="2100" dirty="0"/>
          </a:p>
          <a:p>
            <a:r>
              <a:rPr lang="ru-RU" sz="2100" dirty="0"/>
              <a:t>7. Противоречивое воспитание, когда в одной семье каждый придерживается неодинаковых воспитательных стилей и сочетает несовместимые воспитательские подходы. При этом члены семьи конкурируют, а то и открыто конфликтуют друг с другом.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82149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50392" y="2004055"/>
            <a:ext cx="9291215" cy="1049235"/>
          </a:xfrm>
        </p:spPr>
        <p:txBody>
          <a:bodyPr/>
          <a:lstStyle/>
          <a:p>
            <a:r>
              <a:rPr lang="ru-RU" dirty="0"/>
              <a:t>СПАСИБО 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1053015957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Зеленый и желтый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Gallery">
      <a:majorFont>
        <a:latin typeface="Rockwell" panose="020606030202050204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BB5F5D82-B5E9-469E-A815-C655ED4AF24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TM10001114[[fn=Галерея]]</Template>
  <TotalTime>1696</TotalTime>
  <Words>1133</Words>
  <Application>Microsoft Office PowerPoint</Application>
  <PresentationFormat>Широкоэкранный</PresentationFormat>
  <Paragraphs>61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Arial</vt:lpstr>
      <vt:lpstr>Rockwell</vt:lpstr>
      <vt:lpstr>Gallery</vt:lpstr>
      <vt:lpstr>  ПРИНЯТИЕ ДИАГНОЗА родителями детей с РАС</vt:lpstr>
      <vt:lpstr>Презентация PowerPoint</vt:lpstr>
      <vt:lpstr>Психологические переживания родителей, связанные с особенностями развития ребенка  </vt:lpstr>
      <vt:lpstr>Шок и отрицание </vt:lpstr>
      <vt:lpstr>Сделка </vt:lpstr>
      <vt:lpstr>Сделка </vt:lpstr>
      <vt:lpstr>Гнев </vt:lpstr>
      <vt:lpstr>ГНЕВ</vt:lpstr>
      <vt:lpstr>Депрессия</vt:lpstr>
      <vt:lpstr>Депрессия</vt:lpstr>
      <vt:lpstr>Принятие</vt:lpstr>
      <vt:lpstr>Принятие</vt:lpstr>
      <vt:lpstr>Детско-родительские отношения в семье, имеющей ребенка с РАС</vt:lpstr>
      <vt:lpstr>Презентация PowerPoint</vt:lpstr>
      <vt:lpstr>СПАСИБО ЗА ВНИМАНИЕ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ЛЕКЦИИ ПО СОЗАВИСИМОСТИ</dc:title>
  <dc:creator>User</dc:creator>
  <cp:lastModifiedBy>R K</cp:lastModifiedBy>
  <cp:revision>10</cp:revision>
  <dcterms:created xsi:type="dcterms:W3CDTF">2023-03-23T06:16:47Z</dcterms:created>
  <dcterms:modified xsi:type="dcterms:W3CDTF">2024-04-15T13:12:51Z</dcterms:modified>
</cp:coreProperties>
</file>