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9" r:id="rId14"/>
    <p:sldId id="268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4"/>
    <p:restoredTop sz="94694"/>
  </p:normalViewPr>
  <p:slideViewPr>
    <p:cSldViewPr snapToGrid="0">
      <p:cViewPr varScale="1">
        <p:scale>
          <a:sx n="78" d="100"/>
          <a:sy n="78" d="100"/>
        </p:scale>
        <p:origin x="85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A2DA1B-EF7C-5B4D-87AF-89D47A830D24}" type="datetimeFigureOut">
              <a:rPr lang="fr-FR" smtClean="0"/>
              <a:t>12/04/2024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94558A-965D-EB43-8667-C29820785F8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75093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94558A-965D-EB43-8667-C29820785F85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6238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94558A-965D-EB43-8667-C29820785F85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80662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94558A-965D-EB43-8667-C29820785F85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62221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4/12/2024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4/12/2024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4/12/2024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3D80A2-6E04-8249-DBC2-D36B5F3D23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2667" y="2944482"/>
            <a:ext cx="9021755" cy="1646302"/>
          </a:xfrm>
        </p:spPr>
        <p:txBody>
          <a:bodyPr/>
          <a:lstStyle/>
          <a:p>
            <a:pPr algn="ctr"/>
            <a:r>
              <a:rPr lang="fr-FR" sz="4400" dirty="0"/>
              <a:t>Interventions of </a:t>
            </a:r>
            <a:r>
              <a:rPr lang="fr-FR" sz="4400" dirty="0" err="1"/>
              <a:t>Psychomotor</a:t>
            </a:r>
            <a:r>
              <a:rPr lang="fr-FR" sz="4400" dirty="0"/>
              <a:t> </a:t>
            </a:r>
            <a:r>
              <a:rPr lang="fr-FR" sz="4400" dirty="0" err="1"/>
              <a:t>therapist</a:t>
            </a:r>
            <a:r>
              <a:rPr lang="fr-FR" sz="4400" dirty="0"/>
              <a:t> in the </a:t>
            </a:r>
            <a:r>
              <a:rPr lang="fr-FR" sz="4400" dirty="0" err="1"/>
              <a:t>accompaniment</a:t>
            </a:r>
            <a:r>
              <a:rPr lang="fr-FR" sz="4400" dirty="0"/>
              <a:t> of </a:t>
            </a:r>
            <a:r>
              <a:rPr lang="fr-FR" sz="4400" dirty="0" err="1"/>
              <a:t>children</a:t>
            </a:r>
            <a:r>
              <a:rPr lang="fr-FR" sz="4400" dirty="0"/>
              <a:t> and </a:t>
            </a:r>
            <a:r>
              <a:rPr lang="fr-FR" sz="4400" dirty="0" err="1"/>
              <a:t>adults</a:t>
            </a:r>
            <a:r>
              <a:rPr lang="fr-FR" sz="4400" dirty="0"/>
              <a:t> </a:t>
            </a:r>
            <a:r>
              <a:rPr lang="fr-FR" sz="4400" dirty="0" err="1"/>
              <a:t>with</a:t>
            </a:r>
            <a:r>
              <a:rPr lang="fr-FR" sz="4400" dirty="0"/>
              <a:t> </a:t>
            </a:r>
            <a:r>
              <a:rPr lang="fr-FR" sz="4400" dirty="0" err="1"/>
              <a:t>autism</a:t>
            </a:r>
            <a:endParaRPr lang="fr-FR" sz="4400" dirty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9CDFC3F-A495-A2F9-7C25-BEA06B2492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919018"/>
            <a:ext cx="9614422" cy="1096899"/>
          </a:xfrm>
        </p:spPr>
        <p:txBody>
          <a:bodyPr>
            <a:normAutofit/>
          </a:bodyPr>
          <a:lstStyle/>
          <a:p>
            <a:pPr algn="l"/>
            <a:r>
              <a:rPr lang="fr-FR" sz="1600" dirty="0"/>
              <a:t>Nicolas Raynal – PhD </a:t>
            </a:r>
            <a:r>
              <a:rPr lang="fr-FR" sz="1600" dirty="0" err="1"/>
              <a:t>Student</a:t>
            </a:r>
            <a:r>
              <a:rPr lang="fr-FR" sz="1600" dirty="0"/>
              <a:t> in </a:t>
            </a:r>
            <a:r>
              <a:rPr lang="fr-FR" sz="1600" dirty="0" err="1"/>
              <a:t>Educational</a:t>
            </a:r>
            <a:r>
              <a:rPr lang="fr-FR" sz="1600" dirty="0"/>
              <a:t> Sciences – Strasbourg </a:t>
            </a:r>
            <a:r>
              <a:rPr lang="fr-FR" sz="1600" dirty="0" err="1"/>
              <a:t>University</a:t>
            </a:r>
            <a:r>
              <a:rPr lang="fr-FR" sz="1600" dirty="0"/>
              <a:t> – ED519 – LISEC U.R. 2310</a:t>
            </a:r>
          </a:p>
          <a:p>
            <a:pPr algn="l"/>
            <a:r>
              <a:rPr lang="fr-FR" sz="1600" dirty="0"/>
              <a:t>Trainer at the </a:t>
            </a:r>
            <a:r>
              <a:rPr lang="fr-FR" sz="1600" dirty="0" err="1"/>
              <a:t>Higher</a:t>
            </a:r>
            <a:r>
              <a:rPr lang="fr-FR" sz="1600" dirty="0"/>
              <a:t> Institute of </a:t>
            </a:r>
            <a:r>
              <a:rPr lang="fr-FR" sz="1600" dirty="0" err="1"/>
              <a:t>Psychomotor</a:t>
            </a:r>
            <a:r>
              <a:rPr lang="fr-FR" sz="1600" dirty="0"/>
              <a:t> </a:t>
            </a:r>
            <a:r>
              <a:rPr lang="fr-FR" sz="1600" dirty="0" err="1"/>
              <a:t>Rehabilitation</a:t>
            </a:r>
            <a:r>
              <a:rPr lang="fr-FR" sz="1600" dirty="0"/>
              <a:t> - ISRP</a:t>
            </a:r>
          </a:p>
          <a:p>
            <a:pPr algn="l"/>
            <a:endParaRPr lang="fr-FR" sz="1600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2A585BA-20A8-88BA-A498-F4D688125A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516" y="857759"/>
            <a:ext cx="2634211" cy="96071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5E92D1C-E9A8-E9E2-E732-ED691436D5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9316" y="832357"/>
            <a:ext cx="1534040" cy="1022693"/>
          </a:xfrm>
          <a:prstGeom prst="rect">
            <a:avLst/>
          </a:prstGeom>
        </p:spPr>
      </p:pic>
      <p:pic>
        <p:nvPicPr>
          <p:cNvPr id="10" name="Picture 2" descr="ISRP - UEFP Développement Professionnel Continu | Facebook">
            <a:extLst>
              <a:ext uri="{FF2B5EF4-FFF2-40B4-BE49-F238E27FC236}">
                <a16:creationId xmlns:a16="http://schemas.microsoft.com/office/drawing/2014/main" id="{4BDC20E4-71BD-00E7-E367-BF36214481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8874" y="356416"/>
            <a:ext cx="2184095" cy="218409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2207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88C9B83F-64CD-41C1-925F-A08801FFD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1655065-0BD7-4422-BEC0-4401E9980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DDD90AC-ABEC-4A76-9C9C-AD0A5F8FC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21A8AFEF-EC50-4C0B-9C64-814B76C82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CAFAA800-E117-4357-84E4-56B63EA03E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8DDFC9F4-3B45-402D-8AD7-60B3F08E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F26A0854-FBE4-4587-B349-06BE192BD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54A9C4C6-FF7D-470E-BFCA-CE4F60A1F0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B1721EA8-4871-45D4-B78F-AE805A3004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E5763971-E3A3-45C6-9BA8-2E032C7A5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2752E94-0E01-4AF5-A43A-F2FAD8737C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</p:grpSp>
      <p:pic>
        <p:nvPicPr>
          <p:cNvPr id="5" name="Picture 4" descr="Magnifying glass and question mark">
            <a:extLst>
              <a:ext uri="{FF2B5EF4-FFF2-40B4-BE49-F238E27FC236}">
                <a16:creationId xmlns:a16="http://schemas.microsoft.com/office/drawing/2014/main" id="{B5536552-71D8-90C9-8EC3-467C22620D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prstClr val="white"/>
            </a:duotone>
          </a:blip>
          <a:srcRect l="25874" r="16176"/>
          <a:stretch/>
        </p:blipFill>
        <p:spPr>
          <a:xfrm>
            <a:off x="5123543" y="-1"/>
            <a:ext cx="7065281" cy="6858001"/>
          </a:xfrm>
          <a:custGeom>
            <a:avLst/>
            <a:gdLst/>
            <a:ahLst/>
            <a:cxnLst/>
            <a:rect l="l" t="t" r="r" b="b"/>
            <a:pathLst>
              <a:path w="7065281" h="6858001">
                <a:moveTo>
                  <a:pt x="379987" y="0"/>
                </a:moveTo>
                <a:lnTo>
                  <a:pt x="7065281" y="0"/>
                </a:lnTo>
                <a:lnTo>
                  <a:pt x="7065281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08EFDAA-024A-6175-EB80-6BC01508D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7910" y="2112515"/>
            <a:ext cx="5123515" cy="236909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dirty="0"/>
              <a:t>Psychomotricity ?</a:t>
            </a:r>
            <a:br>
              <a:rPr lang="en-US" sz="4800" dirty="0"/>
            </a:br>
            <a:r>
              <a:rPr lang="en-US" sz="4800" dirty="0"/>
              <a:t>Psychomotor Therapist ?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57C1A16-B8AB-4D99-A195-A38F556A6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8A9B20B-D1DD-4573-B5EC-558029519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3">
            <a:extLst>
              <a:ext uri="{FF2B5EF4-FFF2-40B4-BE49-F238E27FC236}">
                <a16:creationId xmlns:a16="http://schemas.microsoft.com/office/drawing/2014/main" id="{66D61E08-70C3-48D8-BEA0-787111DC3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7" name="Rectangle 25">
            <a:extLst>
              <a:ext uri="{FF2B5EF4-FFF2-40B4-BE49-F238E27FC236}">
                <a16:creationId xmlns:a16="http://schemas.microsoft.com/office/drawing/2014/main" id="{FC55298F-0AE5-478E-AD2B-03C2614C5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9" name="Isosceles Triangle 24">
            <a:extLst>
              <a:ext uri="{FF2B5EF4-FFF2-40B4-BE49-F238E27FC236}">
                <a16:creationId xmlns:a16="http://schemas.microsoft.com/office/drawing/2014/main" id="{C180E4EA-0B63-4779-A895-7E90E71088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31" name="Rectangle 27">
            <a:extLst>
              <a:ext uri="{FF2B5EF4-FFF2-40B4-BE49-F238E27FC236}">
                <a16:creationId xmlns:a16="http://schemas.microsoft.com/office/drawing/2014/main" id="{CEE01D9D-3DE8-4EED-B0D3-8F3C79CC7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33" name="Rectangle 28">
            <a:extLst>
              <a:ext uri="{FF2B5EF4-FFF2-40B4-BE49-F238E27FC236}">
                <a16:creationId xmlns:a16="http://schemas.microsoft.com/office/drawing/2014/main" id="{89AF5CE9-607F-43F4-8983-DCD6DA40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35" name="Rectangle 29">
            <a:extLst>
              <a:ext uri="{FF2B5EF4-FFF2-40B4-BE49-F238E27FC236}">
                <a16:creationId xmlns:a16="http://schemas.microsoft.com/office/drawing/2014/main" id="{6EEA2DBD-9E1E-4521-8C01-F32AD18A8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37" name="Isosceles Triangle 29">
            <a:extLst>
              <a:ext uri="{FF2B5EF4-FFF2-40B4-BE49-F238E27FC236}">
                <a16:creationId xmlns:a16="http://schemas.microsoft.com/office/drawing/2014/main" id="{15BBD2C1-BA9B-46A9-A27A-33498B16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5158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9201FF-301B-C42E-EFEF-9BBC7AA89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 anchor="t">
            <a:normAutofit/>
          </a:bodyPr>
          <a:lstStyle/>
          <a:p>
            <a:r>
              <a:rPr lang="fr-FR" dirty="0"/>
              <a:t>ABOUT THE PROFESSION</a:t>
            </a:r>
          </a:p>
        </p:txBody>
      </p:sp>
      <p:pic>
        <p:nvPicPr>
          <p:cNvPr id="1026" name="Picture 2" descr="Gabrielle Ober - Psychomotricien, 53 Rue Romain, 83000 Toulon (France) -  Adresse, Horaire">
            <a:extLst>
              <a:ext uri="{FF2B5EF4-FFF2-40B4-BE49-F238E27FC236}">
                <a16:creationId xmlns:a16="http://schemas.microsoft.com/office/drawing/2014/main" id="{22203F14-2D47-B703-A197-BC1F8EA9C3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1630" y="2159331"/>
            <a:ext cx="1807661" cy="3651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0" name="Content Placeholder 1029">
            <a:extLst>
              <a:ext uri="{FF2B5EF4-FFF2-40B4-BE49-F238E27FC236}">
                <a16:creationId xmlns:a16="http://schemas.microsoft.com/office/drawing/2014/main" id="{2617A219-CE2C-0072-11C1-DD27CF672B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3160" y="2160589"/>
            <a:ext cx="5207839" cy="3880773"/>
          </a:xfrm>
        </p:spPr>
        <p:txBody>
          <a:bodyPr>
            <a:normAutofit/>
          </a:bodyPr>
          <a:lstStyle/>
          <a:p>
            <a:r>
              <a:rPr lang="en-US" dirty="0"/>
              <a:t>14807 professionals in France</a:t>
            </a:r>
          </a:p>
          <a:p>
            <a:pPr lvl="1"/>
            <a:r>
              <a:rPr lang="en-US" dirty="0"/>
              <a:t>92% of women</a:t>
            </a:r>
          </a:p>
          <a:p>
            <a:pPr lvl="1"/>
            <a:r>
              <a:rPr lang="en-US" dirty="0"/>
              <a:t>30% in private practice</a:t>
            </a:r>
          </a:p>
          <a:p>
            <a:pPr lvl="1"/>
            <a:r>
              <a:rPr lang="en-US" dirty="0"/>
              <a:t>23% in public hospital</a:t>
            </a:r>
          </a:p>
          <a:p>
            <a:pPr lvl="1"/>
            <a:r>
              <a:rPr lang="en-US" dirty="0"/>
              <a:t>47% in medico-social structure</a:t>
            </a:r>
          </a:p>
          <a:p>
            <a:r>
              <a:rPr lang="en-US" dirty="0"/>
              <a:t>Average age  : 37,2 </a:t>
            </a:r>
            <a:r>
              <a:rPr lang="en-US" dirty="0" err="1"/>
              <a:t>y.o</a:t>
            </a:r>
            <a:r>
              <a:rPr lang="en-US" dirty="0"/>
              <a:t>.</a:t>
            </a:r>
          </a:p>
          <a:p>
            <a:r>
              <a:rPr lang="en-US" dirty="0"/>
              <a:t>Density : 21,83 for 100 000 </a:t>
            </a:r>
            <a:r>
              <a:rPr lang="en-US" dirty="0" err="1"/>
              <a:t>inhab</a:t>
            </a:r>
            <a:r>
              <a:rPr lang="en-US" dirty="0"/>
              <a:t>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sz="1400" i="1" dirty="0"/>
              <a:t>Data on the 1</a:t>
            </a:r>
            <a:r>
              <a:rPr lang="en-US" sz="1400" i="1" baseline="30000" dirty="0"/>
              <a:t>st</a:t>
            </a:r>
            <a:r>
              <a:rPr lang="en-US" sz="1400" i="1" dirty="0"/>
              <a:t> January 2023 - Research, Studies, Evaluation and Statistics Directorate</a:t>
            </a:r>
          </a:p>
        </p:txBody>
      </p:sp>
    </p:spTree>
    <p:extLst>
      <p:ext uri="{BB962C8B-B14F-4D97-AF65-F5344CB8AC3E}">
        <p14:creationId xmlns:p14="http://schemas.microsoft.com/office/powerpoint/2010/main" val="1627082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52ED567-06B3-4107-9773-BBB6BD7867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9C492D9-952F-DBA1-9558-339737A86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262759"/>
            <a:ext cx="6989263" cy="6369270"/>
          </a:xfrm>
        </p:spPr>
        <p:txBody>
          <a:bodyPr anchor="ctr">
            <a:normAutofit fontScale="92500" lnSpcReduction="10000"/>
          </a:bodyPr>
          <a:lstStyle/>
          <a:p>
            <a:r>
              <a:rPr lang="fr-FR" dirty="0" err="1"/>
              <a:t>Refines</a:t>
            </a:r>
            <a:r>
              <a:rPr lang="fr-FR" dirty="0"/>
              <a:t> observations in the areas of interactions, communication and </a:t>
            </a:r>
            <a:r>
              <a:rPr lang="fr-FR" dirty="0" err="1"/>
              <a:t>child</a:t>
            </a:r>
            <a:r>
              <a:rPr lang="fr-FR" dirty="0"/>
              <a:t> </a:t>
            </a:r>
            <a:r>
              <a:rPr lang="fr-FR" dirty="0" err="1"/>
              <a:t>interests</a:t>
            </a:r>
            <a:r>
              <a:rPr lang="fr-FR" dirty="0"/>
              <a:t> and </a:t>
            </a:r>
            <a:r>
              <a:rPr lang="fr-FR" dirty="0" err="1"/>
              <a:t>thus</a:t>
            </a:r>
            <a:r>
              <a:rPr lang="fr-FR" dirty="0"/>
              <a:t> </a:t>
            </a:r>
            <a:r>
              <a:rPr lang="fr-FR" dirty="0" err="1"/>
              <a:t>participates</a:t>
            </a:r>
            <a:r>
              <a:rPr lang="fr-FR" dirty="0"/>
              <a:t> in the diagnostic formulation (Perrin &amp; </a:t>
            </a:r>
            <a:r>
              <a:rPr lang="fr-FR" dirty="0" err="1"/>
              <a:t>Laranjeira</a:t>
            </a:r>
            <a:r>
              <a:rPr lang="fr-FR" dirty="0"/>
              <a:t>, 2009; Perrin 2007)</a:t>
            </a:r>
          </a:p>
          <a:p>
            <a:endParaRPr lang="fr-FR" dirty="0"/>
          </a:p>
          <a:p>
            <a:r>
              <a:rPr lang="fr-FR" dirty="0"/>
              <a:t> Important for the </a:t>
            </a:r>
            <a:r>
              <a:rPr lang="fr-FR" dirty="0" err="1"/>
              <a:t>development</a:t>
            </a:r>
            <a:r>
              <a:rPr lang="fr-FR" dirty="0"/>
              <a:t> of a </a:t>
            </a:r>
            <a:r>
              <a:rPr lang="fr-FR" dirty="0" err="1"/>
              <a:t>comprehensive</a:t>
            </a:r>
            <a:r>
              <a:rPr lang="fr-FR" dirty="0"/>
              <a:t>, </a:t>
            </a:r>
            <a:r>
              <a:rPr lang="fr-FR" dirty="0" err="1"/>
              <a:t>coherent</a:t>
            </a:r>
            <a:r>
              <a:rPr lang="fr-FR" dirty="0"/>
              <a:t> and </a:t>
            </a:r>
            <a:r>
              <a:rPr lang="fr-FR" dirty="0" err="1"/>
              <a:t>individualized</a:t>
            </a:r>
            <a:r>
              <a:rPr lang="fr-FR" dirty="0"/>
              <a:t> </a:t>
            </a:r>
            <a:r>
              <a:rPr lang="fr-FR" dirty="0" err="1"/>
              <a:t>project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the proximal zone of </a:t>
            </a:r>
            <a:r>
              <a:rPr lang="fr-FR" dirty="0" err="1"/>
              <a:t>child</a:t>
            </a:r>
            <a:r>
              <a:rPr lang="fr-FR" dirty="0"/>
              <a:t> </a:t>
            </a:r>
            <a:r>
              <a:rPr lang="fr-FR" dirty="0" err="1"/>
              <a:t>development</a:t>
            </a:r>
            <a:endParaRPr lang="fr-FR" dirty="0"/>
          </a:p>
          <a:p>
            <a:endParaRPr lang="fr-FR" dirty="0"/>
          </a:p>
          <a:p>
            <a:r>
              <a:rPr lang="fr-FR" dirty="0"/>
              <a:t> Exploration and </a:t>
            </a:r>
            <a:r>
              <a:rPr lang="fr-FR" dirty="0" err="1"/>
              <a:t>analysis</a:t>
            </a:r>
            <a:r>
              <a:rPr lang="fr-FR" dirty="0"/>
              <a:t> of the neuro-psycho-</a:t>
            </a:r>
            <a:r>
              <a:rPr lang="fr-FR" dirty="0" err="1"/>
              <a:t>sensori</a:t>
            </a:r>
            <a:r>
              <a:rPr lang="fr-FR" dirty="0"/>
              <a:t>-</a:t>
            </a:r>
            <a:r>
              <a:rPr lang="fr-FR" dirty="0" err="1"/>
              <a:t>motor</a:t>
            </a:r>
            <a:r>
              <a:rPr lang="fr-FR" dirty="0"/>
              <a:t> </a:t>
            </a:r>
            <a:r>
              <a:rPr lang="fr-FR" dirty="0" err="1"/>
              <a:t>development</a:t>
            </a:r>
            <a:r>
              <a:rPr lang="fr-FR" dirty="0"/>
              <a:t> of the </a:t>
            </a:r>
            <a:r>
              <a:rPr lang="fr-FR" dirty="0" err="1"/>
              <a:t>child</a:t>
            </a:r>
            <a:r>
              <a:rPr lang="fr-FR" dirty="0"/>
              <a:t> in interaction </a:t>
            </a:r>
            <a:r>
              <a:rPr lang="fr-FR" dirty="0" err="1"/>
              <a:t>with</a:t>
            </a:r>
            <a:r>
              <a:rPr lang="fr-FR" dirty="0"/>
              <a:t> the </a:t>
            </a:r>
            <a:r>
              <a:rPr lang="fr-FR" dirty="0" err="1"/>
              <a:t>physical</a:t>
            </a:r>
            <a:r>
              <a:rPr lang="fr-FR" dirty="0"/>
              <a:t> (</a:t>
            </a:r>
            <a:r>
              <a:rPr lang="fr-FR" dirty="0" err="1"/>
              <a:t>objects</a:t>
            </a:r>
            <a:r>
              <a:rPr lang="fr-FR" dirty="0"/>
              <a:t>, </a:t>
            </a:r>
            <a:r>
              <a:rPr lang="fr-FR" dirty="0" err="1"/>
              <a:t>space</a:t>
            </a:r>
            <a:r>
              <a:rPr lang="fr-FR" dirty="0"/>
              <a:t>) and social </a:t>
            </a:r>
            <a:r>
              <a:rPr lang="fr-FR" dirty="0" err="1"/>
              <a:t>environment</a:t>
            </a:r>
            <a:endParaRPr lang="fr-FR" dirty="0"/>
          </a:p>
          <a:p>
            <a:endParaRPr lang="fr-FR" dirty="0"/>
          </a:p>
          <a:p>
            <a:r>
              <a:rPr lang="fr-FR" dirty="0"/>
              <a:t>Quantitative, normative and </a:t>
            </a:r>
            <a:r>
              <a:rPr lang="fr-FR" dirty="0" err="1"/>
              <a:t>developmental</a:t>
            </a:r>
            <a:r>
              <a:rPr lang="fr-FR" dirty="0"/>
              <a:t> </a:t>
            </a:r>
            <a:r>
              <a:rPr lang="fr-FR" dirty="0" err="1"/>
              <a:t>evaluation</a:t>
            </a:r>
            <a:r>
              <a:rPr lang="fr-FR" dirty="0"/>
              <a:t> (tests, </a:t>
            </a:r>
            <a:r>
              <a:rPr lang="fr-FR" dirty="0" err="1"/>
              <a:t>scales</a:t>
            </a:r>
            <a:r>
              <a:rPr lang="fr-FR" dirty="0"/>
              <a:t> and questionnaires (</a:t>
            </a:r>
            <a:r>
              <a:rPr lang="fr-FR" dirty="0" err="1"/>
              <a:t>developmental</a:t>
            </a:r>
            <a:r>
              <a:rPr lang="fr-FR" dirty="0"/>
              <a:t> </a:t>
            </a:r>
            <a:r>
              <a:rPr lang="fr-FR" dirty="0" err="1"/>
              <a:t>level</a:t>
            </a:r>
            <a:r>
              <a:rPr lang="fr-FR" dirty="0"/>
              <a:t>/ standard </a:t>
            </a:r>
            <a:r>
              <a:rPr lang="fr-FR" dirty="0" err="1"/>
              <a:t>deviation</a:t>
            </a:r>
            <a:r>
              <a:rPr lang="fr-FR" dirty="0"/>
              <a:t> of </a:t>
            </a:r>
            <a:r>
              <a:rPr lang="fr-FR" dirty="0" err="1"/>
              <a:t>recommended</a:t>
            </a:r>
            <a:r>
              <a:rPr lang="fr-FR" dirty="0"/>
              <a:t> </a:t>
            </a:r>
            <a:r>
              <a:rPr lang="fr-FR" dirty="0" err="1"/>
              <a:t>tools</a:t>
            </a:r>
            <a:r>
              <a:rPr lang="fr-FR" dirty="0"/>
              <a:t>, HAS 2018)</a:t>
            </a:r>
          </a:p>
          <a:p>
            <a:endParaRPr lang="fr-FR" dirty="0"/>
          </a:p>
          <a:p>
            <a:r>
              <a:rPr lang="fr-FR" dirty="0"/>
              <a:t>Semi-</a:t>
            </a:r>
            <a:r>
              <a:rPr lang="fr-FR" dirty="0" err="1"/>
              <a:t>structured</a:t>
            </a:r>
            <a:r>
              <a:rPr lang="fr-FR" dirty="0"/>
              <a:t> qualitative </a:t>
            </a:r>
            <a:r>
              <a:rPr lang="fr-FR" dirty="0" err="1"/>
              <a:t>evaluation</a:t>
            </a:r>
            <a:r>
              <a:rPr lang="fr-FR" dirty="0"/>
              <a:t> (</a:t>
            </a:r>
            <a:r>
              <a:rPr lang="fr-FR" dirty="0" err="1"/>
              <a:t>clinical</a:t>
            </a:r>
            <a:r>
              <a:rPr lang="fr-FR" dirty="0"/>
              <a:t> observation </a:t>
            </a:r>
            <a:r>
              <a:rPr lang="fr-FR" dirty="0" err="1"/>
              <a:t>with</a:t>
            </a:r>
            <a:r>
              <a:rPr lang="fr-FR" dirty="0"/>
              <a:t> </a:t>
            </a:r>
            <a:r>
              <a:rPr lang="fr-FR" dirty="0" err="1"/>
              <a:t>material</a:t>
            </a:r>
            <a:r>
              <a:rPr lang="fr-FR" dirty="0"/>
              <a:t> in </a:t>
            </a:r>
            <a:r>
              <a:rPr lang="fr-FR" dirty="0" err="1"/>
              <a:t>play</a:t>
            </a:r>
            <a:r>
              <a:rPr lang="fr-FR" dirty="0"/>
              <a:t> situation)</a:t>
            </a:r>
          </a:p>
          <a:p>
            <a:endParaRPr lang="fr-FR" dirty="0"/>
          </a:p>
          <a:p>
            <a:r>
              <a:rPr lang="fr-FR" dirty="0" err="1"/>
              <a:t>Formal</a:t>
            </a:r>
            <a:r>
              <a:rPr lang="fr-FR" dirty="0"/>
              <a:t> </a:t>
            </a:r>
            <a:r>
              <a:rPr lang="fr-FR" dirty="0" err="1"/>
              <a:t>evaluation</a:t>
            </a:r>
            <a:r>
              <a:rPr lang="fr-FR" dirty="0"/>
              <a:t> (free time, </a:t>
            </a:r>
            <a:r>
              <a:rPr lang="fr-FR" dirty="0" err="1"/>
              <a:t>spontaneous</a:t>
            </a:r>
            <a:r>
              <a:rPr lang="fr-FR" dirty="0"/>
              <a:t> </a:t>
            </a:r>
            <a:r>
              <a:rPr lang="fr-FR" dirty="0" err="1"/>
              <a:t>play</a:t>
            </a:r>
            <a:r>
              <a:rPr lang="fr-FR" dirty="0"/>
              <a:t>, </a:t>
            </a:r>
            <a:r>
              <a:rPr lang="fr-FR" dirty="0" err="1"/>
              <a:t>creativity</a:t>
            </a:r>
            <a:r>
              <a:rPr lang="fr-FR" dirty="0"/>
              <a:t> and </a:t>
            </a:r>
            <a:r>
              <a:rPr lang="fr-FR" dirty="0" err="1"/>
              <a:t>spontaneous</a:t>
            </a:r>
            <a:r>
              <a:rPr lang="fr-FR" dirty="0"/>
              <a:t> </a:t>
            </a:r>
            <a:r>
              <a:rPr lang="fr-FR" dirty="0" err="1"/>
              <a:t>interests</a:t>
            </a:r>
            <a:r>
              <a:rPr lang="fr-FR" dirty="0"/>
              <a:t> of the </a:t>
            </a:r>
            <a:r>
              <a:rPr lang="fr-FR" dirty="0" err="1"/>
              <a:t>child</a:t>
            </a:r>
            <a:r>
              <a:rPr lang="fr-FR" dirty="0"/>
              <a:t>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551D8B-3775-4477-88B7-7B7C350D3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6" y="0"/>
            <a:ext cx="4657344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A901C3D-CFAE-460D-BD0E-7D22164D7D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590212" y="0"/>
            <a:ext cx="1059921" cy="6858000"/>
          </a:xfrm>
          <a:prstGeom prst="line">
            <a:avLst/>
          </a:prstGeom>
          <a:ln w="9525">
            <a:solidFill>
              <a:srgbClr val="BFBFBF">
                <a:alpha val="7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37C0EA9-1437-4437-9D20-2BBDA1AA9F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721600" y="3721395"/>
            <a:ext cx="4345560" cy="3136604"/>
          </a:xfrm>
          <a:prstGeom prst="line">
            <a:avLst/>
          </a:prstGeom>
          <a:ln w="9525">
            <a:solidFill>
              <a:srgbClr val="BFBFBF">
                <a:alpha val="69804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23">
            <a:extLst>
              <a:ext uri="{FF2B5EF4-FFF2-40B4-BE49-F238E27FC236}">
                <a16:creationId xmlns:a16="http://schemas.microsoft.com/office/drawing/2014/main" id="{BB934D2B-85E2-4375-94EE-B66C16BF7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8" name="Rectangle 25">
            <a:extLst>
              <a:ext uri="{FF2B5EF4-FFF2-40B4-BE49-F238E27FC236}">
                <a16:creationId xmlns:a16="http://schemas.microsoft.com/office/drawing/2014/main" id="{9B445E02-D785-4565-B842-9567BBC09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2C153736-D102-4F57-9DE7-615AFC02B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2" name="Rectangle 27">
            <a:extLst>
              <a:ext uri="{FF2B5EF4-FFF2-40B4-BE49-F238E27FC236}">
                <a16:creationId xmlns:a16="http://schemas.microsoft.com/office/drawing/2014/main" id="{BA407A52-66F4-4CDE-A726-FF79F3EC3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4" name="Rectangle 28">
            <a:extLst>
              <a:ext uri="{FF2B5EF4-FFF2-40B4-BE49-F238E27FC236}">
                <a16:creationId xmlns:a16="http://schemas.microsoft.com/office/drawing/2014/main" id="{D28FFB34-4FC3-46F5-B900-D3B774FD0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6" name="Rectangle 29">
            <a:extLst>
              <a:ext uri="{FF2B5EF4-FFF2-40B4-BE49-F238E27FC236}">
                <a16:creationId xmlns:a16="http://schemas.microsoft.com/office/drawing/2014/main" id="{205F7B13-ACB5-46BE-8070-0431266B18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D52A0D23-45DD-4DF4-ADE6-A81F409BB9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C55018D-4C6D-8C5B-A0E2-585EB6B31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8336" y="872067"/>
            <a:ext cx="3371742" cy="4351866"/>
          </a:xfrm>
        </p:spPr>
        <p:txBody>
          <a:bodyPr anchor="ctr">
            <a:normAutofit/>
          </a:bodyPr>
          <a:lstStyle/>
          <a:p>
            <a:pPr algn="ctr"/>
            <a:r>
              <a:rPr lang="fr-FR" dirty="0">
                <a:solidFill>
                  <a:schemeClr val="bg1"/>
                </a:solidFill>
              </a:rPr>
              <a:t>BASICS</a:t>
            </a:r>
            <a:br>
              <a:rPr lang="fr-FR" dirty="0">
                <a:solidFill>
                  <a:schemeClr val="bg1"/>
                </a:solidFill>
              </a:rPr>
            </a:br>
            <a:r>
              <a:rPr lang="fr-FR" dirty="0">
                <a:solidFill>
                  <a:schemeClr val="bg1"/>
                </a:solidFill>
              </a:rPr>
              <a:t>-</a:t>
            </a:r>
            <a:br>
              <a:rPr lang="fr-FR" dirty="0">
                <a:solidFill>
                  <a:schemeClr val="bg1"/>
                </a:solidFill>
              </a:rPr>
            </a:br>
            <a:r>
              <a:rPr lang="fr-FR" dirty="0" err="1">
                <a:solidFill>
                  <a:schemeClr val="bg1"/>
                </a:solidFill>
              </a:rPr>
              <a:t>Psychomotor</a:t>
            </a:r>
            <a:r>
              <a:rPr lang="fr-FR" dirty="0">
                <a:solidFill>
                  <a:schemeClr val="bg1"/>
                </a:solidFill>
              </a:rPr>
              <a:t> </a:t>
            </a:r>
            <a:r>
              <a:rPr lang="fr-FR" dirty="0" err="1">
                <a:solidFill>
                  <a:schemeClr val="bg1"/>
                </a:solidFill>
              </a:rPr>
              <a:t>Assessment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52ED567-06B3-4107-9773-BBB6BD7867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9C492D9-952F-DBA1-9558-339737A862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310" y="262759"/>
            <a:ext cx="6989263" cy="6369270"/>
          </a:xfrm>
        </p:spPr>
        <p:txBody>
          <a:bodyPr anchor="ctr">
            <a:normAutofit/>
          </a:bodyPr>
          <a:lstStyle/>
          <a:p>
            <a:r>
              <a:rPr lang="fr-FR" dirty="0" err="1"/>
              <a:t>Psychomotor</a:t>
            </a:r>
            <a:r>
              <a:rPr lang="fr-FR" dirty="0"/>
              <a:t> care in </a:t>
            </a:r>
            <a:r>
              <a:rPr lang="fr-FR" dirty="0" err="1"/>
              <a:t>connection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the </a:t>
            </a:r>
            <a:r>
              <a:rPr lang="fr-FR" dirty="0" err="1"/>
              <a:t>child’s</a:t>
            </a:r>
            <a:r>
              <a:rPr lang="fr-FR" dirty="0"/>
              <a:t> global and </a:t>
            </a:r>
            <a:r>
              <a:rPr lang="fr-FR" dirty="0" err="1"/>
              <a:t>individualized</a:t>
            </a:r>
            <a:r>
              <a:rPr lang="fr-FR" dirty="0"/>
              <a:t> </a:t>
            </a:r>
            <a:r>
              <a:rPr lang="fr-FR" dirty="0" err="1"/>
              <a:t>project</a:t>
            </a:r>
            <a:r>
              <a:rPr lang="fr-FR" dirty="0"/>
              <a:t> and all stakeholders </a:t>
            </a:r>
            <a:r>
              <a:rPr lang="fr-FR" dirty="0" err="1"/>
              <a:t>with</a:t>
            </a:r>
            <a:r>
              <a:rPr lang="fr-FR" dirty="0"/>
              <a:t> the </a:t>
            </a:r>
            <a:r>
              <a:rPr lang="fr-FR" dirty="0" err="1"/>
              <a:t>child</a:t>
            </a:r>
            <a:r>
              <a:rPr lang="fr-FR" dirty="0"/>
              <a:t> </a:t>
            </a:r>
            <a:r>
              <a:rPr lang="fr-FR" dirty="0" err="1"/>
              <a:t>with</a:t>
            </a:r>
            <a:r>
              <a:rPr lang="fr-FR" dirty="0"/>
              <a:t>  ASD</a:t>
            </a:r>
          </a:p>
          <a:p>
            <a:endParaRPr lang="fr-FR" dirty="0"/>
          </a:p>
          <a:p>
            <a:r>
              <a:rPr lang="fr-FR" dirty="0"/>
              <a:t>A positive, </a:t>
            </a:r>
            <a:r>
              <a:rPr lang="fr-FR" dirty="0" err="1"/>
              <a:t>dynamic</a:t>
            </a:r>
            <a:r>
              <a:rPr lang="fr-FR" dirty="0"/>
              <a:t> and </a:t>
            </a:r>
            <a:r>
              <a:rPr lang="fr-FR" dirty="0" err="1"/>
              <a:t>creative</a:t>
            </a:r>
            <a:r>
              <a:rPr lang="fr-FR" dirty="0"/>
              <a:t> </a:t>
            </a:r>
            <a:r>
              <a:rPr lang="fr-FR" dirty="0" err="1"/>
              <a:t>approach</a:t>
            </a:r>
            <a:r>
              <a:rPr lang="fr-FR" dirty="0"/>
              <a:t> </a:t>
            </a:r>
            <a:r>
              <a:rPr lang="fr-FR" dirty="0" err="1"/>
              <a:t>based</a:t>
            </a:r>
            <a:r>
              <a:rPr lang="fr-FR" dirty="0"/>
              <a:t> on the </a:t>
            </a:r>
            <a:r>
              <a:rPr lang="fr-FR" dirty="0" err="1"/>
              <a:t>child’s</a:t>
            </a:r>
            <a:r>
              <a:rPr lang="fr-FR" dirty="0"/>
              <a:t> </a:t>
            </a:r>
            <a:r>
              <a:rPr lang="fr-FR" dirty="0" err="1"/>
              <a:t>abilities</a:t>
            </a:r>
            <a:r>
              <a:rPr lang="fr-FR" dirty="0"/>
              <a:t> and </a:t>
            </a:r>
            <a:r>
              <a:rPr lang="fr-FR" dirty="0" err="1"/>
              <a:t>emergence</a:t>
            </a:r>
            <a:r>
              <a:rPr lang="fr-FR" dirty="0"/>
              <a:t>, </a:t>
            </a:r>
            <a:r>
              <a:rPr lang="fr-FR" dirty="0" err="1"/>
              <a:t>taking</a:t>
            </a:r>
            <a:r>
              <a:rPr lang="fr-FR" dirty="0"/>
              <a:t> </a:t>
            </a:r>
            <a:r>
              <a:rPr lang="fr-FR" dirty="0" err="1"/>
              <a:t>into</a:t>
            </a:r>
            <a:r>
              <a:rPr lang="fr-FR" dirty="0"/>
              <a:t> </a:t>
            </a:r>
            <a:r>
              <a:rPr lang="fr-FR" dirty="0" err="1"/>
              <a:t>account</a:t>
            </a:r>
            <a:r>
              <a:rPr lang="fr-FR" dirty="0"/>
              <a:t> </a:t>
            </a:r>
            <a:r>
              <a:rPr lang="fr-FR" dirty="0" err="1"/>
              <a:t>his</a:t>
            </a:r>
            <a:r>
              <a:rPr lang="fr-FR" dirty="0"/>
              <a:t> </a:t>
            </a:r>
            <a:r>
              <a:rPr lang="fr-FR" dirty="0" err="1"/>
              <a:t>needs</a:t>
            </a:r>
            <a:r>
              <a:rPr lang="fr-FR" dirty="0"/>
              <a:t>, </a:t>
            </a:r>
            <a:r>
              <a:rPr lang="fr-FR" dirty="0" err="1"/>
              <a:t>difficulties</a:t>
            </a:r>
            <a:r>
              <a:rPr lang="fr-FR" dirty="0"/>
              <a:t> and </a:t>
            </a:r>
            <a:r>
              <a:rPr lang="fr-FR" dirty="0" err="1"/>
              <a:t>environment</a:t>
            </a:r>
            <a:endParaRPr lang="fr-FR" dirty="0"/>
          </a:p>
          <a:p>
            <a:endParaRPr lang="fr-FR" dirty="0"/>
          </a:p>
          <a:p>
            <a:r>
              <a:rPr lang="fr-FR" dirty="0"/>
              <a:t>A </a:t>
            </a:r>
            <a:r>
              <a:rPr lang="fr-FR" dirty="0" err="1"/>
              <a:t>structured</a:t>
            </a:r>
            <a:r>
              <a:rPr lang="fr-FR" dirty="0"/>
              <a:t> </a:t>
            </a:r>
            <a:r>
              <a:rPr lang="fr-FR" dirty="0" err="1"/>
              <a:t>approach</a:t>
            </a:r>
            <a:r>
              <a:rPr lang="fr-FR" dirty="0"/>
              <a:t> </a:t>
            </a:r>
            <a:r>
              <a:rPr lang="fr-FR" dirty="0" err="1"/>
              <a:t>based</a:t>
            </a:r>
            <a:r>
              <a:rPr lang="fr-FR" dirty="0"/>
              <a:t> on </a:t>
            </a:r>
            <a:r>
              <a:rPr lang="fr-FR" dirty="0" err="1"/>
              <a:t>assessment</a:t>
            </a:r>
            <a:r>
              <a:rPr lang="fr-FR" dirty="0"/>
              <a:t>, </a:t>
            </a:r>
            <a:r>
              <a:rPr lang="fr-FR" dirty="0" err="1"/>
              <a:t>knowledge</a:t>
            </a:r>
            <a:r>
              <a:rPr lang="fr-FR" dirty="0"/>
              <a:t> of neuro-psycho-</a:t>
            </a:r>
            <a:r>
              <a:rPr lang="fr-FR" dirty="0" err="1"/>
              <a:t>sensori</a:t>
            </a:r>
            <a:r>
              <a:rPr lang="fr-FR" dirty="0"/>
              <a:t>-</a:t>
            </a:r>
            <a:r>
              <a:rPr lang="fr-FR" dirty="0" err="1"/>
              <a:t>motor</a:t>
            </a:r>
            <a:r>
              <a:rPr lang="fr-FR" dirty="0"/>
              <a:t> </a:t>
            </a:r>
            <a:r>
              <a:rPr lang="fr-FR" dirty="0" err="1"/>
              <a:t>development</a:t>
            </a:r>
            <a:r>
              <a:rPr lang="fr-FR" dirty="0"/>
              <a:t> and </a:t>
            </a:r>
            <a:r>
              <a:rPr lang="fr-FR" dirty="0" err="1"/>
              <a:t>synergy</a:t>
            </a:r>
            <a:r>
              <a:rPr lang="fr-FR" dirty="0"/>
              <a:t> of all </a:t>
            </a:r>
            <a:r>
              <a:rPr lang="fr-FR" dirty="0" err="1"/>
              <a:t>psychomotor</a:t>
            </a:r>
            <a:r>
              <a:rPr lang="fr-FR" dirty="0"/>
              <a:t> and </a:t>
            </a:r>
            <a:r>
              <a:rPr lang="fr-FR" dirty="0" err="1"/>
              <a:t>developmental</a:t>
            </a:r>
            <a:r>
              <a:rPr lang="fr-FR" dirty="0"/>
              <a:t> </a:t>
            </a:r>
            <a:r>
              <a:rPr lang="fr-FR" dirty="0" err="1"/>
              <a:t>functions</a:t>
            </a:r>
            <a:r>
              <a:rPr lang="fr-FR" dirty="0"/>
              <a:t>.</a:t>
            </a:r>
          </a:p>
          <a:p>
            <a:endParaRPr lang="fr-FR" dirty="0"/>
          </a:p>
          <a:p>
            <a:r>
              <a:rPr lang="fr-FR" dirty="0"/>
              <a:t>Play, </a:t>
            </a:r>
            <a:r>
              <a:rPr lang="fr-FR" dirty="0" err="1"/>
              <a:t>pleasure</a:t>
            </a:r>
            <a:r>
              <a:rPr lang="fr-FR" dirty="0"/>
              <a:t>, </a:t>
            </a:r>
            <a:r>
              <a:rPr lang="fr-FR" dirty="0" err="1"/>
              <a:t>discovery</a:t>
            </a:r>
            <a:r>
              <a:rPr lang="fr-FR" dirty="0"/>
              <a:t>, </a:t>
            </a:r>
            <a:r>
              <a:rPr lang="fr-FR" dirty="0" err="1"/>
              <a:t>sensory</a:t>
            </a:r>
            <a:r>
              <a:rPr lang="fr-FR" dirty="0"/>
              <a:t>, </a:t>
            </a:r>
            <a:r>
              <a:rPr lang="fr-FR" dirty="0" err="1"/>
              <a:t>emotional</a:t>
            </a:r>
            <a:r>
              <a:rPr lang="fr-FR" dirty="0"/>
              <a:t> and </a:t>
            </a:r>
            <a:r>
              <a:rPr lang="fr-FR" dirty="0" err="1"/>
              <a:t>relational</a:t>
            </a:r>
            <a:r>
              <a:rPr lang="fr-FR" dirty="0"/>
              <a:t> </a:t>
            </a:r>
            <a:r>
              <a:rPr lang="fr-FR" dirty="0" err="1"/>
              <a:t>experimentation</a:t>
            </a:r>
            <a:r>
              <a:rPr lang="fr-FR" dirty="0"/>
              <a:t> are at the </a:t>
            </a:r>
            <a:r>
              <a:rPr lang="fr-FR" dirty="0" err="1"/>
              <a:t>heart</a:t>
            </a:r>
            <a:r>
              <a:rPr lang="fr-FR" dirty="0"/>
              <a:t> of the </a:t>
            </a:r>
            <a:r>
              <a:rPr lang="fr-FR" dirty="0" err="1"/>
              <a:t>psychomotor</a:t>
            </a:r>
            <a:r>
              <a:rPr lang="fr-FR" dirty="0"/>
              <a:t> </a:t>
            </a:r>
            <a:r>
              <a:rPr lang="fr-FR" dirty="0" err="1"/>
              <a:t>approach</a:t>
            </a: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551D8B-3775-4477-88B7-7B7C350D34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6" y="0"/>
            <a:ext cx="4657344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A901C3D-CFAE-460D-BD0E-7D22164D7D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0590212" y="0"/>
            <a:ext cx="1059921" cy="6858000"/>
          </a:xfrm>
          <a:prstGeom prst="line">
            <a:avLst/>
          </a:prstGeom>
          <a:ln w="9525">
            <a:solidFill>
              <a:srgbClr val="BFBFBF">
                <a:alpha val="7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37C0EA9-1437-4437-9D20-2BBDA1AA9F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721600" y="3721395"/>
            <a:ext cx="4345560" cy="3136604"/>
          </a:xfrm>
          <a:prstGeom prst="line">
            <a:avLst/>
          </a:prstGeom>
          <a:ln w="9525">
            <a:solidFill>
              <a:srgbClr val="BFBFBF">
                <a:alpha val="69804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23">
            <a:extLst>
              <a:ext uri="{FF2B5EF4-FFF2-40B4-BE49-F238E27FC236}">
                <a16:creationId xmlns:a16="http://schemas.microsoft.com/office/drawing/2014/main" id="{BB934D2B-85E2-4375-94EE-B66C16BF79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8" name="Rectangle 25">
            <a:extLst>
              <a:ext uri="{FF2B5EF4-FFF2-40B4-BE49-F238E27FC236}">
                <a16:creationId xmlns:a16="http://schemas.microsoft.com/office/drawing/2014/main" id="{9B445E02-D785-4565-B842-9567BBC09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2C153736-D102-4F57-9DE7-615AFC02B0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2" name="Rectangle 27">
            <a:extLst>
              <a:ext uri="{FF2B5EF4-FFF2-40B4-BE49-F238E27FC236}">
                <a16:creationId xmlns:a16="http://schemas.microsoft.com/office/drawing/2014/main" id="{BA407A52-66F4-4CDE-A726-FF79F3EC3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4" name="Rectangle 28">
            <a:extLst>
              <a:ext uri="{FF2B5EF4-FFF2-40B4-BE49-F238E27FC236}">
                <a16:creationId xmlns:a16="http://schemas.microsoft.com/office/drawing/2014/main" id="{D28FFB34-4FC3-46F5-B900-D3B774FD0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6" name="Rectangle 29">
            <a:extLst>
              <a:ext uri="{FF2B5EF4-FFF2-40B4-BE49-F238E27FC236}">
                <a16:creationId xmlns:a16="http://schemas.microsoft.com/office/drawing/2014/main" id="{205F7B13-ACB5-46BE-8070-0431266B18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8" name="Isosceles Triangle 27">
            <a:extLst>
              <a:ext uri="{FF2B5EF4-FFF2-40B4-BE49-F238E27FC236}">
                <a16:creationId xmlns:a16="http://schemas.microsoft.com/office/drawing/2014/main" id="{D52A0D23-45DD-4DF4-ADE6-A81F409BB9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C2F88AA3-3DA3-E3D5-C5E9-AAD86D5A655E}"/>
              </a:ext>
            </a:extLst>
          </p:cNvPr>
          <p:cNvSpPr txBox="1">
            <a:spLocks/>
          </p:cNvSpPr>
          <p:nvPr/>
        </p:nvSpPr>
        <p:spPr>
          <a:xfrm>
            <a:off x="7333748" y="937831"/>
            <a:ext cx="3371742" cy="43518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r-FR" dirty="0">
                <a:solidFill>
                  <a:schemeClr val="bg1"/>
                </a:solidFill>
              </a:rPr>
              <a:t>BASICS</a:t>
            </a:r>
            <a:br>
              <a:rPr lang="fr-FR" dirty="0">
                <a:solidFill>
                  <a:schemeClr val="bg1"/>
                </a:solidFill>
              </a:rPr>
            </a:br>
            <a:r>
              <a:rPr lang="fr-FR" dirty="0">
                <a:solidFill>
                  <a:schemeClr val="bg1"/>
                </a:solidFill>
              </a:rPr>
              <a:t>-</a:t>
            </a:r>
            <a:br>
              <a:rPr lang="fr-FR" dirty="0">
                <a:solidFill>
                  <a:schemeClr val="bg1"/>
                </a:solidFill>
              </a:rPr>
            </a:br>
            <a:r>
              <a:rPr lang="fr-FR" dirty="0">
                <a:solidFill>
                  <a:schemeClr val="bg1"/>
                </a:solidFill>
              </a:rPr>
              <a:t>Interventions</a:t>
            </a:r>
          </a:p>
        </p:txBody>
      </p:sp>
    </p:spTree>
    <p:extLst>
      <p:ext uri="{BB962C8B-B14F-4D97-AF65-F5344CB8AC3E}">
        <p14:creationId xmlns:p14="http://schemas.microsoft.com/office/powerpoint/2010/main" val="2437987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agnifying glass and question mark">
            <a:extLst>
              <a:ext uri="{FF2B5EF4-FFF2-40B4-BE49-F238E27FC236}">
                <a16:creationId xmlns:a16="http://schemas.microsoft.com/office/drawing/2014/main" id="{B5536552-71D8-90C9-8EC3-467C22620D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prstClr val="white"/>
            </a:duotone>
          </a:blip>
          <a:srcRect l="25874" r="16176"/>
          <a:stretch/>
        </p:blipFill>
        <p:spPr>
          <a:xfrm>
            <a:off x="5123543" y="-1"/>
            <a:ext cx="7065281" cy="6858001"/>
          </a:xfrm>
          <a:custGeom>
            <a:avLst/>
            <a:gdLst/>
            <a:ahLst/>
            <a:cxnLst/>
            <a:rect l="l" t="t" r="r" b="b"/>
            <a:pathLst>
              <a:path w="7065281" h="6858001">
                <a:moveTo>
                  <a:pt x="379987" y="0"/>
                </a:moveTo>
                <a:lnTo>
                  <a:pt x="7065281" y="0"/>
                </a:lnTo>
                <a:lnTo>
                  <a:pt x="7065281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08EFDAA-024A-6175-EB80-6BC01508D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296" y="1986391"/>
            <a:ext cx="5398090" cy="248050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4800" dirty="0"/>
              <a:t>Why a psychomotor therapist for ASD children and adults ?</a:t>
            </a:r>
          </a:p>
        </p:txBody>
      </p:sp>
    </p:spTree>
    <p:extLst>
      <p:ext uri="{BB962C8B-B14F-4D97-AF65-F5344CB8AC3E}">
        <p14:creationId xmlns:p14="http://schemas.microsoft.com/office/powerpoint/2010/main" val="2329550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Repérage des Troubles du Neuro-Développement (TND) : un nouveau livret pour  l'intervention précoce - Anecamsp">
            <a:extLst>
              <a:ext uri="{FF2B5EF4-FFF2-40B4-BE49-F238E27FC236}">
                <a16:creationId xmlns:a16="http://schemas.microsoft.com/office/drawing/2014/main" id="{33C02BCD-BF7A-0950-43F4-AE03AE2050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10" r="1" b="20861"/>
          <a:stretch/>
        </p:blipFill>
        <p:spPr bwMode="auto">
          <a:xfrm>
            <a:off x="4269854" y="-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727D356-8E27-D325-6553-A3B2B2398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980" y="303900"/>
            <a:ext cx="4297228" cy="789176"/>
          </a:xfrm>
        </p:spPr>
        <p:txBody>
          <a:bodyPr>
            <a:normAutofit/>
          </a:bodyPr>
          <a:lstStyle/>
          <a:p>
            <a:r>
              <a:rPr lang="fr-FR" dirty="0" err="1"/>
              <a:t>Motor</a:t>
            </a:r>
            <a:r>
              <a:rPr lang="fr-FR" dirty="0"/>
              <a:t> Dimension</a:t>
            </a:r>
          </a:p>
        </p:txBody>
      </p:sp>
      <p:sp>
        <p:nvSpPr>
          <p:cNvPr id="2054" name="Content Placeholder 2053">
            <a:extLst>
              <a:ext uri="{FF2B5EF4-FFF2-40B4-BE49-F238E27FC236}">
                <a16:creationId xmlns:a16="http://schemas.microsoft.com/office/drawing/2014/main" id="{1794900E-69B2-9246-BC5E-3068A2D055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08108"/>
            <a:ext cx="5171090" cy="3531602"/>
          </a:xfrm>
        </p:spPr>
        <p:txBody>
          <a:bodyPr>
            <a:normAutofit/>
          </a:bodyPr>
          <a:lstStyle/>
          <a:p>
            <a:r>
              <a:rPr lang="en-US" sz="1600" dirty="0"/>
              <a:t>Prevalence of motor disorders in 79% of ASD children (Green and al., 2009)</a:t>
            </a:r>
          </a:p>
          <a:p>
            <a:r>
              <a:rPr lang="en-US" sz="1600" dirty="0"/>
              <a:t>General and significant motor deficit in ASD compared to children of the same age (</a:t>
            </a:r>
            <a:r>
              <a:rPr lang="en-US" sz="1600" dirty="0" err="1"/>
              <a:t>Whyatt</a:t>
            </a:r>
            <a:r>
              <a:rPr lang="en-US" sz="1600" dirty="0"/>
              <a:t> and Craig, 2012)</a:t>
            </a:r>
          </a:p>
          <a:p>
            <a:r>
              <a:rPr lang="en-US" sz="1600" dirty="0"/>
              <a:t>Frequent motor particularity (Kaur and al., 2018)</a:t>
            </a:r>
          </a:p>
          <a:p>
            <a:r>
              <a:rPr lang="en-US" sz="1600" dirty="0"/>
              <a:t>Correlation between motor impairment in ASD and language, social skills and I.Q. deficits (</a:t>
            </a:r>
            <a:r>
              <a:rPr lang="en-US" sz="1600" dirty="0" err="1"/>
              <a:t>Fulceri</a:t>
            </a:r>
            <a:r>
              <a:rPr lang="en-US" sz="1600" dirty="0"/>
              <a:t> et al., 2</a:t>
            </a:r>
          </a:p>
          <a:p>
            <a:r>
              <a:rPr lang="en-US" sz="1600" dirty="0"/>
              <a:t>Children with ASD at 86% risk of motor impairment (Bhat, 2020)</a:t>
            </a:r>
          </a:p>
        </p:txBody>
      </p:sp>
      <p:cxnSp>
        <p:nvCxnSpPr>
          <p:cNvPr id="2085" name="Straight Connector 2084">
            <a:extLst>
              <a:ext uri="{FF2B5EF4-FFF2-40B4-BE49-F238E27FC236}">
                <a16:creationId xmlns:a16="http://schemas.microsoft.com/office/drawing/2014/main" id="{64FA5DFF-7FE6-4855-84E6-DFA78EE97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87" name="Straight Connector 2086">
            <a:extLst>
              <a:ext uri="{FF2B5EF4-FFF2-40B4-BE49-F238E27FC236}">
                <a16:creationId xmlns:a16="http://schemas.microsoft.com/office/drawing/2014/main" id="{2AFD8CBA-54A3-4363-991B-B9C631BBF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89" name="Rectangle 23">
            <a:extLst>
              <a:ext uri="{FF2B5EF4-FFF2-40B4-BE49-F238E27FC236}">
                <a16:creationId xmlns:a16="http://schemas.microsoft.com/office/drawing/2014/main" id="{3F088236-D655-4F88-B238-E16762358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091" name="Rectangle 25">
            <a:extLst>
              <a:ext uri="{FF2B5EF4-FFF2-40B4-BE49-F238E27FC236}">
                <a16:creationId xmlns:a16="http://schemas.microsoft.com/office/drawing/2014/main" id="{3DAC0C92-199E-475C-9390-119A9B027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093" name="Isosceles Triangle 24">
            <a:extLst>
              <a:ext uri="{FF2B5EF4-FFF2-40B4-BE49-F238E27FC236}">
                <a16:creationId xmlns:a16="http://schemas.microsoft.com/office/drawing/2014/main" id="{C4CFB339-0ED8-4FE2-9EF1-6D1375B84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095" name="Rectangle 27">
            <a:extLst>
              <a:ext uri="{FF2B5EF4-FFF2-40B4-BE49-F238E27FC236}">
                <a16:creationId xmlns:a16="http://schemas.microsoft.com/office/drawing/2014/main" id="{31896C80-2069-4431-9C19-83B913734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097" name="Rectangle 28">
            <a:extLst>
              <a:ext uri="{FF2B5EF4-FFF2-40B4-BE49-F238E27FC236}">
                <a16:creationId xmlns:a16="http://schemas.microsoft.com/office/drawing/2014/main" id="{BF120A21-0841-4823-B0C4-28AEBCEF9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099" name="Rectangle 29">
            <a:extLst>
              <a:ext uri="{FF2B5EF4-FFF2-40B4-BE49-F238E27FC236}">
                <a16:creationId xmlns:a16="http://schemas.microsoft.com/office/drawing/2014/main" id="{DBB05BAE-BBD3-4289-899F-A6851503C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101" name="Isosceles Triangle 29">
            <a:extLst>
              <a:ext uri="{FF2B5EF4-FFF2-40B4-BE49-F238E27FC236}">
                <a16:creationId xmlns:a16="http://schemas.microsoft.com/office/drawing/2014/main" id="{9874D11C-36F5-4BBE-A490-019A54E95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0D5924D-8C25-F8B3-9837-AADC6F37845F}"/>
              </a:ext>
            </a:extLst>
          </p:cNvPr>
          <p:cNvSpPr txBox="1"/>
          <p:nvPr/>
        </p:nvSpPr>
        <p:spPr>
          <a:xfrm>
            <a:off x="677333" y="5339255"/>
            <a:ext cx="4083853" cy="7386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400" i="1" dirty="0" err="1"/>
              <a:t>Motor</a:t>
            </a:r>
            <a:r>
              <a:rPr lang="fr-FR" sz="1400" i="1" dirty="0"/>
              <a:t> </a:t>
            </a:r>
            <a:r>
              <a:rPr lang="fr-FR" sz="1400" i="1" dirty="0" err="1"/>
              <a:t>Impairments</a:t>
            </a:r>
            <a:r>
              <a:rPr lang="fr-FR" sz="1400" i="1" dirty="0"/>
              <a:t> in </a:t>
            </a:r>
            <a:r>
              <a:rPr lang="fr-FR" sz="1400" i="1" dirty="0" err="1"/>
              <a:t>Children</a:t>
            </a:r>
            <a:r>
              <a:rPr lang="fr-FR" sz="1400" i="1" dirty="0"/>
              <a:t> </a:t>
            </a:r>
            <a:r>
              <a:rPr lang="fr-FR" sz="1400" i="1" dirty="0" err="1"/>
              <a:t>with</a:t>
            </a:r>
            <a:r>
              <a:rPr lang="fr-FR" sz="1400" i="1" dirty="0"/>
              <a:t> </a:t>
            </a:r>
            <a:r>
              <a:rPr lang="fr-FR" sz="1400" i="1" dirty="0" err="1"/>
              <a:t>Autism</a:t>
            </a:r>
            <a:r>
              <a:rPr lang="fr-FR" sz="1400" i="1" dirty="0"/>
              <a:t> Spectrum </a:t>
            </a:r>
            <a:r>
              <a:rPr lang="fr-FR" sz="1400" i="1" dirty="0" err="1"/>
              <a:t>Disorder</a:t>
            </a:r>
            <a:r>
              <a:rPr lang="fr-FR" sz="1400" i="1" dirty="0"/>
              <a:t>: A </a:t>
            </a:r>
            <a:r>
              <a:rPr lang="fr-FR" sz="1400" i="1" dirty="0" err="1"/>
              <a:t>Systematic</a:t>
            </a:r>
            <a:r>
              <a:rPr lang="fr-FR" sz="1400" i="1" dirty="0"/>
              <a:t> </a:t>
            </a:r>
            <a:r>
              <a:rPr lang="fr-FR" sz="1400" i="1" dirty="0" err="1"/>
              <a:t>Review</a:t>
            </a:r>
            <a:r>
              <a:rPr lang="fr-FR" sz="1400" i="1" dirty="0"/>
              <a:t> and Meta-</a:t>
            </a:r>
            <a:r>
              <a:rPr lang="fr-FR" sz="1400" i="1" dirty="0" err="1"/>
              <a:t>analysis</a:t>
            </a:r>
            <a:r>
              <a:rPr lang="fr-FR" sz="1400" i="1" dirty="0"/>
              <a:t> (</a:t>
            </a:r>
            <a:r>
              <a:rPr lang="fr-FR" sz="1400" i="1" dirty="0" err="1"/>
              <a:t>Kangarani</a:t>
            </a:r>
            <a:r>
              <a:rPr lang="fr-FR" sz="1400" i="1" dirty="0"/>
              <a:t> </a:t>
            </a:r>
            <a:r>
              <a:rPr lang="fr-FR" sz="1400" i="1" dirty="0" err="1"/>
              <a:t>Farahani</a:t>
            </a:r>
            <a:r>
              <a:rPr lang="fr-FR" sz="1400" i="1" dirty="0"/>
              <a:t> et al., 2023)</a:t>
            </a:r>
          </a:p>
        </p:txBody>
      </p:sp>
    </p:spTree>
    <p:extLst>
      <p:ext uri="{BB962C8B-B14F-4D97-AF65-F5344CB8AC3E}">
        <p14:creationId xmlns:p14="http://schemas.microsoft.com/office/powerpoint/2010/main" val="637765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Repérage des Troubles du Neuro-Développement (TND) : un nouveau livret pour  l'intervention précoce - Anecamsp">
            <a:extLst>
              <a:ext uri="{FF2B5EF4-FFF2-40B4-BE49-F238E27FC236}">
                <a16:creationId xmlns:a16="http://schemas.microsoft.com/office/drawing/2014/main" id="{33C02BCD-BF7A-0950-43F4-AE03AE2050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10" r="1" b="20861"/>
          <a:stretch/>
        </p:blipFill>
        <p:spPr bwMode="auto">
          <a:xfrm>
            <a:off x="4269854" y="-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727D356-8E27-D325-6553-A3B2B2398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539" y="303900"/>
            <a:ext cx="3981918" cy="1320800"/>
          </a:xfrm>
        </p:spPr>
        <p:txBody>
          <a:bodyPr>
            <a:normAutofit/>
          </a:bodyPr>
          <a:lstStyle/>
          <a:p>
            <a:r>
              <a:rPr lang="fr-FR" dirty="0" err="1"/>
              <a:t>Sensory</a:t>
            </a:r>
            <a:r>
              <a:rPr lang="fr-FR" dirty="0"/>
              <a:t> Dimension</a:t>
            </a:r>
          </a:p>
        </p:txBody>
      </p:sp>
      <p:sp>
        <p:nvSpPr>
          <p:cNvPr id="2054" name="Content Placeholder 2053">
            <a:extLst>
              <a:ext uri="{FF2B5EF4-FFF2-40B4-BE49-F238E27FC236}">
                <a16:creationId xmlns:a16="http://schemas.microsoft.com/office/drawing/2014/main" id="{1794900E-69B2-9246-BC5E-3068A2D055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765" y="1263845"/>
            <a:ext cx="5424616" cy="4005861"/>
          </a:xfrm>
        </p:spPr>
        <p:txBody>
          <a:bodyPr>
            <a:normAutofit lnSpcReduction="10000"/>
          </a:bodyPr>
          <a:lstStyle/>
          <a:p>
            <a:endParaRPr lang="en-US" dirty="0"/>
          </a:p>
          <a:p>
            <a:r>
              <a:rPr lang="en-US" dirty="0"/>
              <a:t>Mary Temple Grandin</a:t>
            </a:r>
          </a:p>
          <a:p>
            <a:endParaRPr lang="en-US" dirty="0"/>
          </a:p>
          <a:p>
            <a:r>
              <a:rPr lang="en-US" dirty="0"/>
              <a:t>Extreme sensory modulation behaviors in toddlers with autism spectrum disorders (Ben-</a:t>
            </a:r>
            <a:r>
              <a:rPr lang="en-US" dirty="0" err="1"/>
              <a:t>Sasson</a:t>
            </a:r>
            <a:r>
              <a:rPr lang="en-US" dirty="0"/>
              <a:t> and al., 2007).</a:t>
            </a:r>
          </a:p>
          <a:p>
            <a:endParaRPr lang="fr-FR" dirty="0"/>
          </a:p>
          <a:p>
            <a:r>
              <a:rPr lang="fr-FR" dirty="0" err="1"/>
              <a:t>prevalence</a:t>
            </a:r>
            <a:r>
              <a:rPr lang="fr-FR" dirty="0"/>
              <a:t> </a:t>
            </a:r>
            <a:r>
              <a:rPr lang="fr-FR" dirty="0" err="1"/>
              <a:t>estimates</a:t>
            </a:r>
            <a:r>
              <a:rPr lang="fr-FR" dirty="0"/>
              <a:t> </a:t>
            </a:r>
            <a:r>
              <a:rPr lang="fr-FR" dirty="0" err="1"/>
              <a:t>varying</a:t>
            </a:r>
            <a:r>
              <a:rPr lang="fr-FR" dirty="0"/>
              <a:t> </a:t>
            </a:r>
            <a:r>
              <a:rPr lang="fr-FR" dirty="0" err="1"/>
              <a:t>from</a:t>
            </a:r>
            <a:r>
              <a:rPr lang="fr-FR" dirty="0"/>
              <a:t> 69% to 95% (</a:t>
            </a:r>
            <a:r>
              <a:rPr lang="en-US" dirty="0"/>
              <a:t>Hazen and al. 2014)</a:t>
            </a:r>
          </a:p>
          <a:p>
            <a:endParaRPr lang="en-US" dirty="0"/>
          </a:p>
          <a:p>
            <a:r>
              <a:rPr lang="en-US" dirty="0"/>
              <a:t>Different Sensory Subtypes in children with ASD (</a:t>
            </a:r>
            <a:r>
              <a:rPr lang="en-US" dirty="0" err="1"/>
              <a:t>Ausdereau</a:t>
            </a:r>
            <a:r>
              <a:rPr lang="en-US" dirty="0"/>
              <a:t> and al. 2014)</a:t>
            </a:r>
          </a:p>
        </p:txBody>
      </p:sp>
      <p:cxnSp>
        <p:nvCxnSpPr>
          <p:cNvPr id="2085" name="Straight Connector 2084">
            <a:extLst>
              <a:ext uri="{FF2B5EF4-FFF2-40B4-BE49-F238E27FC236}">
                <a16:creationId xmlns:a16="http://schemas.microsoft.com/office/drawing/2014/main" id="{64FA5DFF-7FE6-4855-84E6-DFA78EE97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87" name="Straight Connector 2086">
            <a:extLst>
              <a:ext uri="{FF2B5EF4-FFF2-40B4-BE49-F238E27FC236}">
                <a16:creationId xmlns:a16="http://schemas.microsoft.com/office/drawing/2014/main" id="{2AFD8CBA-54A3-4363-991B-B9C631BBF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89" name="Rectangle 23">
            <a:extLst>
              <a:ext uri="{FF2B5EF4-FFF2-40B4-BE49-F238E27FC236}">
                <a16:creationId xmlns:a16="http://schemas.microsoft.com/office/drawing/2014/main" id="{3F088236-D655-4F88-B238-E16762358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091" name="Rectangle 25">
            <a:extLst>
              <a:ext uri="{FF2B5EF4-FFF2-40B4-BE49-F238E27FC236}">
                <a16:creationId xmlns:a16="http://schemas.microsoft.com/office/drawing/2014/main" id="{3DAC0C92-199E-475C-9390-119A9B027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093" name="Isosceles Triangle 24">
            <a:extLst>
              <a:ext uri="{FF2B5EF4-FFF2-40B4-BE49-F238E27FC236}">
                <a16:creationId xmlns:a16="http://schemas.microsoft.com/office/drawing/2014/main" id="{C4CFB339-0ED8-4FE2-9EF1-6D1375B84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095" name="Rectangle 27">
            <a:extLst>
              <a:ext uri="{FF2B5EF4-FFF2-40B4-BE49-F238E27FC236}">
                <a16:creationId xmlns:a16="http://schemas.microsoft.com/office/drawing/2014/main" id="{31896C80-2069-4431-9C19-83B913734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097" name="Rectangle 28">
            <a:extLst>
              <a:ext uri="{FF2B5EF4-FFF2-40B4-BE49-F238E27FC236}">
                <a16:creationId xmlns:a16="http://schemas.microsoft.com/office/drawing/2014/main" id="{BF120A21-0841-4823-B0C4-28AEBCEF9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099" name="Rectangle 29">
            <a:extLst>
              <a:ext uri="{FF2B5EF4-FFF2-40B4-BE49-F238E27FC236}">
                <a16:creationId xmlns:a16="http://schemas.microsoft.com/office/drawing/2014/main" id="{DBB05BAE-BBD3-4289-899F-A6851503C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101" name="Isosceles Triangle 29">
            <a:extLst>
              <a:ext uri="{FF2B5EF4-FFF2-40B4-BE49-F238E27FC236}">
                <a16:creationId xmlns:a16="http://schemas.microsoft.com/office/drawing/2014/main" id="{9874D11C-36F5-4BBE-A490-019A54E95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7321B49-608C-BE95-300F-2E82DE380897}"/>
              </a:ext>
            </a:extLst>
          </p:cNvPr>
          <p:cNvSpPr txBox="1"/>
          <p:nvPr/>
        </p:nvSpPr>
        <p:spPr>
          <a:xfrm>
            <a:off x="651844" y="5594155"/>
            <a:ext cx="4083853" cy="52322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1400" i="1" dirty="0" err="1"/>
              <a:t>Sensory</a:t>
            </a:r>
            <a:r>
              <a:rPr lang="fr-FR" sz="1400" i="1" dirty="0"/>
              <a:t> </a:t>
            </a:r>
            <a:r>
              <a:rPr lang="fr-FR" sz="1400" i="1" dirty="0" err="1"/>
              <a:t>processing</a:t>
            </a:r>
            <a:r>
              <a:rPr lang="fr-FR" sz="1400" i="1" dirty="0"/>
              <a:t> in </a:t>
            </a:r>
            <a:r>
              <a:rPr lang="fr-FR" sz="1400" i="1" dirty="0" err="1"/>
              <a:t>autism</a:t>
            </a:r>
            <a:r>
              <a:rPr lang="fr-FR" sz="1400" i="1" dirty="0"/>
              <a:t> </a:t>
            </a:r>
            <a:r>
              <a:rPr lang="fr-FR" sz="1400" i="1" dirty="0" err="1"/>
              <a:t>spectrum</a:t>
            </a:r>
            <a:r>
              <a:rPr lang="fr-FR" sz="1400" i="1" dirty="0"/>
              <a:t> </a:t>
            </a:r>
            <a:r>
              <a:rPr lang="fr-FR" sz="1400" i="1" dirty="0" err="1"/>
              <a:t>disorders</a:t>
            </a:r>
            <a:r>
              <a:rPr lang="fr-FR" sz="1400" i="1" dirty="0"/>
              <a:t>. </a:t>
            </a:r>
            <a:r>
              <a:rPr lang="fr-FR" sz="1400" i="1" dirty="0" err="1"/>
              <a:t>Stanciu</a:t>
            </a:r>
            <a:r>
              <a:rPr lang="fr-FR" sz="1400" i="1" dirty="0"/>
              <a:t> and </a:t>
            </a:r>
            <a:r>
              <a:rPr lang="fr-FR" sz="1400" i="1" dirty="0" err="1"/>
              <a:t>Delvenne</a:t>
            </a:r>
            <a:r>
              <a:rPr lang="fr-FR" sz="1400" i="1" dirty="0"/>
              <a:t>, 2016</a:t>
            </a:r>
          </a:p>
        </p:txBody>
      </p:sp>
    </p:spTree>
    <p:extLst>
      <p:ext uri="{BB962C8B-B14F-4D97-AF65-F5344CB8AC3E}">
        <p14:creationId xmlns:p14="http://schemas.microsoft.com/office/powerpoint/2010/main" val="40001952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Repérage des Troubles du Neuro-Développement (TND) : un nouveau livret pour  l'intervention précoce - Anecamsp">
            <a:extLst>
              <a:ext uri="{FF2B5EF4-FFF2-40B4-BE49-F238E27FC236}">
                <a16:creationId xmlns:a16="http://schemas.microsoft.com/office/drawing/2014/main" id="{33C02BCD-BF7A-0950-43F4-AE03AE2050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10" r="1" b="20861"/>
          <a:stretch/>
        </p:blipFill>
        <p:spPr bwMode="auto">
          <a:xfrm>
            <a:off x="4269854" y="-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727D356-8E27-D325-6553-A3B2B2398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539" y="303900"/>
            <a:ext cx="3981918" cy="1320800"/>
          </a:xfrm>
        </p:spPr>
        <p:txBody>
          <a:bodyPr anchor="ctr">
            <a:normAutofit/>
          </a:bodyPr>
          <a:lstStyle/>
          <a:p>
            <a:pPr algn="ctr"/>
            <a:r>
              <a:rPr lang="fr-FR" dirty="0"/>
              <a:t>But </a:t>
            </a:r>
            <a:r>
              <a:rPr lang="fr-FR" dirty="0" err="1"/>
              <a:t>also</a:t>
            </a:r>
            <a:r>
              <a:rPr lang="fr-FR" dirty="0"/>
              <a:t>…</a:t>
            </a:r>
          </a:p>
        </p:txBody>
      </p:sp>
      <p:sp>
        <p:nvSpPr>
          <p:cNvPr id="2054" name="Content Placeholder 2053">
            <a:extLst>
              <a:ext uri="{FF2B5EF4-FFF2-40B4-BE49-F238E27FC236}">
                <a16:creationId xmlns:a16="http://schemas.microsoft.com/office/drawing/2014/main" id="{1794900E-69B2-9246-BC5E-3068A2D055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910" y="1831404"/>
            <a:ext cx="5424616" cy="4005861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Emotional regulation and anxiousness</a:t>
            </a:r>
          </a:p>
          <a:p>
            <a:endParaRPr lang="en-US" dirty="0"/>
          </a:p>
          <a:p>
            <a:r>
              <a:rPr lang="en-US" dirty="0"/>
              <a:t>Cognitive disorders</a:t>
            </a:r>
          </a:p>
          <a:p>
            <a:endParaRPr lang="fr-FR" dirty="0"/>
          </a:p>
          <a:p>
            <a:r>
              <a:rPr lang="fr-FR" dirty="0"/>
              <a:t>Parental </a:t>
            </a:r>
            <a:r>
              <a:rPr lang="fr-FR" dirty="0" err="1"/>
              <a:t>accompaniment</a:t>
            </a:r>
            <a:endParaRPr lang="en-US" dirty="0"/>
          </a:p>
          <a:p>
            <a:endParaRPr lang="en-US" dirty="0"/>
          </a:p>
          <a:p>
            <a:r>
              <a:rPr lang="en-US" dirty="0"/>
              <a:t>Learning disorders</a:t>
            </a:r>
          </a:p>
        </p:txBody>
      </p:sp>
      <p:cxnSp>
        <p:nvCxnSpPr>
          <p:cNvPr id="2085" name="Straight Connector 2084">
            <a:extLst>
              <a:ext uri="{FF2B5EF4-FFF2-40B4-BE49-F238E27FC236}">
                <a16:creationId xmlns:a16="http://schemas.microsoft.com/office/drawing/2014/main" id="{64FA5DFF-7FE6-4855-84E6-DFA78EE97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87" name="Straight Connector 2086">
            <a:extLst>
              <a:ext uri="{FF2B5EF4-FFF2-40B4-BE49-F238E27FC236}">
                <a16:creationId xmlns:a16="http://schemas.microsoft.com/office/drawing/2014/main" id="{2AFD8CBA-54A3-4363-991B-B9C631BBF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89" name="Rectangle 23">
            <a:extLst>
              <a:ext uri="{FF2B5EF4-FFF2-40B4-BE49-F238E27FC236}">
                <a16:creationId xmlns:a16="http://schemas.microsoft.com/office/drawing/2014/main" id="{3F088236-D655-4F88-B238-E16762358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091" name="Rectangle 25">
            <a:extLst>
              <a:ext uri="{FF2B5EF4-FFF2-40B4-BE49-F238E27FC236}">
                <a16:creationId xmlns:a16="http://schemas.microsoft.com/office/drawing/2014/main" id="{3DAC0C92-199E-475C-9390-119A9B027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093" name="Isosceles Triangle 24">
            <a:extLst>
              <a:ext uri="{FF2B5EF4-FFF2-40B4-BE49-F238E27FC236}">
                <a16:creationId xmlns:a16="http://schemas.microsoft.com/office/drawing/2014/main" id="{C4CFB339-0ED8-4FE2-9EF1-6D1375B84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095" name="Rectangle 27">
            <a:extLst>
              <a:ext uri="{FF2B5EF4-FFF2-40B4-BE49-F238E27FC236}">
                <a16:creationId xmlns:a16="http://schemas.microsoft.com/office/drawing/2014/main" id="{31896C80-2069-4431-9C19-83B913734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097" name="Rectangle 28">
            <a:extLst>
              <a:ext uri="{FF2B5EF4-FFF2-40B4-BE49-F238E27FC236}">
                <a16:creationId xmlns:a16="http://schemas.microsoft.com/office/drawing/2014/main" id="{BF120A21-0841-4823-B0C4-28AEBCEF9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099" name="Rectangle 29">
            <a:extLst>
              <a:ext uri="{FF2B5EF4-FFF2-40B4-BE49-F238E27FC236}">
                <a16:creationId xmlns:a16="http://schemas.microsoft.com/office/drawing/2014/main" id="{DBB05BAE-BBD3-4289-899F-A6851503C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101" name="Isosceles Triangle 29">
            <a:extLst>
              <a:ext uri="{FF2B5EF4-FFF2-40B4-BE49-F238E27FC236}">
                <a16:creationId xmlns:a16="http://schemas.microsoft.com/office/drawing/2014/main" id="{9874D11C-36F5-4BBE-A490-019A54E95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631211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71DCC99-ED43-FFA9-9F53-8A6CE59A5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4589" y="420413"/>
            <a:ext cx="6806032" cy="672662"/>
          </a:xfrm>
        </p:spPr>
        <p:txBody>
          <a:bodyPr/>
          <a:lstStyle/>
          <a:p>
            <a:r>
              <a:rPr lang="fr-FR" dirty="0" err="1"/>
              <a:t>What</a:t>
            </a:r>
            <a:r>
              <a:rPr lang="fr-FR" dirty="0"/>
              <a:t> do </a:t>
            </a:r>
            <a:r>
              <a:rPr lang="fr-FR" dirty="0" err="1"/>
              <a:t>we</a:t>
            </a:r>
            <a:r>
              <a:rPr lang="fr-FR" dirty="0"/>
              <a:t> do ? </a:t>
            </a:r>
            <a:r>
              <a:rPr lang="fr-FR" dirty="0" err="1"/>
              <a:t>Specific</a:t>
            </a:r>
            <a:r>
              <a:rPr lang="fr-FR" dirty="0"/>
              <a:t> </a:t>
            </a:r>
            <a:r>
              <a:rPr lang="fr-FR" dirty="0" err="1"/>
              <a:t>tools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124673B-2F33-93F9-F642-0780BA38BE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269" y="1488613"/>
            <a:ext cx="4729656" cy="5153925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fr-FR" dirty="0"/>
              <a:t>For </a:t>
            </a:r>
            <a:r>
              <a:rPr lang="fr-FR" dirty="0" err="1"/>
              <a:t>motor</a:t>
            </a:r>
            <a:r>
              <a:rPr lang="fr-FR" dirty="0"/>
              <a:t> dimension - DCD</a:t>
            </a:r>
          </a:p>
          <a:p>
            <a:r>
              <a:rPr lang="fr-FR" dirty="0"/>
              <a:t>CO-OP (Cognitive Orientation to Daily Occupation Performance)</a:t>
            </a:r>
          </a:p>
          <a:p>
            <a:pPr lvl="2"/>
            <a:r>
              <a:rPr lang="fr-FR" b="0" i="0" u="none" strike="noStrike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Madieu</a:t>
            </a:r>
            <a:r>
              <a:rPr lang="fr-FR" b="0" i="0" u="none" strike="noStrike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 and Ruiz (2019). </a:t>
            </a:r>
            <a:r>
              <a:rPr lang="fr-FR" b="0" i="0" u="none" strike="noStrike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Rehabilitation</a:t>
            </a:r>
            <a:r>
              <a:rPr lang="fr-FR" b="0" i="0" u="none" strike="noStrike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 of DCD </a:t>
            </a:r>
            <a:r>
              <a:rPr lang="fr-FR" b="0" i="0" u="none" strike="noStrike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associated</a:t>
            </a:r>
            <a:r>
              <a:rPr lang="fr-FR" b="0" i="0" u="none" strike="noStrike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fr-FR" b="0" i="0" u="none" strike="noStrike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with</a:t>
            </a:r>
            <a:r>
              <a:rPr lang="fr-FR" b="0" i="0" u="none" strike="noStrike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 ASD. </a:t>
            </a:r>
            <a:r>
              <a:rPr lang="fr-FR" b="0" i="0" u="none" strike="noStrike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Autism</a:t>
            </a:r>
            <a:r>
              <a:rPr lang="fr-FR" b="0" i="0" u="none" strike="noStrike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 and </a:t>
            </a:r>
            <a:r>
              <a:rPr lang="fr-FR" b="0" i="0" u="none" strike="noStrike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psychomotricity</a:t>
            </a:r>
            <a:endParaRPr lang="fr-FR" dirty="0">
              <a:solidFill>
                <a:srgbClr val="212121"/>
              </a:solidFill>
              <a:latin typeface="Aptos" panose="020B0004020202020204" pitchFamily="34" charset="0"/>
            </a:endParaRPr>
          </a:p>
          <a:p>
            <a:pPr lvl="2"/>
            <a:r>
              <a:rPr lang="fr-FR" b="0" i="0" u="none" strike="noStrike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D’</a:t>
            </a:r>
            <a:r>
              <a:rPr lang="fr-FR" b="0" i="0" u="none" strike="noStrike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Ignazio</a:t>
            </a:r>
            <a:r>
              <a:rPr lang="fr-FR" b="0" i="0" u="none" strike="noStrike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 and Martin (2019). An adaptation of the CO-OP </a:t>
            </a:r>
            <a:r>
              <a:rPr lang="fr-FR" b="0" i="0" u="none" strike="noStrike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method</a:t>
            </a:r>
            <a:r>
              <a:rPr lang="fr-FR" b="0" i="0" u="none" strike="noStrike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 in </a:t>
            </a:r>
            <a:r>
              <a:rPr lang="fr-FR" b="0" i="0" u="none" strike="noStrike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psychomotricity</a:t>
            </a:r>
            <a:r>
              <a:rPr lang="fr-FR" b="0" i="0" u="none" strike="noStrike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. Évolutions Psychomotrices.</a:t>
            </a:r>
          </a:p>
          <a:p>
            <a:r>
              <a:rPr lang="fr-FR" dirty="0" err="1"/>
              <a:t>Motor</a:t>
            </a:r>
            <a:r>
              <a:rPr lang="fr-FR" dirty="0"/>
              <a:t> </a:t>
            </a:r>
            <a:r>
              <a:rPr lang="fr-FR" dirty="0" err="1"/>
              <a:t>Imagery</a:t>
            </a:r>
            <a:endParaRPr lang="fr-FR" dirty="0"/>
          </a:p>
          <a:p>
            <a:pPr lvl="2"/>
            <a:r>
              <a:rPr lang="fr-FR" b="0" i="0" u="none" strike="noStrike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Wilson, Thomas, </a:t>
            </a:r>
            <a:r>
              <a:rPr lang="fr-FR" b="0" i="0" u="none" strike="noStrike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Maruff</a:t>
            </a:r>
            <a:r>
              <a:rPr lang="fr-FR" b="0" i="0" u="none" strike="noStrike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 (2002) </a:t>
            </a:r>
            <a:r>
              <a:rPr lang="fr-FR" b="0" i="0" u="none" strike="noStrike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Motor</a:t>
            </a:r>
            <a:r>
              <a:rPr lang="fr-FR" b="0" i="0" u="none" strike="noStrike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fr-FR" b="0" i="0" u="none" strike="noStrike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imagery</a:t>
            </a:r>
            <a:r>
              <a:rPr lang="fr-FR" b="0" i="0" u="none" strike="noStrike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 training </a:t>
            </a:r>
            <a:r>
              <a:rPr lang="fr-FR" b="0" i="0" u="none" strike="noStrike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ameliorates</a:t>
            </a:r>
            <a:r>
              <a:rPr lang="fr-FR" b="0" i="0" u="none" strike="noStrike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fr-FR" b="0" i="0" u="none" strike="noStrike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motor</a:t>
            </a:r>
            <a:r>
              <a:rPr lang="fr-FR" b="0" i="0" u="none" strike="noStrike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fr-FR" b="0" i="0" u="none" strike="noStrike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clumsiness</a:t>
            </a:r>
            <a:r>
              <a:rPr lang="fr-FR" b="0" i="0" u="none" strike="noStrike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 in </a:t>
            </a:r>
            <a:r>
              <a:rPr lang="fr-FR" b="0" i="0" u="none" strike="noStrike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children</a:t>
            </a:r>
            <a:r>
              <a:rPr lang="fr-FR" b="0" i="0" u="none" strike="noStrike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. Journal of Child </a:t>
            </a:r>
            <a:r>
              <a:rPr lang="fr-FR" b="0" i="0" u="none" strike="noStrike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Neurology</a:t>
            </a:r>
            <a:r>
              <a:rPr lang="fr-FR" b="0" i="0" u="none" strike="noStrike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,</a:t>
            </a:r>
          </a:p>
          <a:p>
            <a:pPr lvl="2"/>
            <a:r>
              <a:rPr lang="fr-FR" b="0" i="0" u="none" strike="noStrike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Puyjarinet</a:t>
            </a:r>
            <a:r>
              <a:rPr lang="fr-FR" b="0" i="0" u="none" strike="noStrike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 (2016). </a:t>
            </a:r>
            <a:r>
              <a:rPr lang="fr-FR" b="0" i="0" u="none" strike="noStrike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Motor</a:t>
            </a:r>
            <a:r>
              <a:rPr lang="fr-FR" b="0" i="0" u="none" strike="noStrike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fr-FR" b="0" i="0" u="none" strike="noStrike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imaging</a:t>
            </a:r>
            <a:r>
              <a:rPr lang="fr-FR" b="0" i="0" u="none" strike="noStrike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 in the </a:t>
            </a:r>
            <a:r>
              <a:rPr lang="fr-FR" b="0" i="0" u="none" strike="noStrike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rehabilitation</a:t>
            </a:r>
            <a:r>
              <a:rPr lang="fr-FR" b="0" i="0" u="none" strike="noStrike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 of </a:t>
            </a:r>
            <a:r>
              <a:rPr lang="fr-FR" b="0" i="0" u="none" strike="noStrike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dysgraphy</a:t>
            </a:r>
            <a:r>
              <a:rPr lang="fr-FR" b="0" i="0" u="none" strike="noStrike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: </a:t>
            </a:r>
            <a:r>
              <a:rPr lang="fr-FR" b="0" i="0" u="none" strike="noStrike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from</a:t>
            </a:r>
            <a:r>
              <a:rPr lang="fr-FR" b="0" i="0" u="none" strike="noStrike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fr-FR" b="0" i="0" u="none" strike="noStrike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theory</a:t>
            </a:r>
            <a:r>
              <a:rPr lang="fr-FR" b="0" i="0" u="none" strike="noStrike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 to the </a:t>
            </a:r>
            <a:r>
              <a:rPr lang="fr-FR" b="0" i="0" u="none" strike="noStrike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organization</a:t>
            </a:r>
            <a:r>
              <a:rPr lang="fr-FR" b="0" i="0" u="none" strike="noStrike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 of </a:t>
            </a:r>
            <a:r>
              <a:rPr lang="fr-FR" b="0" i="0" u="none" strike="noStrike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therapeutic</a:t>
            </a:r>
            <a:r>
              <a:rPr lang="fr-FR" b="0" i="0" u="none" strike="noStrike" dirty="0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 practice. Les entretiens de Psychomotricité Toulouse : Europa Digital &amp; </a:t>
            </a:r>
            <a:r>
              <a:rPr lang="fr-FR" b="0" i="0" u="none" strike="noStrike" dirty="0" err="1">
                <a:solidFill>
                  <a:srgbClr val="212121"/>
                </a:solidFill>
                <a:effectLst/>
                <a:latin typeface="Aptos" panose="020B0004020202020204" pitchFamily="34" charset="0"/>
              </a:rPr>
              <a:t>Publishing</a:t>
            </a:r>
            <a:endParaRPr lang="fr-FR" b="0" i="0" u="none" strike="noStrike" dirty="0">
              <a:solidFill>
                <a:srgbClr val="212121"/>
              </a:solidFill>
              <a:effectLst/>
              <a:latin typeface="Aptos" panose="020B0004020202020204" pitchFamily="34" charset="0"/>
            </a:endParaRPr>
          </a:p>
          <a:p>
            <a:r>
              <a:rPr lang="fr-FR" dirty="0" err="1">
                <a:solidFill>
                  <a:srgbClr val="212121"/>
                </a:solidFill>
                <a:latin typeface="Aptos" panose="020B0004020202020204" pitchFamily="34" charset="0"/>
              </a:rPr>
              <a:t>Neuromotor</a:t>
            </a:r>
            <a:r>
              <a:rPr lang="fr-FR" dirty="0">
                <a:solidFill>
                  <a:srgbClr val="212121"/>
                </a:solidFill>
                <a:latin typeface="Aptos" panose="020B0004020202020204" pitchFamily="34" charset="0"/>
              </a:rPr>
              <a:t> </a:t>
            </a:r>
            <a:r>
              <a:rPr lang="fr-FR" dirty="0" err="1">
                <a:solidFill>
                  <a:srgbClr val="212121"/>
                </a:solidFill>
                <a:latin typeface="Aptos" panose="020B0004020202020204" pitchFamily="34" charset="0"/>
              </a:rPr>
              <a:t>task</a:t>
            </a:r>
            <a:r>
              <a:rPr lang="fr-FR" dirty="0">
                <a:solidFill>
                  <a:srgbClr val="212121"/>
                </a:solidFill>
                <a:latin typeface="Aptos" panose="020B0004020202020204" pitchFamily="34" charset="0"/>
              </a:rPr>
              <a:t> training - NTT</a:t>
            </a:r>
          </a:p>
          <a:p>
            <a:pPr lvl="2"/>
            <a:r>
              <a:rPr lang="fr-FR" b="0" i="0" dirty="0" err="1">
                <a:solidFill>
                  <a:srgbClr val="111111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Schoemaker</a:t>
            </a:r>
            <a:r>
              <a:rPr lang="fr-FR" b="0" i="0" dirty="0">
                <a:solidFill>
                  <a:srgbClr val="111111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, </a:t>
            </a:r>
            <a:r>
              <a:rPr lang="fr-FR" b="0" i="0" dirty="0" err="1">
                <a:solidFill>
                  <a:srgbClr val="111111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Smits-Engelmans</a:t>
            </a:r>
            <a:r>
              <a:rPr lang="fr-FR" b="0" i="0" dirty="0">
                <a:solidFill>
                  <a:srgbClr val="111111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, </a:t>
            </a:r>
            <a:r>
              <a:rPr lang="fr-FR" b="0" i="0" dirty="0" err="1">
                <a:solidFill>
                  <a:srgbClr val="111111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Sugden</a:t>
            </a:r>
            <a:r>
              <a:rPr lang="fr-FR" b="0" i="0" dirty="0">
                <a:solidFill>
                  <a:srgbClr val="111111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 &amp; Chambers (2005) </a:t>
            </a:r>
            <a:r>
              <a:rPr lang="fr-FR" b="0" i="0" dirty="0" err="1">
                <a:solidFill>
                  <a:srgbClr val="111111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Neuromotor</a:t>
            </a:r>
            <a:r>
              <a:rPr lang="fr-FR" b="0" i="0" dirty="0">
                <a:solidFill>
                  <a:srgbClr val="111111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 </a:t>
            </a:r>
            <a:r>
              <a:rPr lang="fr-FR" b="0" i="0" dirty="0" err="1">
                <a:solidFill>
                  <a:srgbClr val="111111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task</a:t>
            </a:r>
            <a:r>
              <a:rPr lang="fr-FR" b="0" i="0" dirty="0">
                <a:solidFill>
                  <a:srgbClr val="111111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 training: a new </a:t>
            </a:r>
            <a:r>
              <a:rPr lang="fr-FR" b="0" i="0" dirty="0" err="1">
                <a:solidFill>
                  <a:srgbClr val="111111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approach</a:t>
            </a:r>
            <a:r>
              <a:rPr lang="fr-FR" b="0" i="0" dirty="0">
                <a:solidFill>
                  <a:srgbClr val="111111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 to </a:t>
            </a:r>
            <a:r>
              <a:rPr lang="fr-FR" b="0" i="0" dirty="0" err="1">
                <a:solidFill>
                  <a:srgbClr val="111111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treat</a:t>
            </a:r>
            <a:r>
              <a:rPr lang="fr-FR" b="0" i="0" dirty="0">
                <a:solidFill>
                  <a:srgbClr val="111111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 </a:t>
            </a:r>
            <a:r>
              <a:rPr lang="fr-FR" b="0" i="0" dirty="0" err="1">
                <a:solidFill>
                  <a:srgbClr val="111111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children</a:t>
            </a:r>
            <a:r>
              <a:rPr lang="fr-FR" b="0" i="0" dirty="0">
                <a:solidFill>
                  <a:srgbClr val="111111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 </a:t>
            </a:r>
            <a:r>
              <a:rPr lang="fr-FR" b="0" i="0" dirty="0" err="1">
                <a:solidFill>
                  <a:srgbClr val="111111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with</a:t>
            </a:r>
            <a:r>
              <a:rPr lang="fr-FR" b="0" i="0" dirty="0">
                <a:solidFill>
                  <a:srgbClr val="111111"/>
                </a:solidFill>
                <a:effectLst/>
                <a:highlight>
                  <a:srgbClr val="FFFFFF"/>
                </a:highlight>
                <a:latin typeface="Roboto" panose="02000000000000000000" pitchFamily="2" charset="0"/>
              </a:rPr>
              <a:t> DCD</a:t>
            </a:r>
          </a:p>
          <a:p>
            <a:pPr lvl="2"/>
            <a:endParaRPr lang="fr-FR" dirty="0"/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56FFCF2F-AB31-502B-72EA-E7E68314B702}"/>
              </a:ext>
            </a:extLst>
          </p:cNvPr>
          <p:cNvSpPr txBox="1">
            <a:spLocks/>
          </p:cNvSpPr>
          <p:nvPr/>
        </p:nvSpPr>
        <p:spPr>
          <a:xfrm>
            <a:off x="4847605" y="1488612"/>
            <a:ext cx="4866290" cy="5153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dirty="0"/>
              <a:t>For </a:t>
            </a:r>
            <a:r>
              <a:rPr lang="fr-FR" dirty="0" err="1"/>
              <a:t>sensory</a:t>
            </a:r>
            <a:r>
              <a:rPr lang="fr-FR" dirty="0"/>
              <a:t> dimension</a:t>
            </a:r>
          </a:p>
          <a:p>
            <a:r>
              <a:rPr lang="fr-FR" dirty="0"/>
              <a:t>Ayres </a:t>
            </a:r>
            <a:r>
              <a:rPr lang="fr-FR" dirty="0" err="1"/>
              <a:t>method</a:t>
            </a:r>
            <a:endParaRPr lang="fr-FR" dirty="0">
              <a:solidFill>
                <a:srgbClr val="212121"/>
              </a:solidFill>
              <a:latin typeface="Aptos" panose="020B0004020202020204" pitchFamily="34" charset="0"/>
            </a:endParaRPr>
          </a:p>
          <a:p>
            <a:pPr lvl="2"/>
            <a:r>
              <a:rPr lang="fr-FR" dirty="0" err="1">
                <a:solidFill>
                  <a:srgbClr val="212121"/>
                </a:solidFill>
                <a:latin typeface="Aptos" panose="020B0004020202020204" pitchFamily="34" charset="0"/>
              </a:rPr>
              <a:t>Schoen</a:t>
            </a:r>
            <a:r>
              <a:rPr lang="fr-FR" dirty="0">
                <a:solidFill>
                  <a:srgbClr val="212121"/>
                </a:solidFill>
                <a:latin typeface="Aptos" panose="020B0004020202020204" pitchFamily="34" charset="0"/>
              </a:rPr>
              <a:t> and al. (2019) A </a:t>
            </a:r>
            <a:r>
              <a:rPr lang="fr-FR" dirty="0" err="1">
                <a:solidFill>
                  <a:srgbClr val="212121"/>
                </a:solidFill>
                <a:latin typeface="Aptos" panose="020B0004020202020204" pitchFamily="34" charset="0"/>
              </a:rPr>
              <a:t>systematic</a:t>
            </a:r>
            <a:r>
              <a:rPr lang="fr-FR" dirty="0">
                <a:solidFill>
                  <a:srgbClr val="212121"/>
                </a:solidFill>
                <a:latin typeface="Aptos" panose="020B0004020202020204" pitchFamily="34" charset="0"/>
              </a:rPr>
              <a:t> </a:t>
            </a:r>
            <a:r>
              <a:rPr lang="fr-FR" dirty="0" err="1">
                <a:solidFill>
                  <a:srgbClr val="212121"/>
                </a:solidFill>
                <a:latin typeface="Aptos" panose="020B0004020202020204" pitchFamily="34" charset="0"/>
              </a:rPr>
              <a:t>review</a:t>
            </a:r>
            <a:r>
              <a:rPr lang="fr-FR" dirty="0">
                <a:solidFill>
                  <a:srgbClr val="212121"/>
                </a:solidFill>
                <a:latin typeface="Aptos" panose="020B0004020202020204" pitchFamily="34" charset="0"/>
              </a:rPr>
              <a:t> of </a:t>
            </a:r>
            <a:r>
              <a:rPr lang="fr-FR" dirty="0" err="1">
                <a:solidFill>
                  <a:srgbClr val="212121"/>
                </a:solidFill>
                <a:latin typeface="Aptos" panose="020B0004020202020204" pitchFamily="34" charset="0"/>
              </a:rPr>
              <a:t>ayres</a:t>
            </a:r>
            <a:r>
              <a:rPr lang="fr-FR" dirty="0">
                <a:solidFill>
                  <a:srgbClr val="212121"/>
                </a:solidFill>
                <a:latin typeface="Aptos" panose="020B0004020202020204" pitchFamily="34" charset="0"/>
              </a:rPr>
              <a:t> </a:t>
            </a:r>
            <a:r>
              <a:rPr lang="fr-FR" dirty="0" err="1">
                <a:solidFill>
                  <a:srgbClr val="212121"/>
                </a:solidFill>
                <a:latin typeface="Aptos" panose="020B0004020202020204" pitchFamily="34" charset="0"/>
              </a:rPr>
              <a:t>sensory</a:t>
            </a:r>
            <a:r>
              <a:rPr lang="fr-FR" dirty="0">
                <a:solidFill>
                  <a:srgbClr val="212121"/>
                </a:solidFill>
                <a:latin typeface="Aptos" panose="020B0004020202020204" pitchFamily="34" charset="0"/>
              </a:rPr>
              <a:t> </a:t>
            </a:r>
            <a:r>
              <a:rPr lang="fr-FR" dirty="0" err="1">
                <a:solidFill>
                  <a:srgbClr val="212121"/>
                </a:solidFill>
                <a:latin typeface="Aptos" panose="020B0004020202020204" pitchFamily="34" charset="0"/>
              </a:rPr>
              <a:t>integration</a:t>
            </a:r>
            <a:r>
              <a:rPr lang="fr-FR" dirty="0">
                <a:solidFill>
                  <a:srgbClr val="212121"/>
                </a:solidFill>
                <a:latin typeface="Aptos" panose="020B0004020202020204" pitchFamily="34" charset="0"/>
              </a:rPr>
              <a:t> intervention for </a:t>
            </a:r>
            <a:r>
              <a:rPr lang="fr-FR" dirty="0" err="1">
                <a:solidFill>
                  <a:srgbClr val="212121"/>
                </a:solidFill>
                <a:latin typeface="Aptos" panose="020B0004020202020204" pitchFamily="34" charset="0"/>
              </a:rPr>
              <a:t>children</a:t>
            </a:r>
            <a:r>
              <a:rPr lang="fr-FR" dirty="0">
                <a:solidFill>
                  <a:srgbClr val="212121"/>
                </a:solidFill>
                <a:latin typeface="Aptos" panose="020B0004020202020204" pitchFamily="34" charset="0"/>
              </a:rPr>
              <a:t> </a:t>
            </a:r>
            <a:r>
              <a:rPr lang="fr-FR" dirty="0" err="1">
                <a:solidFill>
                  <a:srgbClr val="212121"/>
                </a:solidFill>
                <a:latin typeface="Aptos" panose="020B0004020202020204" pitchFamily="34" charset="0"/>
              </a:rPr>
              <a:t>with</a:t>
            </a:r>
            <a:r>
              <a:rPr lang="fr-FR" dirty="0">
                <a:solidFill>
                  <a:srgbClr val="212121"/>
                </a:solidFill>
                <a:latin typeface="Aptos" panose="020B0004020202020204" pitchFamily="34" charset="0"/>
              </a:rPr>
              <a:t> </a:t>
            </a:r>
            <a:r>
              <a:rPr lang="fr-FR" dirty="0" err="1">
                <a:solidFill>
                  <a:srgbClr val="212121"/>
                </a:solidFill>
                <a:latin typeface="Aptos" panose="020B0004020202020204" pitchFamily="34" charset="0"/>
              </a:rPr>
              <a:t>autism</a:t>
            </a:r>
            <a:endParaRPr lang="fr-FR" dirty="0">
              <a:solidFill>
                <a:srgbClr val="212121"/>
              </a:solidFill>
              <a:latin typeface="Aptos" panose="020B0004020202020204" pitchFamily="34" charset="0"/>
            </a:endParaRPr>
          </a:p>
          <a:p>
            <a:r>
              <a:rPr lang="fr-FR" dirty="0" err="1">
                <a:solidFill>
                  <a:srgbClr val="212121"/>
                </a:solidFill>
                <a:latin typeface="Aptos" panose="020B0004020202020204" pitchFamily="34" charset="0"/>
              </a:rPr>
              <a:t>Gorgy</a:t>
            </a:r>
            <a:r>
              <a:rPr lang="fr-FR" dirty="0">
                <a:solidFill>
                  <a:srgbClr val="212121"/>
                </a:solidFill>
                <a:latin typeface="Aptos" panose="020B0004020202020204" pitchFamily="34" charset="0"/>
              </a:rPr>
              <a:t> and D’</a:t>
            </a:r>
            <a:r>
              <a:rPr lang="fr-FR" dirty="0" err="1">
                <a:solidFill>
                  <a:srgbClr val="212121"/>
                </a:solidFill>
                <a:latin typeface="Aptos" panose="020B0004020202020204" pitchFamily="34" charset="0"/>
              </a:rPr>
              <a:t>Ignazio</a:t>
            </a:r>
            <a:r>
              <a:rPr lang="fr-FR" dirty="0">
                <a:solidFill>
                  <a:srgbClr val="212121"/>
                </a:solidFill>
                <a:latin typeface="Aptos" panose="020B0004020202020204" pitchFamily="34" charset="0"/>
              </a:rPr>
              <a:t> (2022) </a:t>
            </a:r>
            <a:r>
              <a:rPr lang="fr-FR" dirty="0" err="1">
                <a:solidFill>
                  <a:srgbClr val="212121"/>
                </a:solidFill>
                <a:latin typeface="Aptos" panose="020B0004020202020204" pitchFamily="34" charset="0"/>
              </a:rPr>
              <a:t>Concretely</a:t>
            </a:r>
            <a:r>
              <a:rPr lang="fr-FR" dirty="0">
                <a:solidFill>
                  <a:srgbClr val="212121"/>
                </a:solidFill>
                <a:latin typeface="Aptos" panose="020B0004020202020204" pitchFamily="34" charset="0"/>
              </a:rPr>
              <a:t> </a:t>
            </a:r>
            <a:r>
              <a:rPr lang="fr-FR" dirty="0" err="1">
                <a:solidFill>
                  <a:srgbClr val="212121"/>
                </a:solidFill>
                <a:latin typeface="Aptos" panose="020B0004020202020204" pitchFamily="34" charset="0"/>
              </a:rPr>
              <a:t>what</a:t>
            </a:r>
            <a:r>
              <a:rPr lang="fr-FR" dirty="0">
                <a:solidFill>
                  <a:srgbClr val="212121"/>
                </a:solidFill>
                <a:latin typeface="Aptos" panose="020B0004020202020204" pitchFamily="34" charset="0"/>
              </a:rPr>
              <a:t> to do? Design </a:t>
            </a:r>
            <a:r>
              <a:rPr lang="fr-FR" dirty="0" err="1">
                <a:solidFill>
                  <a:srgbClr val="212121"/>
                </a:solidFill>
                <a:latin typeface="Aptos" panose="020B0004020202020204" pitchFamily="34" charset="0"/>
              </a:rPr>
              <a:t>sensory</a:t>
            </a:r>
            <a:r>
              <a:rPr lang="fr-FR" dirty="0">
                <a:solidFill>
                  <a:srgbClr val="212121"/>
                </a:solidFill>
                <a:latin typeface="Aptos" panose="020B0004020202020204" pitchFamily="34" charset="0"/>
              </a:rPr>
              <a:t> programs for </a:t>
            </a:r>
            <a:r>
              <a:rPr lang="fr-FR" dirty="0" err="1">
                <a:solidFill>
                  <a:srgbClr val="212121"/>
                </a:solidFill>
                <a:latin typeface="Aptos" panose="020B0004020202020204" pitchFamily="34" charset="0"/>
              </a:rPr>
              <a:t>autistic</a:t>
            </a:r>
            <a:r>
              <a:rPr lang="fr-FR" dirty="0">
                <a:solidFill>
                  <a:srgbClr val="212121"/>
                </a:solidFill>
                <a:latin typeface="Aptos" panose="020B0004020202020204" pitchFamily="34" charset="0"/>
              </a:rPr>
              <a:t> people. Tom Pousse.</a:t>
            </a:r>
          </a:p>
          <a:p>
            <a:r>
              <a:rPr lang="fr-FR" dirty="0" err="1">
                <a:solidFill>
                  <a:srgbClr val="212121"/>
                </a:solidFill>
                <a:latin typeface="Aptos" panose="020B0004020202020204" pitchFamily="34" charset="0"/>
              </a:rPr>
              <a:t>Sensory</a:t>
            </a:r>
            <a:r>
              <a:rPr lang="fr-FR" dirty="0">
                <a:solidFill>
                  <a:srgbClr val="212121"/>
                </a:solidFill>
                <a:latin typeface="Aptos" panose="020B0004020202020204" pitchFamily="34" charset="0"/>
              </a:rPr>
              <a:t> </a:t>
            </a:r>
            <a:r>
              <a:rPr lang="fr-FR" dirty="0" err="1">
                <a:solidFill>
                  <a:srgbClr val="212121"/>
                </a:solidFill>
                <a:latin typeface="Aptos" panose="020B0004020202020204" pitchFamily="34" charset="0"/>
              </a:rPr>
              <a:t>Integration</a:t>
            </a:r>
            <a:r>
              <a:rPr lang="fr-FR" dirty="0">
                <a:solidFill>
                  <a:srgbClr val="212121"/>
                </a:solidFill>
                <a:latin typeface="Aptos" panose="020B0004020202020204" pitchFamily="34" charset="0"/>
              </a:rPr>
              <a:t> </a:t>
            </a:r>
            <a:r>
              <a:rPr lang="fr-FR" dirty="0" err="1">
                <a:solidFill>
                  <a:srgbClr val="212121"/>
                </a:solidFill>
                <a:latin typeface="Aptos" panose="020B0004020202020204" pitchFamily="34" charset="0"/>
              </a:rPr>
              <a:t>Therapy</a:t>
            </a:r>
            <a:endParaRPr lang="fr-FR" dirty="0">
              <a:solidFill>
                <a:srgbClr val="212121"/>
              </a:solidFill>
              <a:latin typeface="Aptos" panose="020B0004020202020204" pitchFamily="34" charset="0"/>
            </a:endParaRPr>
          </a:p>
          <a:p>
            <a:pPr lvl="2"/>
            <a:r>
              <a:rPr lang="fr-FR" dirty="0" err="1">
                <a:solidFill>
                  <a:srgbClr val="212121"/>
                </a:solidFill>
                <a:latin typeface="Aptos" panose="020B0004020202020204" pitchFamily="34" charset="0"/>
              </a:rPr>
              <a:t>Kashefimehr</a:t>
            </a:r>
            <a:r>
              <a:rPr lang="fr-FR" dirty="0">
                <a:solidFill>
                  <a:srgbClr val="212121"/>
                </a:solidFill>
                <a:latin typeface="Aptos" panose="020B0004020202020204" pitchFamily="34" charset="0"/>
              </a:rPr>
              <a:t>, </a:t>
            </a:r>
            <a:r>
              <a:rPr lang="fr-FR" dirty="0" err="1">
                <a:solidFill>
                  <a:srgbClr val="212121"/>
                </a:solidFill>
                <a:latin typeface="Aptos" panose="020B0004020202020204" pitchFamily="34" charset="0"/>
              </a:rPr>
              <a:t>Kayihan</a:t>
            </a:r>
            <a:r>
              <a:rPr lang="fr-FR" dirty="0">
                <a:solidFill>
                  <a:srgbClr val="212121"/>
                </a:solidFill>
                <a:latin typeface="Aptos" panose="020B0004020202020204" pitchFamily="34" charset="0"/>
              </a:rPr>
              <a:t>, and </a:t>
            </a:r>
            <a:r>
              <a:rPr lang="fr-FR" dirty="0" err="1">
                <a:solidFill>
                  <a:srgbClr val="212121"/>
                </a:solidFill>
                <a:latin typeface="Aptos" panose="020B0004020202020204" pitchFamily="34" charset="0"/>
              </a:rPr>
              <a:t>Huri</a:t>
            </a:r>
            <a:r>
              <a:rPr lang="fr-FR" dirty="0">
                <a:solidFill>
                  <a:srgbClr val="212121"/>
                </a:solidFill>
                <a:latin typeface="Aptos" panose="020B0004020202020204" pitchFamily="34" charset="0"/>
              </a:rPr>
              <a:t> (2018)The </a:t>
            </a:r>
            <a:r>
              <a:rPr lang="fr-FR" dirty="0" err="1">
                <a:solidFill>
                  <a:srgbClr val="212121"/>
                </a:solidFill>
                <a:latin typeface="Aptos" panose="020B0004020202020204" pitchFamily="34" charset="0"/>
              </a:rPr>
              <a:t>Effect</a:t>
            </a:r>
            <a:r>
              <a:rPr lang="fr-FR" dirty="0">
                <a:solidFill>
                  <a:srgbClr val="212121"/>
                </a:solidFill>
                <a:latin typeface="Aptos" panose="020B0004020202020204" pitchFamily="34" charset="0"/>
              </a:rPr>
              <a:t> of </a:t>
            </a:r>
            <a:r>
              <a:rPr lang="fr-FR" dirty="0" err="1">
                <a:solidFill>
                  <a:srgbClr val="212121"/>
                </a:solidFill>
                <a:latin typeface="Aptos" panose="020B0004020202020204" pitchFamily="34" charset="0"/>
              </a:rPr>
              <a:t>Sensory</a:t>
            </a:r>
            <a:r>
              <a:rPr lang="fr-FR" dirty="0">
                <a:solidFill>
                  <a:srgbClr val="212121"/>
                </a:solidFill>
                <a:latin typeface="Aptos" panose="020B0004020202020204" pitchFamily="34" charset="0"/>
              </a:rPr>
              <a:t> </a:t>
            </a:r>
            <a:r>
              <a:rPr lang="fr-FR" dirty="0" err="1">
                <a:solidFill>
                  <a:srgbClr val="212121"/>
                </a:solidFill>
                <a:latin typeface="Aptos" panose="020B0004020202020204" pitchFamily="34" charset="0"/>
              </a:rPr>
              <a:t>Integration</a:t>
            </a:r>
            <a:r>
              <a:rPr lang="fr-FR" dirty="0">
                <a:solidFill>
                  <a:srgbClr val="212121"/>
                </a:solidFill>
                <a:latin typeface="Aptos" panose="020B0004020202020204" pitchFamily="34" charset="0"/>
              </a:rPr>
              <a:t> </a:t>
            </a:r>
            <a:r>
              <a:rPr lang="fr-FR" dirty="0" err="1">
                <a:solidFill>
                  <a:srgbClr val="212121"/>
                </a:solidFill>
                <a:latin typeface="Aptos" panose="020B0004020202020204" pitchFamily="34" charset="0"/>
              </a:rPr>
              <a:t>Therapy</a:t>
            </a:r>
            <a:r>
              <a:rPr lang="fr-FR" dirty="0">
                <a:solidFill>
                  <a:srgbClr val="212121"/>
                </a:solidFill>
                <a:latin typeface="Aptos" panose="020B0004020202020204" pitchFamily="34" charset="0"/>
              </a:rPr>
              <a:t> on </a:t>
            </a:r>
            <a:r>
              <a:rPr lang="fr-FR" dirty="0" err="1">
                <a:solidFill>
                  <a:srgbClr val="212121"/>
                </a:solidFill>
                <a:latin typeface="Aptos" panose="020B0004020202020204" pitchFamily="34" charset="0"/>
              </a:rPr>
              <a:t>Occupational</a:t>
            </a:r>
            <a:r>
              <a:rPr lang="fr-FR" dirty="0">
                <a:solidFill>
                  <a:srgbClr val="212121"/>
                </a:solidFill>
                <a:latin typeface="Aptos" panose="020B0004020202020204" pitchFamily="34" charset="0"/>
              </a:rPr>
              <a:t> Performance in </a:t>
            </a:r>
            <a:r>
              <a:rPr lang="fr-FR" dirty="0" err="1">
                <a:solidFill>
                  <a:srgbClr val="212121"/>
                </a:solidFill>
                <a:latin typeface="Aptos" panose="020B0004020202020204" pitchFamily="34" charset="0"/>
              </a:rPr>
              <a:t>Children</a:t>
            </a:r>
            <a:r>
              <a:rPr lang="fr-FR" dirty="0">
                <a:solidFill>
                  <a:srgbClr val="212121"/>
                </a:solidFill>
                <a:latin typeface="Aptos" panose="020B0004020202020204" pitchFamily="34" charset="0"/>
              </a:rPr>
              <a:t> </a:t>
            </a:r>
            <a:r>
              <a:rPr lang="fr-FR" dirty="0" err="1">
                <a:solidFill>
                  <a:srgbClr val="212121"/>
                </a:solidFill>
                <a:latin typeface="Aptos" panose="020B0004020202020204" pitchFamily="34" charset="0"/>
              </a:rPr>
              <a:t>With</a:t>
            </a:r>
            <a:r>
              <a:rPr lang="fr-FR" dirty="0">
                <a:solidFill>
                  <a:srgbClr val="212121"/>
                </a:solidFill>
                <a:latin typeface="Aptos" panose="020B0004020202020204" pitchFamily="34" charset="0"/>
              </a:rPr>
              <a:t> </a:t>
            </a:r>
            <a:r>
              <a:rPr lang="fr-FR" dirty="0" err="1">
                <a:solidFill>
                  <a:srgbClr val="212121"/>
                </a:solidFill>
                <a:latin typeface="Aptos" panose="020B0004020202020204" pitchFamily="34" charset="0"/>
              </a:rPr>
              <a:t>Autism</a:t>
            </a:r>
            <a:endParaRPr lang="fr-FR" dirty="0">
              <a:solidFill>
                <a:srgbClr val="212121"/>
              </a:solidFill>
              <a:latin typeface="Aptos" panose="020B0004020202020204" pitchFamily="34" charset="0"/>
            </a:endParaRPr>
          </a:p>
          <a:p>
            <a:r>
              <a:rPr lang="fr-FR" dirty="0" err="1">
                <a:solidFill>
                  <a:srgbClr val="212121"/>
                </a:solidFill>
                <a:latin typeface="Aptos" panose="020B0004020202020204" pitchFamily="34" charset="0"/>
              </a:rPr>
              <a:t>Scale</a:t>
            </a:r>
            <a:r>
              <a:rPr lang="fr-FR" dirty="0">
                <a:solidFill>
                  <a:srgbClr val="212121"/>
                </a:solidFill>
                <a:latin typeface="Aptos" panose="020B0004020202020204" pitchFamily="34" charset="0"/>
              </a:rPr>
              <a:t> of </a:t>
            </a:r>
            <a:r>
              <a:rPr lang="fr-FR" dirty="0" err="1">
                <a:solidFill>
                  <a:srgbClr val="212121"/>
                </a:solidFill>
                <a:latin typeface="Aptos" panose="020B0004020202020204" pitchFamily="34" charset="0"/>
              </a:rPr>
              <a:t>sensory-psychomotor</a:t>
            </a:r>
            <a:r>
              <a:rPr lang="fr-FR" dirty="0">
                <a:solidFill>
                  <a:srgbClr val="212121"/>
                </a:solidFill>
                <a:latin typeface="Aptos" panose="020B0004020202020204" pitchFamily="34" charset="0"/>
              </a:rPr>
              <a:t> </a:t>
            </a:r>
            <a:r>
              <a:rPr lang="fr-FR" dirty="0" err="1">
                <a:solidFill>
                  <a:srgbClr val="212121"/>
                </a:solidFill>
                <a:latin typeface="Aptos" panose="020B0004020202020204" pitchFamily="34" charset="0"/>
              </a:rPr>
              <a:t>peculiarities</a:t>
            </a:r>
            <a:r>
              <a:rPr lang="fr-FR" dirty="0">
                <a:solidFill>
                  <a:srgbClr val="212121"/>
                </a:solidFill>
                <a:latin typeface="Aptos" panose="020B0004020202020204" pitchFamily="34" charset="0"/>
              </a:rPr>
              <a:t> in </a:t>
            </a:r>
            <a:r>
              <a:rPr lang="fr-FR" dirty="0" err="1">
                <a:solidFill>
                  <a:srgbClr val="212121"/>
                </a:solidFill>
                <a:latin typeface="Aptos" panose="020B0004020202020204" pitchFamily="34" charset="0"/>
              </a:rPr>
              <a:t>autism</a:t>
            </a:r>
            <a:r>
              <a:rPr lang="fr-FR" dirty="0">
                <a:solidFill>
                  <a:srgbClr val="212121"/>
                </a:solidFill>
                <a:latin typeface="Aptos" panose="020B0004020202020204" pitchFamily="34" charset="0"/>
              </a:rPr>
              <a:t> (Le </a:t>
            </a:r>
            <a:r>
              <a:rPr lang="fr-FR" dirty="0" err="1">
                <a:solidFill>
                  <a:srgbClr val="212121"/>
                </a:solidFill>
                <a:latin typeface="Aptos" panose="020B0004020202020204" pitchFamily="34" charset="0"/>
              </a:rPr>
              <a:t>Menn</a:t>
            </a:r>
            <a:r>
              <a:rPr lang="fr-FR" dirty="0">
                <a:solidFill>
                  <a:srgbClr val="212121"/>
                </a:solidFill>
                <a:latin typeface="Aptos" panose="020B0004020202020204" pitchFamily="34" charset="0"/>
              </a:rPr>
              <a:t> </a:t>
            </a:r>
            <a:r>
              <a:rPr lang="fr-FR" dirty="0" err="1">
                <a:solidFill>
                  <a:srgbClr val="212121"/>
                </a:solidFill>
                <a:latin typeface="Aptos" panose="020B0004020202020204" pitchFamily="34" charset="0"/>
              </a:rPr>
              <a:t>Tripi</a:t>
            </a:r>
            <a:r>
              <a:rPr lang="fr-FR" dirty="0">
                <a:solidFill>
                  <a:srgbClr val="212121"/>
                </a:solidFill>
                <a:latin typeface="Aptos" panose="020B0004020202020204" pitchFamily="34" charset="0"/>
              </a:rPr>
              <a:t> and al., 2020)</a:t>
            </a:r>
          </a:p>
        </p:txBody>
      </p:sp>
    </p:spTree>
    <p:extLst>
      <p:ext uri="{BB962C8B-B14F-4D97-AF65-F5344CB8AC3E}">
        <p14:creationId xmlns:p14="http://schemas.microsoft.com/office/powerpoint/2010/main" val="36916947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1025DD-480D-A553-C450-968842D69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4163320" cy="977462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fr-FR" sz="2400" dirty="0"/>
              <a:t>More </a:t>
            </a:r>
            <a:r>
              <a:rPr lang="fr-FR" sz="2400" dirty="0" err="1"/>
              <a:t>largely</a:t>
            </a:r>
            <a:r>
              <a:rPr lang="fr-FR" sz="2400" dirty="0"/>
              <a:t>, </a:t>
            </a:r>
            <a:r>
              <a:rPr lang="fr-FR" sz="2400" dirty="0" err="1"/>
              <a:t>psychomotor</a:t>
            </a:r>
            <a:r>
              <a:rPr lang="fr-FR" sz="2400" dirty="0"/>
              <a:t> interventions for ASD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870167-D32F-1B19-5E0C-1BBBA7CD6F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3645" y="1587062"/>
            <a:ext cx="4064439" cy="418311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fr-FR" sz="1700" dirty="0" err="1"/>
              <a:t>Reinforcement</a:t>
            </a:r>
            <a:r>
              <a:rPr lang="fr-FR" sz="1700" dirty="0"/>
              <a:t> of </a:t>
            </a:r>
            <a:r>
              <a:rPr lang="fr-FR" sz="1700" dirty="0" err="1"/>
              <a:t>motor</a:t>
            </a:r>
            <a:r>
              <a:rPr lang="fr-FR" sz="1700" dirty="0"/>
              <a:t> </a:t>
            </a:r>
            <a:r>
              <a:rPr lang="fr-FR" sz="1700" dirty="0" err="1"/>
              <a:t>skills</a:t>
            </a:r>
            <a:r>
              <a:rPr lang="fr-FR" sz="1700" dirty="0"/>
              <a:t>, support for interaction </a:t>
            </a:r>
            <a:r>
              <a:rPr lang="fr-FR" sz="1700" dirty="0" err="1"/>
              <a:t>with</a:t>
            </a:r>
            <a:r>
              <a:rPr lang="fr-FR" sz="1700" dirty="0"/>
              <a:t> </a:t>
            </a:r>
            <a:r>
              <a:rPr lang="fr-FR" sz="1700" dirty="0" err="1"/>
              <a:t>others</a:t>
            </a:r>
            <a:r>
              <a:rPr lang="fr-FR" sz="1700" dirty="0"/>
              <a:t> and </a:t>
            </a:r>
            <a:r>
              <a:rPr lang="fr-FR" sz="1700" dirty="0" err="1"/>
              <a:t>learning</a:t>
            </a:r>
            <a:r>
              <a:rPr lang="fr-FR" sz="1700" dirty="0"/>
              <a:t> (</a:t>
            </a:r>
            <a:r>
              <a:rPr lang="fr-FR" sz="1700" dirty="0" err="1"/>
              <a:t>pointing</a:t>
            </a:r>
            <a:r>
              <a:rPr lang="fr-FR" sz="1700" dirty="0"/>
              <a:t>, holding </a:t>
            </a:r>
            <a:r>
              <a:rPr lang="fr-FR" sz="1700" dirty="0" err="1"/>
              <a:t>eyes</a:t>
            </a:r>
            <a:r>
              <a:rPr lang="fr-FR" sz="1700" dirty="0"/>
              <a:t>, imitation, joint attention, non-verbal communication...)</a:t>
            </a:r>
          </a:p>
          <a:p>
            <a:pPr>
              <a:lnSpc>
                <a:spcPct val="90000"/>
              </a:lnSpc>
            </a:pPr>
            <a:r>
              <a:rPr lang="fr-FR" sz="1700" dirty="0" err="1"/>
              <a:t>broadening</a:t>
            </a:r>
            <a:r>
              <a:rPr lang="fr-FR" sz="1700" dirty="0"/>
              <a:t> of </a:t>
            </a:r>
            <a:r>
              <a:rPr lang="fr-FR" sz="1700" dirty="0" err="1"/>
              <a:t>interests</a:t>
            </a:r>
            <a:r>
              <a:rPr lang="fr-FR" sz="1700" dirty="0"/>
              <a:t> to </a:t>
            </a:r>
            <a:r>
              <a:rPr lang="fr-FR" sz="1700" dirty="0" err="1"/>
              <a:t>reduce</a:t>
            </a:r>
            <a:r>
              <a:rPr lang="fr-FR" sz="1700" dirty="0"/>
              <a:t> </a:t>
            </a:r>
            <a:r>
              <a:rPr lang="fr-FR" sz="1700" dirty="0" err="1"/>
              <a:t>restricted</a:t>
            </a:r>
            <a:r>
              <a:rPr lang="fr-FR" sz="1700" dirty="0"/>
              <a:t> </a:t>
            </a:r>
            <a:r>
              <a:rPr lang="fr-FR" sz="1700" dirty="0" err="1"/>
              <a:t>behaviours</a:t>
            </a:r>
            <a:r>
              <a:rPr lang="fr-FR" sz="1700" dirty="0"/>
              <a:t> and </a:t>
            </a:r>
            <a:r>
              <a:rPr lang="fr-FR" sz="1700" dirty="0" err="1"/>
              <a:t>enrich</a:t>
            </a:r>
            <a:r>
              <a:rPr lang="fr-FR" sz="1700" dirty="0"/>
              <a:t> the </a:t>
            </a:r>
            <a:r>
              <a:rPr lang="fr-FR" sz="1700" dirty="0" err="1"/>
              <a:t>motor</a:t>
            </a:r>
            <a:r>
              <a:rPr lang="fr-FR" sz="1700" dirty="0"/>
              <a:t> and </a:t>
            </a:r>
            <a:r>
              <a:rPr lang="fr-FR" sz="1700" dirty="0" err="1"/>
              <a:t>perceptual</a:t>
            </a:r>
            <a:r>
              <a:rPr lang="fr-FR" sz="1700" dirty="0"/>
              <a:t> </a:t>
            </a:r>
            <a:r>
              <a:rPr lang="fr-FR" sz="1700" dirty="0" err="1"/>
              <a:t>repertoire</a:t>
            </a:r>
            <a:endParaRPr lang="fr-FR" sz="1700" dirty="0"/>
          </a:p>
          <a:p>
            <a:pPr>
              <a:lnSpc>
                <a:spcPct val="90000"/>
              </a:lnSpc>
            </a:pPr>
            <a:r>
              <a:rPr lang="fr-FR" sz="1700" dirty="0" err="1"/>
              <a:t>improve</a:t>
            </a:r>
            <a:r>
              <a:rPr lang="fr-FR" sz="1700" dirty="0"/>
              <a:t> discrimination of </a:t>
            </a:r>
            <a:r>
              <a:rPr lang="fr-FR" sz="1700" dirty="0" err="1"/>
              <a:t>emotions</a:t>
            </a:r>
            <a:endParaRPr lang="fr-FR" sz="1700" dirty="0"/>
          </a:p>
          <a:p>
            <a:pPr>
              <a:lnSpc>
                <a:spcPct val="90000"/>
              </a:lnSpc>
            </a:pPr>
            <a:r>
              <a:rPr lang="fr-FR" sz="1700" dirty="0" err="1"/>
              <a:t>consideration</a:t>
            </a:r>
            <a:r>
              <a:rPr lang="fr-FR" sz="1700" dirty="0"/>
              <a:t> of </a:t>
            </a:r>
            <a:r>
              <a:rPr lang="fr-FR" sz="1700" dirty="0" err="1"/>
              <a:t>sensory</a:t>
            </a:r>
            <a:r>
              <a:rPr lang="fr-FR" sz="1700" dirty="0"/>
              <a:t> </a:t>
            </a:r>
            <a:r>
              <a:rPr lang="fr-FR" sz="1700" dirty="0" err="1"/>
              <a:t>characteristics</a:t>
            </a:r>
            <a:r>
              <a:rPr lang="fr-FR" sz="1700" dirty="0"/>
              <a:t> (protective </a:t>
            </a:r>
            <a:r>
              <a:rPr lang="fr-FR" sz="1700" dirty="0" err="1"/>
              <a:t>measures</a:t>
            </a:r>
            <a:r>
              <a:rPr lang="fr-FR" sz="1700" dirty="0"/>
              <a:t>, habituation, </a:t>
            </a:r>
            <a:r>
              <a:rPr lang="fr-FR" sz="1700" dirty="0" err="1"/>
              <a:t>sensory</a:t>
            </a:r>
            <a:r>
              <a:rPr lang="fr-FR" sz="1700" dirty="0"/>
              <a:t> arrangements...)</a:t>
            </a:r>
          </a:p>
          <a:p>
            <a:pPr>
              <a:lnSpc>
                <a:spcPct val="90000"/>
              </a:lnSpc>
            </a:pPr>
            <a:r>
              <a:rPr lang="fr-FR" sz="1700" dirty="0" err="1"/>
              <a:t>decrease</a:t>
            </a:r>
            <a:r>
              <a:rPr lang="fr-FR" sz="1700" dirty="0"/>
              <a:t> </a:t>
            </a:r>
            <a:r>
              <a:rPr lang="fr-FR" sz="1700" dirty="0" err="1"/>
              <a:t>anxiety</a:t>
            </a:r>
            <a:r>
              <a:rPr lang="fr-FR" sz="1700" dirty="0"/>
              <a:t> by body </a:t>
            </a:r>
            <a:r>
              <a:rPr lang="fr-FR" sz="1700" dirty="0" err="1"/>
              <a:t>approach</a:t>
            </a:r>
            <a:endParaRPr lang="fr-FR" sz="1700" dirty="0"/>
          </a:p>
        </p:txBody>
      </p:sp>
      <p:pic>
        <p:nvPicPr>
          <p:cNvPr id="5" name="Image 4" descr="Une image contenant personne, intérieur, mur, habits&#10;&#10;Description générée automatiquement">
            <a:extLst>
              <a:ext uri="{FF2B5EF4-FFF2-40B4-BE49-F238E27FC236}">
                <a16:creationId xmlns:a16="http://schemas.microsoft.com/office/drawing/2014/main" id="{FDFFB804-E3E7-F5A8-7138-83944B358F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147" r="41469" b="-1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53982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1025DD-480D-A553-C450-968842D69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6734" y="609600"/>
            <a:ext cx="4163320" cy="977462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</a:pPr>
            <a:r>
              <a:rPr lang="fr-FR" sz="2400" dirty="0"/>
              <a:t>More </a:t>
            </a:r>
            <a:r>
              <a:rPr lang="fr-FR" sz="2400" dirty="0" err="1"/>
              <a:t>largely</a:t>
            </a:r>
            <a:r>
              <a:rPr lang="fr-FR" sz="2400" dirty="0"/>
              <a:t>, </a:t>
            </a:r>
            <a:r>
              <a:rPr lang="fr-FR" sz="2400" dirty="0" err="1"/>
              <a:t>psychomotor</a:t>
            </a:r>
            <a:r>
              <a:rPr lang="fr-FR" sz="2400" dirty="0"/>
              <a:t> interventions </a:t>
            </a:r>
            <a:r>
              <a:rPr lang="fr-FR" sz="2400" dirty="0" err="1"/>
              <a:t>beyond</a:t>
            </a:r>
            <a:r>
              <a:rPr lang="fr-FR" sz="2400" dirty="0"/>
              <a:t> ASD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870167-D32F-1B19-5E0C-1BBBA7CD6F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3645" y="1587062"/>
            <a:ext cx="4064439" cy="418311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fr-FR" sz="1700" dirty="0"/>
              <a:t>Support </a:t>
            </a:r>
            <a:r>
              <a:rPr lang="fr-FR" sz="1700" dirty="0" err="1"/>
              <a:t>psychomotor</a:t>
            </a:r>
            <a:r>
              <a:rPr lang="fr-FR" sz="1700" dirty="0"/>
              <a:t> </a:t>
            </a:r>
            <a:r>
              <a:rPr lang="fr-FR" sz="1700" dirty="0" err="1"/>
              <a:t>development</a:t>
            </a:r>
            <a:endParaRPr lang="fr-FR" sz="1700" dirty="0"/>
          </a:p>
          <a:p>
            <a:pPr>
              <a:lnSpc>
                <a:spcPct val="90000"/>
              </a:lnSpc>
            </a:pPr>
            <a:r>
              <a:rPr lang="fr-FR" sz="1700" dirty="0" err="1"/>
              <a:t>improve</a:t>
            </a:r>
            <a:r>
              <a:rPr lang="fr-FR" sz="1700" dirty="0"/>
              <a:t> the </a:t>
            </a:r>
            <a:r>
              <a:rPr lang="fr-FR" sz="1700" dirty="0" err="1"/>
              <a:t>integration</a:t>
            </a:r>
            <a:r>
              <a:rPr lang="fr-FR" sz="1700" dirty="0"/>
              <a:t> of the body </a:t>
            </a:r>
            <a:r>
              <a:rPr lang="fr-FR" sz="1700" dirty="0" err="1"/>
              <a:t>schema</a:t>
            </a:r>
            <a:r>
              <a:rPr lang="fr-FR" sz="1700" dirty="0"/>
              <a:t> and body </a:t>
            </a:r>
            <a:r>
              <a:rPr lang="fr-FR" sz="1700" dirty="0" err="1"/>
              <a:t>consciousness</a:t>
            </a:r>
            <a:endParaRPr lang="fr-FR" sz="1700" dirty="0"/>
          </a:p>
          <a:p>
            <a:pPr>
              <a:lnSpc>
                <a:spcPct val="90000"/>
              </a:lnSpc>
            </a:pPr>
            <a:r>
              <a:rPr lang="fr-FR" sz="1700" dirty="0"/>
              <a:t> </a:t>
            </a:r>
            <a:r>
              <a:rPr lang="fr-FR" sz="1700" dirty="0" err="1"/>
              <a:t>obsess</a:t>
            </a:r>
            <a:r>
              <a:rPr lang="fr-FR" sz="1700" dirty="0"/>
              <a:t> and </a:t>
            </a:r>
            <a:r>
              <a:rPr lang="fr-FR" sz="1700" dirty="0" err="1"/>
              <a:t>accompany</a:t>
            </a:r>
            <a:r>
              <a:rPr lang="fr-FR" sz="1700" dirty="0"/>
              <a:t> </a:t>
            </a:r>
            <a:r>
              <a:rPr lang="fr-FR" sz="1700" dirty="0" err="1"/>
              <a:t>lateralization</a:t>
            </a:r>
            <a:r>
              <a:rPr lang="fr-FR" sz="1700" dirty="0"/>
              <a:t> process</a:t>
            </a:r>
          </a:p>
          <a:p>
            <a:pPr>
              <a:lnSpc>
                <a:spcPct val="90000"/>
              </a:lnSpc>
            </a:pPr>
            <a:r>
              <a:rPr lang="fr-FR" sz="1700" dirty="0" err="1"/>
              <a:t>strengthen</a:t>
            </a:r>
            <a:r>
              <a:rPr lang="fr-FR" sz="1700" dirty="0"/>
              <a:t> </a:t>
            </a:r>
            <a:r>
              <a:rPr lang="fr-FR" sz="1700" dirty="0" err="1"/>
              <a:t>organization</a:t>
            </a:r>
            <a:r>
              <a:rPr lang="fr-FR" sz="1700" dirty="0"/>
              <a:t> in </a:t>
            </a:r>
            <a:r>
              <a:rPr lang="fr-FR" sz="1700" dirty="0" err="1"/>
              <a:t>space</a:t>
            </a:r>
            <a:r>
              <a:rPr lang="fr-FR" sz="1700" dirty="0"/>
              <a:t> (action </a:t>
            </a:r>
            <a:r>
              <a:rPr lang="fr-FR" sz="1700" dirty="0" err="1"/>
              <a:t>space</a:t>
            </a:r>
            <a:r>
              <a:rPr lang="fr-FR" sz="1700" dirty="0"/>
              <a:t>, </a:t>
            </a:r>
            <a:r>
              <a:rPr lang="fr-FR" sz="1700" dirty="0" err="1"/>
              <a:t>visuoperceptive</a:t>
            </a:r>
            <a:r>
              <a:rPr lang="fr-FR" sz="1700" dirty="0"/>
              <a:t> and </a:t>
            </a:r>
            <a:r>
              <a:rPr lang="fr-FR" sz="1700" dirty="0" err="1"/>
              <a:t>visuoconstructive</a:t>
            </a:r>
            <a:r>
              <a:rPr lang="fr-FR" sz="1700" dirty="0"/>
              <a:t> </a:t>
            </a:r>
            <a:r>
              <a:rPr lang="fr-FR" sz="1700" dirty="0" err="1"/>
              <a:t>space</a:t>
            </a:r>
            <a:endParaRPr lang="fr-FR" sz="1700" dirty="0"/>
          </a:p>
          <a:p>
            <a:pPr>
              <a:lnSpc>
                <a:spcPct val="90000"/>
              </a:lnSpc>
            </a:pPr>
            <a:r>
              <a:rPr lang="fr-FR" sz="1700" dirty="0" err="1"/>
              <a:t>strengthen</a:t>
            </a:r>
            <a:r>
              <a:rPr lang="fr-FR" sz="1700" dirty="0"/>
              <a:t> the temporal and </a:t>
            </a:r>
            <a:r>
              <a:rPr lang="fr-FR" sz="1700" dirty="0" err="1"/>
              <a:t>rhythmic</a:t>
            </a:r>
            <a:r>
              <a:rPr lang="fr-FR" sz="1700" dirty="0"/>
              <a:t> </a:t>
            </a:r>
            <a:r>
              <a:rPr lang="fr-FR" sz="1700" dirty="0" err="1"/>
              <a:t>organization</a:t>
            </a:r>
            <a:endParaRPr lang="fr-FR" sz="1700" dirty="0"/>
          </a:p>
          <a:p>
            <a:pPr>
              <a:lnSpc>
                <a:spcPct val="90000"/>
              </a:lnSpc>
            </a:pPr>
            <a:r>
              <a:rPr lang="fr-FR" sz="1700" dirty="0" err="1"/>
              <a:t>promote</a:t>
            </a:r>
            <a:r>
              <a:rPr lang="fr-FR" sz="1700" dirty="0"/>
              <a:t> the maintenance of attention</a:t>
            </a:r>
          </a:p>
          <a:p>
            <a:pPr>
              <a:lnSpc>
                <a:spcPct val="90000"/>
              </a:lnSpc>
            </a:pPr>
            <a:r>
              <a:rPr lang="fr-FR" sz="1700" dirty="0"/>
              <a:t>support the management of </a:t>
            </a:r>
            <a:r>
              <a:rPr lang="fr-FR" sz="1700" dirty="0" err="1"/>
              <a:t>emotions</a:t>
            </a:r>
            <a:r>
              <a:rPr lang="fr-FR" sz="1700" dirty="0"/>
              <a:t> &amp; relaxation </a:t>
            </a:r>
            <a:r>
              <a:rPr lang="fr-FR" sz="1700" dirty="0" err="1"/>
              <a:t>methods</a:t>
            </a:r>
            <a:endParaRPr lang="fr-FR" sz="1700" dirty="0"/>
          </a:p>
        </p:txBody>
      </p:sp>
      <p:pic>
        <p:nvPicPr>
          <p:cNvPr id="5" name="Image 4" descr="Une image contenant personne, intérieur, mur, habits&#10;&#10;Description générée automatiquement">
            <a:extLst>
              <a:ext uri="{FF2B5EF4-FFF2-40B4-BE49-F238E27FC236}">
                <a16:creationId xmlns:a16="http://schemas.microsoft.com/office/drawing/2014/main" id="{FDFFB804-E3E7-F5A8-7138-83944B358FB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147" r="41469" b="-1"/>
          <a:stretch/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10" name="Isosceles Triangle 9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0492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Magnifying glass on clear background">
            <a:extLst>
              <a:ext uri="{FF2B5EF4-FFF2-40B4-BE49-F238E27FC236}">
                <a16:creationId xmlns:a16="http://schemas.microsoft.com/office/drawing/2014/main" id="{E6DB54FF-FAF7-D5E6-DE8A-EC1BD5083B7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893" r="-2" b="-2"/>
          <a:stretch/>
        </p:blipFill>
        <p:spPr>
          <a:xfrm>
            <a:off x="4269854" y="-1"/>
            <a:ext cx="7922146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C9E5B05-F1DA-814A-E745-BB1DAC090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3851123" cy="1320800"/>
          </a:xfrm>
        </p:spPr>
        <p:txBody>
          <a:bodyPr>
            <a:normAutofit/>
          </a:bodyPr>
          <a:lstStyle/>
          <a:p>
            <a:r>
              <a:rPr lang="fr-FR" dirty="0"/>
              <a:t>To </a:t>
            </a:r>
            <a:r>
              <a:rPr lang="fr-FR" dirty="0" err="1"/>
              <a:t>conclude</a:t>
            </a:r>
            <a:r>
              <a:rPr lang="fr-FR" dirty="0"/>
              <a:t>…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DDA6467-68C4-D1AB-F781-FF901AAEC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814" y="1388933"/>
            <a:ext cx="4397919" cy="4859467"/>
          </a:xfrm>
        </p:spPr>
        <p:txBody>
          <a:bodyPr anchor="ctr">
            <a:normAutofit/>
          </a:bodyPr>
          <a:lstStyle/>
          <a:p>
            <a:pPr algn="just"/>
            <a:r>
              <a:rPr lang="fr-FR" dirty="0"/>
              <a:t>A </a:t>
            </a:r>
            <a:r>
              <a:rPr lang="fr-FR" dirty="0" err="1"/>
              <a:t>professionnal</a:t>
            </a:r>
            <a:r>
              <a:rPr lang="fr-FR" dirty="0"/>
              <a:t> </a:t>
            </a:r>
            <a:r>
              <a:rPr lang="fr-FR" dirty="0" err="1"/>
              <a:t>who</a:t>
            </a:r>
            <a:r>
              <a:rPr lang="fr-FR" dirty="0"/>
              <a:t> </a:t>
            </a:r>
            <a:r>
              <a:rPr lang="fr-FR" dirty="0" err="1"/>
              <a:t>is</a:t>
            </a:r>
            <a:r>
              <a:rPr lang="fr-FR" dirty="0"/>
              <a:t> </a:t>
            </a:r>
            <a:r>
              <a:rPr lang="fr-FR" dirty="0" err="1"/>
              <a:t>naturally</a:t>
            </a:r>
            <a:r>
              <a:rPr lang="fr-FR" dirty="0"/>
              <a:t> </a:t>
            </a:r>
            <a:r>
              <a:rPr lang="fr-FR" dirty="0" err="1"/>
              <a:t>involved</a:t>
            </a:r>
            <a:r>
              <a:rPr lang="fr-FR" dirty="0"/>
              <a:t> in </a:t>
            </a:r>
            <a:r>
              <a:rPr lang="fr-FR" dirty="0" err="1"/>
              <a:t>Behavioral</a:t>
            </a:r>
            <a:r>
              <a:rPr lang="fr-FR" dirty="0"/>
              <a:t> </a:t>
            </a:r>
            <a:r>
              <a:rPr lang="fr-FR" dirty="0" err="1"/>
              <a:t>approach</a:t>
            </a:r>
            <a:r>
              <a:rPr lang="fr-FR" dirty="0"/>
              <a:t> and </a:t>
            </a:r>
            <a:r>
              <a:rPr lang="fr-FR" dirty="0" err="1"/>
              <a:t>other</a:t>
            </a:r>
            <a:r>
              <a:rPr lang="fr-FR" dirty="0"/>
              <a:t> </a:t>
            </a:r>
            <a:r>
              <a:rPr lang="fr-FR" dirty="0" err="1"/>
              <a:t>recommanded</a:t>
            </a:r>
            <a:r>
              <a:rPr lang="fr-FR" dirty="0"/>
              <a:t> interventions, </a:t>
            </a:r>
            <a:r>
              <a:rPr lang="fr-FR" dirty="0" err="1"/>
              <a:t>method</a:t>
            </a:r>
            <a:r>
              <a:rPr lang="fr-FR" dirty="0"/>
              <a:t> or program</a:t>
            </a:r>
          </a:p>
          <a:p>
            <a:pPr algn="just"/>
            <a:endParaRPr lang="fr-FR" dirty="0"/>
          </a:p>
          <a:p>
            <a:pPr algn="just"/>
            <a:r>
              <a:rPr lang="fr-FR" dirty="0" err="1"/>
              <a:t>Complementarity</a:t>
            </a:r>
            <a:endParaRPr lang="fr-FR" dirty="0"/>
          </a:p>
          <a:p>
            <a:pPr algn="just"/>
            <a:endParaRPr lang="fr-FR" dirty="0"/>
          </a:p>
          <a:p>
            <a:pPr algn="just"/>
            <a:r>
              <a:rPr lang="fr-FR" dirty="0"/>
              <a:t>use </a:t>
            </a:r>
            <a:r>
              <a:rPr lang="fr-FR" dirty="0" err="1"/>
              <a:t>standardized</a:t>
            </a:r>
            <a:r>
              <a:rPr lang="fr-FR" dirty="0"/>
              <a:t> </a:t>
            </a:r>
            <a:r>
              <a:rPr lang="fr-FR" dirty="0" err="1"/>
              <a:t>methods</a:t>
            </a:r>
            <a:r>
              <a:rPr lang="fr-FR" dirty="0"/>
              <a:t> and at the </a:t>
            </a:r>
            <a:r>
              <a:rPr lang="fr-FR" dirty="0" err="1"/>
              <a:t>same</a:t>
            </a:r>
            <a:r>
              <a:rPr lang="fr-FR" dirty="0"/>
              <a:t> time </a:t>
            </a:r>
            <a:r>
              <a:rPr lang="fr-FR" dirty="0" err="1"/>
              <a:t>offer</a:t>
            </a:r>
            <a:r>
              <a:rPr lang="fr-FR" dirty="0"/>
              <a:t> </a:t>
            </a:r>
            <a:r>
              <a:rPr lang="fr-FR" dirty="0" err="1"/>
              <a:t>highly</a:t>
            </a:r>
            <a:r>
              <a:rPr lang="fr-FR" dirty="0"/>
              <a:t> </a:t>
            </a:r>
            <a:r>
              <a:rPr lang="fr-FR" dirty="0" err="1"/>
              <a:t>individualized</a:t>
            </a:r>
            <a:r>
              <a:rPr lang="fr-FR" dirty="0"/>
              <a:t> </a:t>
            </a:r>
            <a:r>
              <a:rPr lang="fr-FR" dirty="0" err="1"/>
              <a:t>responses</a:t>
            </a:r>
            <a:r>
              <a:rPr lang="fr-FR" dirty="0"/>
              <a:t>, </a:t>
            </a:r>
            <a:r>
              <a:rPr lang="fr-FR" dirty="0" err="1"/>
              <a:t>particularly</a:t>
            </a:r>
            <a:r>
              <a:rPr lang="fr-FR" dirty="0"/>
              <a:t> on </a:t>
            </a:r>
            <a:r>
              <a:rPr lang="fr-FR" dirty="0" err="1"/>
              <a:t>motor</a:t>
            </a:r>
            <a:r>
              <a:rPr lang="fr-FR" dirty="0"/>
              <a:t> and </a:t>
            </a:r>
            <a:r>
              <a:rPr lang="fr-FR" dirty="0" err="1"/>
              <a:t>sensory</a:t>
            </a:r>
            <a:r>
              <a:rPr lang="fr-FR" dirty="0"/>
              <a:t> dimension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4FA5DFF-7FE6-4855-84E6-DFA78EE97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71012" y="0"/>
            <a:ext cx="1219200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AFD8CBA-54A3-4363-991B-B9C631BBF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5267" y="3681413"/>
            <a:ext cx="4763558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23">
            <a:extLst>
              <a:ext uri="{FF2B5EF4-FFF2-40B4-BE49-F238E27FC236}">
                <a16:creationId xmlns:a16="http://schemas.microsoft.com/office/drawing/2014/main" id="{3F088236-D655-4F88-B238-E16762358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81476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6" name="Rectangle 25">
            <a:extLst>
              <a:ext uri="{FF2B5EF4-FFF2-40B4-BE49-F238E27FC236}">
                <a16:creationId xmlns:a16="http://schemas.microsoft.com/office/drawing/2014/main" id="{3DAC0C92-199E-475C-9390-119A9B027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344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8" name="Isosceles Triangle 24">
            <a:extLst>
              <a:ext uri="{FF2B5EF4-FFF2-40B4-BE49-F238E27FC236}">
                <a16:creationId xmlns:a16="http://schemas.microsoft.com/office/drawing/2014/main" id="{C4CFB339-0ED8-4FE2-9EF1-6D1375B84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2333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0" name="Rectangle 27">
            <a:extLst>
              <a:ext uri="{FF2B5EF4-FFF2-40B4-BE49-F238E27FC236}">
                <a16:creationId xmlns:a16="http://schemas.microsoft.com/office/drawing/2014/main" id="{31896C80-2069-4431-9C19-83B913734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4500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2" name="Rectangle 28">
            <a:extLst>
              <a:ext uri="{FF2B5EF4-FFF2-40B4-BE49-F238E27FC236}">
                <a16:creationId xmlns:a16="http://schemas.microsoft.com/office/drawing/2014/main" id="{BF120A21-0841-4823-B0C4-28AEBCEF9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8730" y="-8467"/>
            <a:ext cx="1290094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4" name="Rectangle 29">
            <a:extLst>
              <a:ext uri="{FF2B5EF4-FFF2-40B4-BE49-F238E27FC236}">
                <a16:creationId xmlns:a16="http://schemas.microsoft.com/office/drawing/2014/main" id="{DBB05BAE-BBD3-4289-899F-A6851503C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8999" y="-8467"/>
            <a:ext cx="1249825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6" name="Isosceles Triangle 29">
            <a:extLst>
              <a:ext uri="{FF2B5EF4-FFF2-40B4-BE49-F238E27FC236}">
                <a16:creationId xmlns:a16="http://schemas.microsoft.com/office/drawing/2014/main" id="{9874D11C-36F5-4BBE-A490-019A54E95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71666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687008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3D80A2-6E04-8249-DBC2-D36B5F3D23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2667" y="2879169"/>
            <a:ext cx="9021755" cy="1646302"/>
          </a:xfrm>
        </p:spPr>
        <p:txBody>
          <a:bodyPr anchor="ctr"/>
          <a:lstStyle/>
          <a:p>
            <a:pPr algn="ctr"/>
            <a:r>
              <a:rPr lang="fr-FR" sz="4400" dirty="0" err="1"/>
              <a:t>Thank</a:t>
            </a:r>
            <a:r>
              <a:rPr lang="fr-FR" sz="4400" dirty="0"/>
              <a:t> </a:t>
            </a:r>
            <a:r>
              <a:rPr lang="fr-FR" sz="4400" dirty="0" err="1"/>
              <a:t>you</a:t>
            </a:r>
            <a:r>
              <a:rPr lang="fr-FR" sz="4400" dirty="0"/>
              <a:t> for </a:t>
            </a:r>
            <a:r>
              <a:rPr lang="fr-FR" sz="4400" dirty="0" err="1"/>
              <a:t>your</a:t>
            </a:r>
            <a:r>
              <a:rPr lang="fr-FR" sz="4400" dirty="0"/>
              <a:t> attention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9CDFC3F-A495-A2F9-7C25-BEA06B2492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728718"/>
            <a:ext cx="9614422" cy="1096899"/>
          </a:xfrm>
        </p:spPr>
        <p:txBody>
          <a:bodyPr>
            <a:normAutofit/>
          </a:bodyPr>
          <a:lstStyle/>
          <a:p>
            <a:pPr algn="l"/>
            <a:r>
              <a:rPr lang="fr-FR" sz="1600" dirty="0"/>
              <a:t>Nicolas Raynal – PhD </a:t>
            </a:r>
            <a:r>
              <a:rPr lang="fr-FR" sz="1600" dirty="0" err="1"/>
              <a:t>Student</a:t>
            </a:r>
            <a:r>
              <a:rPr lang="fr-FR" sz="1600" dirty="0"/>
              <a:t> in </a:t>
            </a:r>
            <a:r>
              <a:rPr lang="fr-FR" sz="1600" dirty="0" err="1"/>
              <a:t>Educational</a:t>
            </a:r>
            <a:r>
              <a:rPr lang="fr-FR" sz="1600" dirty="0"/>
              <a:t> Sciences – Strasbourg </a:t>
            </a:r>
            <a:r>
              <a:rPr lang="fr-FR" sz="1600" dirty="0" err="1"/>
              <a:t>University</a:t>
            </a:r>
            <a:r>
              <a:rPr lang="fr-FR" sz="1600" dirty="0"/>
              <a:t> – ED519 – LISEC U.R. 2310</a:t>
            </a:r>
          </a:p>
          <a:p>
            <a:pPr algn="l"/>
            <a:r>
              <a:rPr lang="fr-FR" sz="1600" dirty="0"/>
              <a:t>Trainer at the </a:t>
            </a:r>
            <a:r>
              <a:rPr lang="fr-FR" sz="1600" dirty="0" err="1"/>
              <a:t>Higher</a:t>
            </a:r>
            <a:r>
              <a:rPr lang="fr-FR" sz="1600" dirty="0"/>
              <a:t> Institute of </a:t>
            </a:r>
            <a:r>
              <a:rPr lang="fr-FR" sz="1600" dirty="0" err="1"/>
              <a:t>Psychomotor</a:t>
            </a:r>
            <a:r>
              <a:rPr lang="fr-FR" sz="1600" dirty="0"/>
              <a:t> </a:t>
            </a:r>
            <a:r>
              <a:rPr lang="fr-FR" sz="1600" dirty="0" err="1"/>
              <a:t>Rehabilitation</a:t>
            </a:r>
            <a:r>
              <a:rPr lang="fr-FR" sz="1600" dirty="0"/>
              <a:t> - ISRP</a:t>
            </a:r>
          </a:p>
          <a:p>
            <a:pPr algn="l"/>
            <a:endParaRPr lang="fr-FR" sz="1600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A2CA495-2F98-EB03-BC26-ADA9C74094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6196" y="1196417"/>
            <a:ext cx="2634211" cy="96071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F80AEA49-17DA-DC13-2F58-EC5236AEDD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996" y="1171015"/>
            <a:ext cx="1534040" cy="1022693"/>
          </a:xfrm>
          <a:prstGeom prst="rect">
            <a:avLst/>
          </a:prstGeom>
        </p:spPr>
      </p:pic>
      <p:pic>
        <p:nvPicPr>
          <p:cNvPr id="7" name="Picture 2" descr="ISRP - UEFP Développement Professionnel Continu | Facebook">
            <a:extLst>
              <a:ext uri="{FF2B5EF4-FFF2-40B4-BE49-F238E27FC236}">
                <a16:creationId xmlns:a16="http://schemas.microsoft.com/office/drawing/2014/main" id="{1A3D7BCB-64C9-7600-5B23-09418D9230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554" y="695074"/>
            <a:ext cx="2184095" cy="218409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060070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Facette</Template>
  <TotalTime>142</TotalTime>
  <Words>950</Words>
  <Application>Microsoft Office PowerPoint</Application>
  <PresentationFormat>Широкоэкранный</PresentationFormat>
  <Paragraphs>104</Paragraphs>
  <Slides>14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Aptos</vt:lpstr>
      <vt:lpstr>Arial</vt:lpstr>
      <vt:lpstr>Roboto</vt:lpstr>
      <vt:lpstr>Trebuchet MS</vt:lpstr>
      <vt:lpstr>Wingdings 3</vt:lpstr>
      <vt:lpstr>Facette</vt:lpstr>
      <vt:lpstr>Interventions of Psychomotor therapist in the accompaniment of children and adults with autism</vt:lpstr>
      <vt:lpstr>Psychomotricity ? Psychomotor Therapist ?</vt:lpstr>
      <vt:lpstr>ABOUT THE PROFESSION</vt:lpstr>
      <vt:lpstr>BASICS - Psychomotor Assessment</vt:lpstr>
      <vt:lpstr>Презентация PowerPoint</vt:lpstr>
      <vt:lpstr>Why a psychomotor therapist for ASD children and adults ?</vt:lpstr>
      <vt:lpstr>Motor Dimension</vt:lpstr>
      <vt:lpstr>Sensory Dimension</vt:lpstr>
      <vt:lpstr>But also…</vt:lpstr>
      <vt:lpstr>What do we do ? Specific tools</vt:lpstr>
      <vt:lpstr>More largely, psychomotor interventions for ASD</vt:lpstr>
      <vt:lpstr>More largely, psychomotor interventions beyond ASD</vt:lpstr>
      <vt:lpstr>To conclude…</vt:lpstr>
      <vt:lpstr>Thank you for your attention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Interventions of Psychomotor therapist in the accompaniment of children and adults with autism</dc:title>
  <dc:creator>Nicolas RAYNAL</dc:creator>
  <cp:lastModifiedBy>R K</cp:lastModifiedBy>
  <cp:revision>7</cp:revision>
  <dcterms:created xsi:type="dcterms:W3CDTF">2024-04-11T12:16:38Z</dcterms:created>
  <dcterms:modified xsi:type="dcterms:W3CDTF">2024-04-12T09:02:34Z</dcterms:modified>
</cp:coreProperties>
</file>