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7" r:id="rId1"/>
  </p:sldMasterIdLst>
  <p:notesMasterIdLst>
    <p:notesMasterId r:id="rId13"/>
  </p:notesMasterIdLst>
  <p:sldIdLst>
    <p:sldId id="269" r:id="rId2"/>
    <p:sldId id="258" r:id="rId3"/>
    <p:sldId id="276" r:id="rId4"/>
    <p:sldId id="259" r:id="rId5"/>
    <p:sldId id="274" r:id="rId6"/>
    <p:sldId id="272" r:id="rId7"/>
    <p:sldId id="270" r:id="rId8"/>
    <p:sldId id="279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5E9D"/>
    <a:srgbClr val="E1EEE9"/>
    <a:srgbClr val="FAE5CF"/>
    <a:srgbClr val="766F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56479586327728"/>
          <c:y val="0.1233217760703907"/>
          <c:w val="0.6154768457345553"/>
          <c:h val="0.77439810371051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84-46BD-82AB-33164BCE5B5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84-46BD-82AB-33164BCE5B5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84-46BD-82AB-33164BCE5B5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6775680"/>
        <c:axId val="86777216"/>
      </c:barChart>
      <c:catAx>
        <c:axId val="867756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86777216"/>
        <c:crosses val="autoZero"/>
        <c:auto val="1"/>
        <c:lblAlgn val="ctr"/>
        <c:lblOffset val="100"/>
        <c:noMultiLvlLbl val="0"/>
      </c:catAx>
      <c:valAx>
        <c:axId val="867772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677568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151992146424306"/>
          <c:y val="0.14166932298898394"/>
          <c:w val="0.6036843287401652"/>
          <c:h val="0.716807826936248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36305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5-4B77-AC1E-5DABFC0037C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38514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5-4B77-AC1E-5DABFC0037C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г.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41016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45-4B77-AC1E-5DABFC0037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1887488"/>
        <c:axId val="71931776"/>
      </c:barChart>
      <c:catAx>
        <c:axId val="7188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1931776"/>
        <c:crosses val="autoZero"/>
        <c:auto val="1"/>
        <c:lblAlgn val="ctr"/>
        <c:lblOffset val="100"/>
        <c:noMultiLvlLbl val="0"/>
      </c:catAx>
      <c:valAx>
        <c:axId val="71931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8874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ru-K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9"/>
    </mc:Choice>
    <mc:Fallback>
      <c:style val="39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905312058783348E-2"/>
          <c:y val="0.14995655439536973"/>
          <c:w val="0.89588592509374665"/>
          <c:h val="0.587002400553747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7-4B8F-B884-89321EFECE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E7-4B8F-B884-89321EFECE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E7-4B8F-B884-89321EFECEC4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E7-4B8F-B884-89321EFECEC4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E7-4B8F-B884-89321EFECEC4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E7-4B8F-B884-89321EFECEC4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22.1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E7-4B8F-B884-89321EFECE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7394176"/>
        <c:axId val="107526016"/>
      </c:barChart>
      <c:catAx>
        <c:axId val="10739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7526016"/>
        <c:crosses val="autoZero"/>
        <c:auto val="1"/>
        <c:lblAlgn val="ctr"/>
        <c:lblOffset val="100"/>
        <c:noMultiLvlLbl val="0"/>
      </c:catAx>
      <c:valAx>
        <c:axId val="107526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3941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801211495544187"/>
          <c:y val="0.75709562451215751"/>
          <c:w val="0.79796171188267617"/>
          <c:h val="0.17744142207036714"/>
        </c:manualLayout>
      </c:layout>
      <c:overlay val="0"/>
      <c:txPr>
        <a:bodyPr/>
        <a:lstStyle/>
        <a:p>
          <a:pPr>
            <a:defRPr sz="1100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3-4BC1-B137-BDDD70DC6B9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03-4BC1-B137-BDDD70DC6B9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03-4BC1-B137-BDDD70DC6B9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03-4BC1-B137-BDDD70DC6B9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03-4BC1-B137-BDDD70DC6B9A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  <c:pt idx="0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03-4BC1-B137-BDDD70DC6B9A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03-4BC1-B137-BDDD70DC6B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2198016"/>
        <c:axId val="99763328"/>
      </c:barChart>
      <c:catAx>
        <c:axId val="72198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9763328"/>
        <c:crosses val="autoZero"/>
        <c:auto val="1"/>
        <c:lblAlgn val="ctr"/>
        <c:lblOffset val="100"/>
        <c:noMultiLvlLbl val="0"/>
      </c:catAx>
      <c:valAx>
        <c:axId val="99763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1980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44932769784773"/>
          <c:y val="0.75469668243042853"/>
          <c:w val="0.76587184791338481"/>
          <c:h val="0.13308109105187904"/>
        </c:manualLayout>
      </c:layout>
      <c:overlay val="0"/>
      <c:txPr>
        <a:bodyPr/>
        <a:lstStyle/>
        <a:p>
          <a:pPr>
            <a:defRPr sz="1100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FA8AF-C682-41C0-8CEC-A7521BA0DA82}" type="datetimeFigureOut">
              <a:rPr lang="x-none" smtClean="0"/>
              <a:pPr/>
              <a:t>14.04.2024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31D9C-00F0-462D-88CC-7F5A13150315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13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31D9C-00F0-462D-88CC-7F5A13150315}" type="slidenum">
              <a:rPr lang="x-none" smtClean="0"/>
              <a:p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33651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31D9C-00F0-462D-88CC-7F5A13150315}" type="slidenum">
              <a:rPr lang="x-none" smtClean="0"/>
              <a:pPr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22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31D9C-00F0-462D-88CC-7F5A13150315}" type="slidenum">
              <a:rPr lang="x-none" smtClean="0"/>
              <a:pPr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6101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131D9C-00F0-462D-88CC-7F5A13150315}" type="slidenum">
              <a:rPr lang="x-none" smtClean="0"/>
              <a:pPr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13429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DC12D-EFA6-C730-4C18-F84F683F3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17134D2-9192-28F1-6E6B-5700A0283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198CA8-F133-E929-292B-BE728E35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D5D64F-3DD0-E3E6-3AE9-6EC06B066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A07EEA-2856-2E45-DF24-13946574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30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72482F-35C3-E0A6-8DD4-435DE78F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7C98E-13BF-F86D-FB08-54BB42212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D59277-75BB-024B-0D49-A99966EA3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6D783A-4707-B23B-8C30-A465BFB8B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717014-7694-C65B-D1F7-AA1F1A267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34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06C441-D728-7836-4FE2-D130D662E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CC8B7D-2710-12C0-C49C-1CDAA0DC7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A95D3-07F4-42E6-022A-5AA4FEB81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C35AFD-9A87-EDBF-3792-3A69BECBD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95A013-6E31-1BB4-D780-7DF43672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722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79931E-54F5-74DA-DAED-51AB8C24A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AEAF8E-CE5C-0A56-B0DF-722DBB4693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44DD65-3C25-C5F2-C18C-A6AE8ABFB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446986-CFFE-ABBC-566A-4F7A351ED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9BDB34-8A18-D500-08C0-9ABA15FB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CFB6F6-953B-BCCC-CA50-126182816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50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1DA65-43B6-7AD3-46F7-FA895596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4850A2-267E-FEAD-043C-B497910D4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35AC9D-56BC-C1FF-2312-5DB99DCF8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4FC7FC-2141-5708-A2D7-50CBB5922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03F6E9-1E6A-1518-1853-D28AD195FD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517867-BDFA-4530-73BE-118263AFA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DA44747-CC49-D87C-4BB4-98B5C3E30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08FF05E-B673-8633-D3FF-D65AE5892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41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30625-288C-1B72-2689-B3662EE7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4EBC8DD-1D72-49EA-7DD7-A8C1B6BEA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270409F-F2BF-F3E5-FD7C-592F0BAD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BD138D8-0B83-82C8-3315-AE4D2D2B4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061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8063951-50A8-BC3B-1A5D-261D1C69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73BC766-A420-3A5D-AD1C-A548DC0DF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5E3BFB-8DB8-A37C-3E03-96080FAA7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65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2E30D5-CE6E-D9B8-5B71-9E9C7595F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272D3A-F73A-5728-FD04-AB5B12CE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A09BE1-B852-3BB0-B298-0B04E3C71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100220-E1E1-C9B0-1255-FC2E0E63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480B28-1C5C-295B-139F-D33E130E1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EAB978-2888-6E78-0EF9-CF104BA9F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80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2D4164-BACB-ADE3-C1B9-5D66463F8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2092B8-092E-CE6D-496C-587DC8784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B9E9A3-B85C-AA6A-DD52-D9B04374B4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6FFD52-AC51-74BF-D138-591E1EFB6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E1518D-0B0A-31AA-523E-B28D6B4BC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7042B7-F5EE-0F8F-4FB3-A4A9F1F7E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296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BFCEF-CE2E-2F16-EA15-FE5A9ECB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7FC387-4742-AF7A-AAE2-988A599EA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D31C26-3D14-77A4-CA40-96D4BABA8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B48ABE-4E67-AC56-FEB2-D14297392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82129B-9561-DA4E-B683-08FE5B39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756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DDA636-EABA-FCC2-A27C-BA2C167454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D57897-36EE-45D4-CE0B-C16A9255C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2176CA-EE8F-2792-1F4D-C3EDBF759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28-29.09.2023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2635A3-2B55-B2A5-C322-BC6795D8C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A88F95-2A33-321D-E610-5344F4A5B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315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A6F23-F9BF-96DE-ED1A-438E99676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8E4A6C-E265-565B-A8EA-A29810DD8D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CDF5D-100A-153B-90DE-AF8B27694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28-29.09.2023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C8F262-D720-4290-DCD1-824CFB4C49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Международная научно-практическая конференция «Ментальное здоровье. Психосоциальные аспекты.» 28-29 сентября 2023г 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5F38A7-59DE-AAE5-00CD-7B5CB1FF6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3A360-D26E-4BF9-85EE-A5316E0F32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9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www.who.int/mental_health/maternal-child/WHA67.8_resolution_autism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E4C45-6478-E0BB-301B-C1F83D1CB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56048" y="1536709"/>
            <a:ext cx="8915399" cy="18922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текущей ситуации по расстройствам аутистического спектра в Республике Казахстан</a:t>
            </a:r>
            <a:endParaRPr lang="x-none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C38609-5D96-B6DD-04C0-45F3F2E1EC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6048" y="4088626"/>
            <a:ext cx="9077270" cy="2302909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PhD, MBA,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генерального директора по клинической и научной работе РГП на ПХВ «Республиканский научно-практический центр психического здоровья» МЗ РК</a:t>
            </a:r>
          </a:p>
          <a:p>
            <a:pPr algn="ctr">
              <a:spcBef>
                <a:spcPts val="0"/>
              </a:spcBef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Есимов Наби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Болатович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6E36660-B751-5888-D52E-30747C5D8AF7}"/>
              </a:ext>
            </a:extLst>
          </p:cNvPr>
          <p:cNvSpPr txBox="1">
            <a:spLocks/>
          </p:cNvSpPr>
          <p:nvPr/>
        </p:nvSpPr>
        <p:spPr>
          <a:xfrm>
            <a:off x="1906313" y="466464"/>
            <a:ext cx="8915399" cy="1126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095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3435" y="1004739"/>
            <a:ext cx="3421117" cy="58737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Основные факты</a:t>
            </a: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147" y="381706"/>
            <a:ext cx="3902012" cy="5522608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>
          <a:xfrm>
            <a:off x="2153755" y="6492875"/>
            <a:ext cx="7619999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/>
          <p:nvPr/>
        </p:nvSpPr>
        <p:spPr>
          <a:xfrm>
            <a:off x="740979" y="1447917"/>
            <a:ext cx="4997669" cy="48320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Аутизм, также называемый расстройством аутистического спектра, – это разнообразная группа патологических состояний, обусловленных особенностями развития головного мозга.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Аутизм присутствует примерно у 1 ребенка из 100.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Признаки аутизма могут быть выявлены уже в раннем детстве, однако часто он диагностируется только в более позднем возрасте.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Научно обоснованные социально-психологические меры вмешательства позволяют добиться улучшения навыков общения и социального поведения, что положительно влияет на благополучие и качество жизни людей с аутизмом и тех, кто ухаживает за ними.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/>
          </a:p>
          <a:p>
            <a:pPr algn="r"/>
            <a:r>
              <a:rPr lang="en-US" sz="1400" i="1" dirty="0"/>
              <a:t>https://www.who.int/ru/news-room/fact-sheets/detail/autism-spectrum-disorders</a:t>
            </a:r>
            <a:endParaRPr lang="ru-RU" sz="14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/>
          <p:nvPr/>
        </p:nvSpPr>
        <p:spPr>
          <a:xfrm>
            <a:off x="6413170" y="4650122"/>
            <a:ext cx="4022280" cy="16004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В мае 2014 г. на шестьдесят седьмой сессии Всемирной ассамблеи здравоохранения была принята резолюция </a:t>
            </a:r>
            <a:r>
              <a:rPr lang="ru-RU" sz="1400" dirty="0">
                <a:hlinkClick r:id="rId4"/>
              </a:rPr>
              <a:t>«Комплексные и согласованные усилия по ведению расстройств аутистического спектра»</a:t>
            </a:r>
            <a:r>
              <a:rPr lang="ru-RU" sz="1400" dirty="0"/>
              <a:t>, которую поддержало более 60 стран.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24552" y="332503"/>
            <a:ext cx="271905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2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52879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Статистические классификации аутизма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921695" y="1124805"/>
            <a:ext cx="4269317" cy="50122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100" b="1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132513" y="1126067"/>
            <a:ext cx="5817749" cy="480906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endParaRPr lang="ru-RU" sz="1000" i="1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1"/>
          </p:nvPr>
        </p:nvSpPr>
        <p:spPr>
          <a:xfrm>
            <a:off x="2592924" y="6339008"/>
            <a:ext cx="7619999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/>
          <p:nvPr/>
        </p:nvSpPr>
        <p:spPr>
          <a:xfrm>
            <a:off x="1082882" y="1126245"/>
            <a:ext cx="4168361" cy="48628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200" b="1" u="sng" dirty="0"/>
              <a:t>МКБ – 10</a:t>
            </a:r>
          </a:p>
          <a:p>
            <a:pPr algn="ctr">
              <a:lnSpc>
                <a:spcPct val="150000"/>
              </a:lnSpc>
            </a:pPr>
            <a:endParaRPr lang="ru-RU" sz="1200" b="1" u="sng" dirty="0"/>
          </a:p>
          <a:p>
            <a:pPr>
              <a:lnSpc>
                <a:spcPct val="150000"/>
              </a:lnSpc>
            </a:pPr>
            <a:r>
              <a:rPr lang="en-US" sz="1200" b="1" dirty="0"/>
              <a:t>F 84</a:t>
            </a:r>
            <a:r>
              <a:rPr lang="ru-RU" sz="1200" b="1" dirty="0"/>
              <a:t>.0 </a:t>
            </a:r>
            <a:r>
              <a:rPr lang="ru-RU" sz="1200" dirty="0"/>
              <a:t>Детский аутизм</a:t>
            </a:r>
          </a:p>
          <a:p>
            <a:pPr lvl="1">
              <a:lnSpc>
                <a:spcPct val="150000"/>
              </a:lnSpc>
            </a:pPr>
            <a:r>
              <a:rPr lang="en-US" sz="1200" dirty="0"/>
              <a:t>F 84</a:t>
            </a:r>
            <a:r>
              <a:rPr lang="ru-RU" sz="1200" dirty="0"/>
              <a:t>.01 - … обусловленный органическим заболеванием головного мозга</a:t>
            </a:r>
          </a:p>
          <a:p>
            <a:pPr lvl="1">
              <a:lnSpc>
                <a:spcPct val="150000"/>
              </a:lnSpc>
            </a:pPr>
            <a:r>
              <a:rPr lang="en-US" sz="1200" dirty="0"/>
              <a:t>F 84</a:t>
            </a:r>
            <a:r>
              <a:rPr lang="ru-RU" sz="1200" dirty="0"/>
              <a:t>.02 - … вследствие других причин (в том числе Синдром </a:t>
            </a:r>
            <a:r>
              <a:rPr lang="ru-RU" sz="1200" dirty="0" err="1"/>
              <a:t>Каннера</a:t>
            </a:r>
            <a:r>
              <a:rPr lang="ru-RU" sz="1200" dirty="0"/>
              <a:t>)</a:t>
            </a:r>
          </a:p>
          <a:p>
            <a:pPr>
              <a:lnSpc>
                <a:spcPct val="150000"/>
              </a:lnSpc>
            </a:pPr>
            <a:r>
              <a:rPr lang="en-US" sz="1200" b="1" dirty="0"/>
              <a:t>F 84</a:t>
            </a:r>
            <a:r>
              <a:rPr lang="ru-RU" sz="1200" b="1" dirty="0"/>
              <a:t>.1 </a:t>
            </a:r>
            <a:r>
              <a:rPr lang="ru-RU" sz="1200" dirty="0"/>
              <a:t>Атипичный аутизм</a:t>
            </a:r>
          </a:p>
          <a:p>
            <a:pPr lvl="1">
              <a:lnSpc>
                <a:spcPct val="150000"/>
              </a:lnSpc>
            </a:pPr>
            <a:r>
              <a:rPr lang="en-US" sz="1200" dirty="0"/>
              <a:t>F 84</a:t>
            </a:r>
            <a:r>
              <a:rPr lang="ru-RU" sz="1200" dirty="0"/>
              <a:t>.11 - … с умственной отсталостью</a:t>
            </a:r>
          </a:p>
          <a:p>
            <a:pPr lvl="1">
              <a:lnSpc>
                <a:spcPct val="150000"/>
              </a:lnSpc>
            </a:pPr>
            <a:r>
              <a:rPr lang="en-US" sz="1200" dirty="0"/>
              <a:t>F 84</a:t>
            </a:r>
            <a:r>
              <a:rPr lang="ru-RU" sz="1200" dirty="0"/>
              <a:t>.12 - … без умственной отсталости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b="1" dirty="0"/>
              <a:t>F</a:t>
            </a:r>
            <a:r>
              <a:rPr lang="ru-RU" sz="1200" b="1" dirty="0"/>
              <a:t> 84.4 </a:t>
            </a:r>
            <a:r>
              <a:rPr lang="ru-RU" sz="1200" dirty="0" err="1"/>
              <a:t>Гиперактивное</a:t>
            </a:r>
            <a:r>
              <a:rPr lang="ru-RU" sz="1200" dirty="0"/>
              <a:t> расстройство, сочетающееся с умственной отсталостью и стереотипными движениями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b="1" dirty="0"/>
              <a:t>F</a:t>
            </a:r>
            <a:r>
              <a:rPr lang="ru-RU" sz="1200" b="1" dirty="0"/>
              <a:t> 84.5 </a:t>
            </a:r>
            <a:r>
              <a:rPr lang="ru-RU" sz="1200" dirty="0"/>
              <a:t>Синдром </a:t>
            </a:r>
            <a:r>
              <a:rPr lang="ru-RU" sz="1200" dirty="0" err="1"/>
              <a:t>Аспергера</a:t>
            </a:r>
            <a:endParaRPr lang="ru-RU" sz="1200" dirty="0"/>
          </a:p>
          <a:p>
            <a:pPr>
              <a:lnSpc>
                <a:spcPct val="150000"/>
              </a:lnSpc>
            </a:pPr>
            <a:endParaRPr lang="ru-RU" sz="1200" dirty="0"/>
          </a:p>
          <a:p>
            <a:pPr lvl="2"/>
            <a:r>
              <a:rPr lang="ru-RU" sz="1000" i="1" dirty="0"/>
              <a:t>Включены в Клинический протокол диагностики и лечения «Общие расстройства психологического (психического) развития (расстройства аутистического спектра)»</a:t>
            </a:r>
            <a:endParaRPr lang="ru-RU" sz="1400" i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/>
          <p:nvPr/>
        </p:nvSpPr>
        <p:spPr>
          <a:xfrm>
            <a:off x="5994400" y="1124805"/>
            <a:ext cx="6070600" cy="48474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u="sng" dirty="0"/>
              <a:t>МКБ 11-го пересмотра ВОЗ (2018-2019гг)</a:t>
            </a:r>
          </a:p>
          <a:p>
            <a:pPr algn="just"/>
            <a:endParaRPr lang="ru-RU" sz="1200" b="1" u="sng" dirty="0"/>
          </a:p>
          <a:p>
            <a:pPr algn="just">
              <a:spcBef>
                <a:spcPts val="0"/>
              </a:spcBef>
            </a:pPr>
            <a:r>
              <a:rPr lang="ru-RU" sz="1200" b="1" dirty="0"/>
              <a:t>6А02</a:t>
            </a:r>
            <a:r>
              <a:rPr lang="ru-RU" sz="1200" dirty="0"/>
              <a:t> - Расстройство аутистического спектра</a:t>
            </a:r>
          </a:p>
          <a:p>
            <a:pPr algn="just"/>
            <a:endParaRPr lang="ru-RU" sz="500" dirty="0"/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6A02.0</a:t>
            </a:r>
            <a:r>
              <a:rPr lang="ru-RU" sz="1200" dirty="0"/>
              <a:t>  РАС без расстройства интеллектуального развития и </a:t>
            </a:r>
            <a:r>
              <a:rPr lang="ru-RU" sz="1200" b="1" dirty="0"/>
              <a:t>без нарушений функционального языка</a:t>
            </a:r>
            <a:r>
              <a:rPr lang="ru-RU" sz="1200" dirty="0"/>
              <a:t>, либо с мягким нарушением</a:t>
            </a:r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6A02.1</a:t>
            </a:r>
            <a:r>
              <a:rPr lang="ru-RU" sz="1200" dirty="0"/>
              <a:t>  РАС с расстройством интеллектуального развития и </a:t>
            </a:r>
            <a:r>
              <a:rPr lang="ru-RU" sz="1200" b="1" dirty="0"/>
              <a:t>без нарушений функционального языка</a:t>
            </a:r>
            <a:r>
              <a:rPr lang="ru-RU" sz="1200" dirty="0"/>
              <a:t>, либо с мягким нарушением</a:t>
            </a:r>
          </a:p>
          <a:p>
            <a:pPr lvl="1" algn="just">
              <a:spcBef>
                <a:spcPts val="0"/>
              </a:spcBef>
            </a:pPr>
            <a:endParaRPr lang="ru-RU" sz="500" dirty="0"/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6A02.2</a:t>
            </a:r>
            <a:r>
              <a:rPr lang="ru-RU" sz="1200" dirty="0"/>
              <a:t>  РАС без расстройства интеллектуального развития и </a:t>
            </a:r>
            <a:r>
              <a:rPr lang="ru-RU" sz="1200" b="1" dirty="0"/>
              <a:t>c нарушением функционального языка</a:t>
            </a:r>
            <a:endParaRPr lang="ru-RU" sz="1200" dirty="0"/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6A02.3</a:t>
            </a:r>
            <a:r>
              <a:rPr lang="ru-RU" sz="1200" dirty="0"/>
              <a:t>  РАС с расстройством интеллектуального развития и </a:t>
            </a:r>
            <a:r>
              <a:rPr lang="ru-RU" sz="1200" b="1" dirty="0"/>
              <a:t>с нарушением функционального языка</a:t>
            </a:r>
            <a:endParaRPr lang="ru-RU" sz="1200" dirty="0"/>
          </a:p>
          <a:p>
            <a:pPr lvl="1" algn="just">
              <a:spcBef>
                <a:spcPts val="0"/>
              </a:spcBef>
            </a:pPr>
            <a:endParaRPr lang="ru-RU" sz="500" dirty="0"/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6A02.4</a:t>
            </a:r>
            <a:r>
              <a:rPr lang="ru-RU" sz="1200" dirty="0"/>
              <a:t>  РАС без расстройства интеллектуального развития и </a:t>
            </a:r>
            <a:r>
              <a:rPr lang="ru-RU" sz="1200" b="1" dirty="0"/>
              <a:t>с отсутствием функционального языка</a:t>
            </a:r>
            <a:endParaRPr lang="ru-RU" sz="1200" dirty="0"/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6A02.5</a:t>
            </a:r>
            <a:r>
              <a:rPr lang="ru-RU" sz="1200" dirty="0"/>
              <a:t>  РАС с расстройством интеллектуального развития и </a:t>
            </a:r>
            <a:r>
              <a:rPr lang="ru-RU" sz="1200" b="1" dirty="0"/>
              <a:t>с отсутствием функционального языка</a:t>
            </a:r>
            <a:r>
              <a:rPr lang="ru-RU" sz="1200" dirty="0"/>
              <a:t>.</a:t>
            </a:r>
            <a:endParaRPr lang="ru-RU" sz="500" dirty="0"/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6A02.Y</a:t>
            </a:r>
            <a:r>
              <a:rPr lang="ru-RU" sz="1200" dirty="0"/>
              <a:t>  Другое уточнённое расстройство аутистического спектра</a:t>
            </a:r>
          </a:p>
          <a:p>
            <a:pPr lvl="1" algn="just">
              <a:spcBef>
                <a:spcPts val="0"/>
              </a:spcBef>
            </a:pPr>
            <a:r>
              <a:rPr lang="ru-RU" sz="1200" b="1" dirty="0"/>
              <a:t>6A02.Z</a:t>
            </a:r>
            <a:r>
              <a:rPr lang="ru-RU" sz="1200" dirty="0"/>
              <a:t>  Расстройство аутистического спектра, неуточнённое</a:t>
            </a:r>
          </a:p>
          <a:p>
            <a:pPr lvl="1" algn="just"/>
            <a:endParaRPr lang="ru-RU" sz="1200" dirty="0"/>
          </a:p>
          <a:p>
            <a:pPr lvl="2" algn="just">
              <a:spcBef>
                <a:spcPts val="0"/>
              </a:spcBef>
            </a:pPr>
            <a:r>
              <a:rPr lang="ru-RU" sz="1200" b="1" dirty="0"/>
              <a:t>6A02.x0</a:t>
            </a:r>
            <a:r>
              <a:rPr lang="ru-RU" sz="1200" dirty="0"/>
              <a:t> - ребенок, который не терял ранее приобретенные навыки</a:t>
            </a:r>
          </a:p>
          <a:p>
            <a:pPr lvl="2" algn="just">
              <a:spcBef>
                <a:spcPts val="0"/>
              </a:spcBef>
            </a:pPr>
            <a:r>
              <a:rPr lang="ru-RU" sz="1200" b="1" dirty="0"/>
              <a:t>6A02.x1</a:t>
            </a:r>
            <a:r>
              <a:rPr lang="ru-RU" sz="1200" dirty="0"/>
              <a:t> - ребенок с потерей ранее приобретенных навыков</a:t>
            </a:r>
          </a:p>
          <a:p>
            <a:pPr lvl="2" algn="just"/>
            <a:endParaRPr lang="ru-RU" sz="1200" dirty="0"/>
          </a:p>
          <a:p>
            <a:pPr algn="just">
              <a:spcBef>
                <a:spcPts val="0"/>
              </a:spcBef>
            </a:pPr>
            <a:r>
              <a:rPr lang="ru-RU" sz="1000" i="1" dirty="0"/>
              <a:t>80 годы ХХ столетия L. </a:t>
            </a:r>
            <a:r>
              <a:rPr lang="ru-RU" sz="1000" i="1" dirty="0" err="1"/>
              <a:t>Wing</a:t>
            </a:r>
            <a:r>
              <a:rPr lang="ru-RU" sz="1000" i="1" dirty="0"/>
              <a:t> ввела понятие «аутистический спектр» заболеваний - генетически и клинически разнородные психические расстройства, объединенные признаком нарушенного социального взаимодействия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2795826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CFC843-DCEF-177B-4057-7C2347953B40}"/>
              </a:ext>
            </a:extLst>
          </p:cNvPr>
          <p:cNvSpPr/>
          <p:nvPr/>
        </p:nvSpPr>
        <p:spPr>
          <a:xfrm>
            <a:off x="1470180" y="3608006"/>
            <a:ext cx="10310656" cy="2322014"/>
          </a:xfrm>
          <a:prstGeom prst="rect">
            <a:avLst/>
          </a:prstGeom>
          <a:ln w="28575">
            <a:solidFill>
              <a:srgbClr val="766F5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19816B-5403-A10F-9A61-000B3C66A2FA}"/>
              </a:ext>
            </a:extLst>
          </p:cNvPr>
          <p:cNvSpPr/>
          <p:nvPr/>
        </p:nvSpPr>
        <p:spPr>
          <a:xfrm>
            <a:off x="1463894" y="1061580"/>
            <a:ext cx="10316942" cy="2197667"/>
          </a:xfrm>
          <a:prstGeom prst="rect">
            <a:avLst/>
          </a:prstGeom>
          <a:ln w="28575">
            <a:solidFill>
              <a:srgbClr val="766F5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Медианный показатель распространенности</a:t>
            </a:r>
          </a:p>
          <a:p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Глобальная медианная распространенность 32/10 000 (один ребенок из 160).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Европы - 61,9/10 000 (диапазон 30,0 – 116,1/10 000),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Страны Америки - 65,5/10 000 (диапазон 34 – 90/10 000)</a:t>
            </a:r>
          </a:p>
          <a:p>
            <a:endParaRPr lang="ru-RU" sz="1600" dirty="0"/>
          </a:p>
          <a:p>
            <a:r>
              <a:rPr lang="ru-RU" sz="1200" i="1" dirty="0"/>
              <a:t>Исполнительный комитет. Сто тридцать третья сессия EB133/4 Пункт 6.1 предварительной повестки дня. Доклад Секретариата. Всеобъемлющие согласованные усилия по лечению всего спектра нарушений,  связанных с аутизмом. 8 апреля 2013 г.</a:t>
            </a:r>
            <a:endParaRPr lang="x-none" sz="1200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994" y="276184"/>
            <a:ext cx="10043842" cy="5486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Медико-демографические показатели в мире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725013" y="6338966"/>
            <a:ext cx="7619999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4E5D51-FAA8-CF36-AB42-A23E6FFD1FE0}"/>
              </a:ext>
            </a:extLst>
          </p:cNvPr>
          <p:cNvSpPr txBox="1"/>
          <p:nvPr/>
        </p:nvSpPr>
        <p:spPr>
          <a:xfrm>
            <a:off x="1463894" y="3745865"/>
            <a:ext cx="103169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dk1"/>
                </a:solidFill>
              </a:rPr>
              <a:t>Систематический обзор по распространённости</a:t>
            </a:r>
          </a:p>
          <a:p>
            <a:endParaRPr lang="ru-RU" sz="1600" b="1" dirty="0">
              <a:solidFill>
                <a:schemeClr val="dk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</a:rPr>
              <a:t>Средняя распространенность -  100/10 000 (диапазон: от 1,09/10 000 до 436,0/10 000).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</a:rPr>
              <a:t>Среднее соотношение мужчин и женщин - 4,2.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dk1"/>
                </a:solidFill>
              </a:rPr>
              <a:t>Средний процент случаев аутизма с сопутствующей УО -  33,0%. </a:t>
            </a:r>
          </a:p>
          <a:p>
            <a:endParaRPr lang="ru-RU" sz="1600" dirty="0">
              <a:solidFill>
                <a:schemeClr val="dk1"/>
              </a:solidFill>
            </a:endParaRPr>
          </a:p>
          <a:p>
            <a:r>
              <a:rPr lang="en-US" sz="1200" i="1" dirty="0" err="1"/>
              <a:t>Zeidan</a:t>
            </a:r>
            <a:r>
              <a:rPr lang="en-US" sz="1200" i="1" dirty="0"/>
              <a:t> J, </a:t>
            </a:r>
            <a:r>
              <a:rPr lang="en-US" sz="1200" i="1" dirty="0" err="1"/>
              <a:t>Fombonne</a:t>
            </a:r>
            <a:r>
              <a:rPr lang="en-US" sz="1200" i="1" dirty="0"/>
              <a:t> E, </a:t>
            </a:r>
            <a:r>
              <a:rPr lang="en-US" sz="1200" i="1" dirty="0" err="1"/>
              <a:t>Scorah</a:t>
            </a:r>
            <a:r>
              <a:rPr lang="en-US" sz="1200" i="1" dirty="0"/>
              <a:t> J, Ibrahim A, Durkin MS, </a:t>
            </a:r>
            <a:r>
              <a:rPr lang="en-US" sz="1200" i="1" dirty="0" err="1"/>
              <a:t>Saxena</a:t>
            </a:r>
            <a:r>
              <a:rPr lang="en-US" sz="1200" i="1" dirty="0"/>
              <a:t> S, Yusuf A, Shih A, </a:t>
            </a:r>
            <a:r>
              <a:rPr lang="en-US" sz="1200" i="1" dirty="0" err="1"/>
              <a:t>Elsabbagh</a:t>
            </a:r>
            <a:r>
              <a:rPr lang="en-US" sz="1200" i="1" dirty="0"/>
              <a:t> M. Global prevalence of autism: A systematic review update. Autism Res. 2022 May;15(5):778-790. </a:t>
            </a:r>
            <a:r>
              <a:rPr lang="en-US" sz="1200" i="1" dirty="0" err="1"/>
              <a:t>doi</a:t>
            </a:r>
            <a:r>
              <a:rPr lang="en-US" sz="1200" i="1" dirty="0"/>
              <a:t>: 10.1002/aur.2696. </a:t>
            </a:r>
            <a:r>
              <a:rPr lang="en-US" sz="1200" i="1" dirty="0" err="1"/>
              <a:t>Epub</a:t>
            </a:r>
            <a:r>
              <a:rPr lang="en-US" sz="1200" i="1" dirty="0"/>
              <a:t> 2022 Mar 3. PMID: 35238171; PMCID: PMC9310578.</a:t>
            </a:r>
            <a:endParaRPr lang="x-none" sz="1200" i="1" dirty="0"/>
          </a:p>
        </p:txBody>
      </p:sp>
    </p:spTree>
    <p:extLst>
      <p:ext uri="{BB962C8B-B14F-4D97-AF65-F5344CB8AC3E}">
        <p14:creationId xmlns:p14="http://schemas.microsoft.com/office/powerpoint/2010/main" val="1656748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CFC843-DCEF-177B-4057-7C2347953B40}"/>
              </a:ext>
            </a:extLst>
          </p:cNvPr>
          <p:cNvSpPr/>
          <p:nvPr/>
        </p:nvSpPr>
        <p:spPr>
          <a:xfrm>
            <a:off x="1463894" y="3714073"/>
            <a:ext cx="10316942" cy="2332406"/>
          </a:xfrm>
          <a:prstGeom prst="rect">
            <a:avLst/>
          </a:prstGeom>
          <a:ln w="28575">
            <a:solidFill>
              <a:srgbClr val="766F5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19816B-5403-A10F-9A61-000B3C66A2FA}"/>
              </a:ext>
            </a:extLst>
          </p:cNvPr>
          <p:cNvSpPr/>
          <p:nvPr/>
        </p:nvSpPr>
        <p:spPr>
          <a:xfrm>
            <a:off x="1476264" y="1010316"/>
            <a:ext cx="10316942" cy="2484263"/>
          </a:xfrm>
          <a:prstGeom prst="rect">
            <a:avLst/>
          </a:prstGeom>
          <a:ln w="28575">
            <a:solidFill>
              <a:srgbClr val="766F5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994" y="276184"/>
            <a:ext cx="10043842" cy="5486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Медико-демографические показатели РК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616373" y="6261527"/>
            <a:ext cx="7619999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6B88E3-D58F-5CB7-4B06-C5ADE993DE27}"/>
              </a:ext>
            </a:extLst>
          </p:cNvPr>
          <p:cNvSpPr txBox="1"/>
          <p:nvPr/>
        </p:nvSpPr>
        <p:spPr>
          <a:xfrm>
            <a:off x="4465854" y="3072405"/>
            <a:ext cx="44931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2"/>
                </a:solidFill>
              </a:rPr>
              <a:t>В сравнении с 2022 годом – рост на 8,9%</a:t>
            </a:r>
            <a:endParaRPr lang="x-none" sz="1400" dirty="0">
              <a:solidFill>
                <a:schemeClr val="accent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42D5D7-9355-A80B-EC32-D6A779DB6968}"/>
              </a:ext>
            </a:extLst>
          </p:cNvPr>
          <p:cNvSpPr txBox="1"/>
          <p:nvPr/>
        </p:nvSpPr>
        <p:spPr>
          <a:xfrm>
            <a:off x="4573658" y="5697414"/>
            <a:ext cx="47454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2"/>
                </a:solidFill>
              </a:rPr>
              <a:t>В сравнении с 2022 годом – рост на 6,5%</a:t>
            </a:r>
            <a:endParaRPr lang="x-none" sz="1400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9067" y="1032933"/>
            <a:ext cx="636693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Первичная заболеваемость детей с ППР без употребления ПАВ </a:t>
            </a:r>
          </a:p>
          <a:p>
            <a:pPr algn="ctr">
              <a:defRPr sz="1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i="1" dirty="0"/>
              <a:t>(</a:t>
            </a:r>
            <a:r>
              <a:rPr lang="ru-RU" sz="1600" b="1" i="1" dirty="0" err="1"/>
              <a:t>абс.ч</a:t>
            </a:r>
            <a:r>
              <a:rPr lang="ru-RU" sz="1600" b="1" i="1" dirty="0"/>
              <a:t>.)</a:t>
            </a:r>
          </a:p>
          <a:p>
            <a:endParaRPr lang="ru-RU" dirty="0"/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4553892" y="1448554"/>
          <a:ext cx="4176833" cy="1810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759200" y="3826933"/>
            <a:ext cx="6045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Контингент детей на ДН с ППР без употребления ПАВ </a:t>
            </a:r>
          </a:p>
          <a:p>
            <a:pPr algn="ctr">
              <a:defRPr sz="1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600" i="1" dirty="0"/>
              <a:t>(</a:t>
            </a:r>
            <a:r>
              <a:rPr lang="ru-RU" sz="1600" i="1" dirty="0" err="1"/>
              <a:t>абс.ч</a:t>
            </a:r>
            <a:r>
              <a:rPr lang="ru-RU" sz="1600" i="1" dirty="0"/>
              <a:t>)</a:t>
            </a:r>
          </a:p>
          <a:p>
            <a:endParaRPr lang="ru-RU" dirty="0"/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4376848" y="4191754"/>
          <a:ext cx="4839579" cy="1665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811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CFC843-DCEF-177B-4057-7C2347953B40}"/>
              </a:ext>
            </a:extLst>
          </p:cNvPr>
          <p:cNvSpPr/>
          <p:nvPr/>
        </p:nvSpPr>
        <p:spPr>
          <a:xfrm>
            <a:off x="1709833" y="3520466"/>
            <a:ext cx="10316942" cy="2655053"/>
          </a:xfrm>
          <a:prstGeom prst="rect">
            <a:avLst/>
          </a:prstGeom>
          <a:ln w="28575">
            <a:solidFill>
              <a:srgbClr val="766F5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19816B-5403-A10F-9A61-000B3C66A2FA}"/>
              </a:ext>
            </a:extLst>
          </p:cNvPr>
          <p:cNvSpPr/>
          <p:nvPr/>
        </p:nvSpPr>
        <p:spPr>
          <a:xfrm>
            <a:off x="1736994" y="921475"/>
            <a:ext cx="10322222" cy="2484263"/>
          </a:xfrm>
          <a:prstGeom prst="rect">
            <a:avLst/>
          </a:prstGeom>
          <a:ln w="28575">
            <a:solidFill>
              <a:srgbClr val="766F54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 sz="14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994" y="276184"/>
            <a:ext cx="10043842" cy="54867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Медико-демографические показатели РК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6B88E3-D58F-5CB7-4B06-C5ADE993DE27}"/>
              </a:ext>
            </a:extLst>
          </p:cNvPr>
          <p:cNvSpPr txBox="1"/>
          <p:nvPr/>
        </p:nvSpPr>
        <p:spPr>
          <a:xfrm>
            <a:off x="2607398" y="2883111"/>
            <a:ext cx="84649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Рост детского аутизма (на 100 </a:t>
            </a:r>
            <a:r>
              <a:rPr lang="ru-RU" sz="1600" b="1" dirty="0" err="1">
                <a:solidFill>
                  <a:schemeClr val="accent2"/>
                </a:solidFill>
              </a:rPr>
              <a:t>тыс.нас</a:t>
            </a:r>
            <a:r>
              <a:rPr lang="ru-RU" sz="1600" b="1" dirty="0">
                <a:solidFill>
                  <a:schemeClr val="accent2"/>
                </a:solidFill>
              </a:rPr>
              <a:t>. дет. и </a:t>
            </a:r>
            <a:r>
              <a:rPr lang="ru-RU" sz="1600" b="1" dirty="0" err="1">
                <a:solidFill>
                  <a:schemeClr val="accent2"/>
                </a:solidFill>
              </a:rPr>
              <a:t>подр</a:t>
            </a:r>
            <a:r>
              <a:rPr lang="ru-RU" sz="1600" b="1" dirty="0">
                <a:solidFill>
                  <a:schemeClr val="accent2"/>
                </a:solidFill>
              </a:rPr>
              <a:t>.) 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</a:rPr>
              <a:t>в 4,5 раза с 2017г по 2023г</a:t>
            </a:r>
            <a:endParaRPr lang="x-none" sz="1600" b="1" dirty="0">
              <a:solidFill>
                <a:schemeClr val="accent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942D5D7-9355-A80B-EC32-D6A779DB6968}"/>
              </a:ext>
            </a:extLst>
          </p:cNvPr>
          <p:cNvSpPr txBox="1"/>
          <p:nvPr/>
        </p:nvSpPr>
        <p:spPr>
          <a:xfrm>
            <a:off x="2797521" y="5641430"/>
            <a:ext cx="8403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</a:rPr>
              <a:t>Рост атипичного аутизма (на 100 </a:t>
            </a:r>
            <a:r>
              <a:rPr lang="ru-RU" sz="1600" b="1" dirty="0" err="1">
                <a:solidFill>
                  <a:schemeClr val="accent2"/>
                </a:solidFill>
              </a:rPr>
              <a:t>тыс.нас</a:t>
            </a:r>
            <a:r>
              <a:rPr lang="ru-RU" sz="1600" b="1" dirty="0">
                <a:solidFill>
                  <a:schemeClr val="accent2"/>
                </a:solidFill>
              </a:rPr>
              <a:t>. дет. и </a:t>
            </a:r>
            <a:r>
              <a:rPr lang="ru-RU" sz="1600" b="1" dirty="0" err="1">
                <a:solidFill>
                  <a:schemeClr val="accent2"/>
                </a:solidFill>
              </a:rPr>
              <a:t>подр</a:t>
            </a:r>
            <a:r>
              <a:rPr lang="ru-RU" sz="1600" b="1" dirty="0">
                <a:solidFill>
                  <a:schemeClr val="accent2"/>
                </a:solidFill>
              </a:rPr>
              <a:t>.) в 4,4 раза с 2017г по 2023г</a:t>
            </a:r>
            <a:endParaRPr lang="x-none" sz="1600" b="1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75706" y="932507"/>
            <a:ext cx="61563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Первичная заболеваемость детей и подростков (0-17лет) по </a:t>
            </a: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детскому аутизму в РК 2017-2023гг. (на 100тыс.нас. дет и </a:t>
            </a:r>
            <a:r>
              <a:rPr lang="ru-RU" b="1" dirty="0" err="1"/>
              <a:t>подр</a:t>
            </a:r>
            <a:r>
              <a:rPr lang="ru-RU" b="1" dirty="0"/>
              <a:t>)</a:t>
            </a:r>
          </a:p>
          <a:p>
            <a:endParaRPr lang="ru-RU" sz="1400" dirty="0"/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3462448" y="1511929"/>
          <a:ext cx="6586900" cy="1358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2716040" y="3521799"/>
            <a:ext cx="843782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Первичная заболеваемость детей и подростков (0-17лет) по </a:t>
            </a:r>
          </a:p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b="1" dirty="0" err="1"/>
              <a:t>атипичному</a:t>
            </a:r>
            <a:r>
              <a:rPr lang="ru-RU" b="1" dirty="0"/>
              <a:t> аутизму в РК 2017-2023гг. (на 100тыс.нас. дет и </a:t>
            </a:r>
            <a:r>
              <a:rPr lang="ru-RU" b="1" dirty="0" err="1"/>
              <a:t>подр</a:t>
            </a:r>
            <a:r>
              <a:rPr lang="ru-RU" b="1" dirty="0"/>
              <a:t>.)</a:t>
            </a:r>
          </a:p>
          <a:p>
            <a:endParaRPr lang="ru-RU" dirty="0"/>
          </a:p>
        </p:txBody>
      </p:sp>
      <p:graphicFrame>
        <p:nvGraphicFramePr>
          <p:cNvPr id="21" name="Диаграмма 20"/>
          <p:cNvGraphicFramePr/>
          <p:nvPr/>
        </p:nvGraphicFramePr>
        <p:xfrm>
          <a:off x="3530850" y="4128380"/>
          <a:ext cx="6627139" cy="1548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181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2" y="291360"/>
            <a:ext cx="8911687" cy="671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Методы, подходы и процедуры диагностики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(клинический протокол от 30.07.2021г)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ПМСП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7206511" y="1576552"/>
            <a:ext cx="4712219" cy="45704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1" indent="-342900"/>
            <a:r>
              <a:rPr lang="ru-RU" sz="1800" dirty="0"/>
              <a:t>Внедрение закреплено в Концепции развития здравоохранения РК до 2026г (утверждена 24.11.2022г). </a:t>
            </a:r>
          </a:p>
          <a:p>
            <a:pPr lvl="1"/>
            <a:r>
              <a:rPr lang="ru-RU" dirty="0"/>
              <a:t>2.3. Усиление охраны материнства и детства, оздоровление детей с ограниченными возможностями.</a:t>
            </a:r>
          </a:p>
          <a:p>
            <a:pPr lvl="1"/>
            <a:r>
              <a:rPr lang="ru-RU" dirty="0"/>
              <a:t>В рамках проведения </a:t>
            </a:r>
            <a:r>
              <a:rPr lang="ru-RU" dirty="0" err="1"/>
              <a:t>скринингового</a:t>
            </a:r>
            <a:r>
              <a:rPr lang="ru-RU" dirty="0"/>
              <a:t> теста на аутизм и другие нарушения в развитии M-CHAT-R будут продолжены работы по раннему выявлению детей с РАС спектра на уровне ПМСП с дальнейшей диспансеризацией и социализацией таких детей.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/>
          <p:nvPr/>
        </p:nvSpPr>
        <p:spPr>
          <a:xfrm>
            <a:off x="2589212" y="1576552"/>
            <a:ext cx="4142664" cy="46525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dirty="0"/>
              <a:t>M-CHAT-R - Модифицированный </a:t>
            </a:r>
            <a:r>
              <a:rPr lang="ru-RU" dirty="0" err="1"/>
              <a:t>скрининговый</a:t>
            </a:r>
            <a:r>
              <a:rPr lang="ru-RU" dirty="0"/>
              <a:t> тест на аутизм для детей </a:t>
            </a:r>
          </a:p>
          <a:p>
            <a:pPr marL="800100" lvl="1" indent="-342900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dirty="0"/>
              <a:t>Рекомендуется проведение скрининга всем детям в возрасте двух лет для выявления риска возникновения нарушений психического развития, в том числе РАС, в рамках профилактических медицинских осмотров в учреждениях, оказывающих ПМСП. </a:t>
            </a:r>
          </a:p>
        </p:txBody>
      </p:sp>
    </p:spTree>
    <p:extLst>
      <p:ext uri="{BB962C8B-B14F-4D97-AF65-F5344CB8AC3E}">
        <p14:creationId xmlns:p14="http://schemas.microsoft.com/office/powerpoint/2010/main" val="960492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134433"/>
            <a:ext cx="8911687" cy="9239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Методы, подходы и процедуры диагностики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(клинический протокол от 30.07.2021г)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/>
              <a:t>СОПЗ</a:t>
            </a:r>
            <a:br>
              <a:rPr lang="ru-RU" sz="2000" b="1" dirty="0"/>
            </a:b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32513" y="1214409"/>
            <a:ext cx="5801983" cy="48885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/>
              <a:t>Интервью для диагностики аутизма – переработанное (ADI-R)</a:t>
            </a:r>
            <a:endParaRPr lang="en-US" b="1" dirty="0"/>
          </a:p>
          <a:p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Структурированное интервью (родители и опекуны детей и взрослых с подозрением на аутизм) 1,5 – 2 часа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Диагностические алгоритмы: «Диагностический алгоритм для возраста от 2 лет 0 месяцев до 3 лет 11 месяцев»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«Диагностический алгоритм для возраста от 4 лет 0 месяцев и старше»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Фокус на трех областях функционирования: речи/общении, социальном взаимодействии, ограниченных, повторяющихся и стереотипий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18D6CF-8632-A9F0-7BD8-68EC870C3E69}"/>
              </a:ext>
            </a:extLst>
          </p:cNvPr>
          <p:cNvSpPr txBox="1"/>
          <p:nvPr/>
        </p:nvSpPr>
        <p:spPr>
          <a:xfrm>
            <a:off x="689467" y="1267809"/>
            <a:ext cx="4923056" cy="4867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b="1" dirty="0"/>
              <a:t>Шкала диагностического обследования при аутизме ADOS-2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/>
              <a:t>Для детей от 12 месяцев с уровнем интеллекта не ниже 50% значения от возрастной нормы; подростков и взрослых с беглой речью.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/>
              <a:t>Диагностическое занятие 45-60 минут 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/>
              <a:t>5 модулей 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/>
              <a:t>С 12 месяцев (модуль Т) </a:t>
            </a:r>
          </a:p>
          <a:p>
            <a:pPr marL="285750" indent="-285750" defTabSz="457200"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dirty="0"/>
              <a:t>Оценка различных сфер: общение, социальное взаимодействие, игра, стереотипные формы поведения 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2594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605" y="271405"/>
            <a:ext cx="10332371" cy="769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Информационно-разъяснительная работа с населением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39922-31B8-1451-DC11-7B368776C507}"/>
              </a:ext>
            </a:extLst>
          </p:cNvPr>
          <p:cNvSpPr txBox="1"/>
          <p:nvPr/>
        </p:nvSpPr>
        <p:spPr>
          <a:xfrm>
            <a:off x="1643605" y="1263580"/>
            <a:ext cx="101162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Для повышения осведомленности населения о психическом здоровье в регионах Центры психического здоровья на местах: </a:t>
            </a:r>
            <a:r>
              <a:rPr lang="ru-RU" sz="1400" i="1" dirty="0"/>
              <a:t>размещают информацию о деятельности службы охраны психического здоровья, психологической помощи, социальную рекламу (адреса и помощи), тезисы и статьи на сайтах, проводятся «Дни открытых дверей». </a:t>
            </a:r>
            <a:endParaRPr lang="x-none" sz="1400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92CD95A-4626-CE0F-AB58-1B8BFBDD8500}"/>
              </a:ext>
            </a:extLst>
          </p:cNvPr>
          <p:cNvSpPr/>
          <p:nvPr/>
        </p:nvSpPr>
        <p:spPr>
          <a:xfrm>
            <a:off x="1643605" y="2222466"/>
            <a:ext cx="4120587" cy="1678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/>
              <a:t>С 2020 года по настоящее время продолжает свою работу </a:t>
            </a:r>
            <a:r>
              <a:rPr lang="ru-RU" sz="1600" b="1" dirty="0"/>
              <a:t>YouTube канал – </a:t>
            </a:r>
            <a:r>
              <a:rPr lang="ru-RU" sz="1600" b="1" dirty="0" err="1"/>
              <a:t>Mentalcenter</a:t>
            </a:r>
            <a:r>
              <a:rPr lang="ru-RU" sz="1600" b="1" dirty="0"/>
              <a:t> QAZAQSTAN.</a:t>
            </a:r>
            <a:endParaRPr lang="x-none" sz="1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9362648-2388-9DE8-5773-BD66302AE598}"/>
              </a:ext>
            </a:extLst>
          </p:cNvPr>
          <p:cNvSpPr/>
          <p:nvPr/>
        </p:nvSpPr>
        <p:spPr>
          <a:xfrm>
            <a:off x="1643605" y="3998174"/>
            <a:ext cx="6366076" cy="19048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/>
              <a:t>С апреля 2020 года функционировала интернет платформа </a:t>
            </a:r>
            <a:r>
              <a:rPr lang="ru-RU" sz="1200" b="1" dirty="0"/>
              <a:t>https://onlinehealth.kz, </a:t>
            </a:r>
            <a:r>
              <a:rPr lang="ru-RU" sz="1200" dirty="0"/>
              <a:t>организованная РНПЦПЗ при поддержке Детского фонда ООН (ЮНИСЕФ), на котором доступны консультации (онлайн), ответы на письменные вопросы, содержится информация по самопомощи, а также имеются ресурсы для оказания помощи специалистам психического здоровья, в том числе школьным психологам в трудных случаях. </a:t>
            </a:r>
          </a:p>
          <a:p>
            <a:pPr algn="just"/>
            <a:r>
              <a:rPr lang="ru-RU" sz="1200" b="1" i="1" dirty="0"/>
              <a:t>За период работы сайт был посещен более 100 тысячами пользователей, которыми осуществлено более чем 300 тысяч посещений, проведено около 500 полноценных онлайн консультаций, рассмотрено 250 письменных обращений с дачей рекомендаций.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68A4CF-064C-8F08-05E5-7A3C2D9E3324}"/>
              </a:ext>
            </a:extLst>
          </p:cNvPr>
          <p:cNvSpPr/>
          <p:nvPr/>
        </p:nvSpPr>
        <p:spPr>
          <a:xfrm>
            <a:off x="5856791" y="2228132"/>
            <a:ext cx="5903088" cy="1672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dirty="0"/>
              <a:t>В настоящее время РНПЦПЗ при поддержке Детского фонда ООН (ЮНИСЕФ) проводится адаптация Комплекта методических материалов ВОЗ и ЮНИСЕФ </a:t>
            </a:r>
            <a:r>
              <a:rPr lang="ru-RU" sz="1600" b="1" dirty="0" err="1"/>
              <a:t>Helping</a:t>
            </a:r>
            <a:r>
              <a:rPr lang="ru-RU" sz="1600" b="1" dirty="0"/>
              <a:t> </a:t>
            </a:r>
            <a:r>
              <a:rPr lang="ru-RU" sz="1600" b="1" dirty="0" err="1"/>
              <a:t>Adolescents</a:t>
            </a:r>
            <a:r>
              <a:rPr lang="ru-RU" sz="1600" b="1" dirty="0"/>
              <a:t> </a:t>
            </a:r>
            <a:r>
              <a:rPr lang="ru-RU" sz="1600" b="1" dirty="0" err="1"/>
              <a:t>Thrive</a:t>
            </a:r>
            <a:r>
              <a:rPr lang="ru-RU" sz="1600" b="1" dirty="0"/>
              <a:t> (НАТ - Содействие Процветанию Подростков).</a:t>
            </a:r>
            <a:endParaRPr lang="en-US" sz="1600" b="1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56BF49-8599-F069-AC9B-FD6F2C4D1E2B}"/>
              </a:ext>
            </a:extLst>
          </p:cNvPr>
          <p:cNvSpPr/>
          <p:nvPr/>
        </p:nvSpPr>
        <p:spPr>
          <a:xfrm>
            <a:off x="8071413" y="3992186"/>
            <a:ext cx="3688465" cy="19048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/>
              <a:t>РНПЦПЗ разработан </a:t>
            </a:r>
            <a:r>
              <a:rPr lang="ru-RU" sz="1100" b="1" dirty="0"/>
              <a:t>информационный буклет по раннему выявлению признаков РАС у детей, особенностях поведения детей с РАС </a:t>
            </a:r>
            <a:r>
              <a:rPr lang="ru-RU" sz="1100" dirty="0"/>
              <a:t>и направлен в регионы для использования в работе. </a:t>
            </a:r>
          </a:p>
          <a:p>
            <a:pPr algn="just"/>
            <a:r>
              <a:rPr lang="ru-RU" sz="1100" dirty="0"/>
              <a:t>Информационный буклет тиражирован и размещен в медицинских организациях областей с целью информирования населения о вопросах аутизма, формирования толерантности к детям с особенностями развития. </a:t>
            </a:r>
          </a:p>
        </p:txBody>
      </p:sp>
    </p:spTree>
    <p:extLst>
      <p:ext uri="{BB962C8B-B14F-4D97-AF65-F5344CB8AC3E}">
        <p14:creationId xmlns:p14="http://schemas.microsoft.com/office/powerpoint/2010/main" val="52846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027" y="228630"/>
            <a:ext cx="9884228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Проблемы, пути решения, 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план работы на 2024 год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72899FE-A1ED-3E5D-1233-FFBC3122AA0D}"/>
              </a:ext>
            </a:extLst>
          </p:cNvPr>
          <p:cNvSpPr/>
          <p:nvPr/>
        </p:nvSpPr>
        <p:spPr>
          <a:xfrm>
            <a:off x="609298" y="1294937"/>
            <a:ext cx="3116451" cy="49972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3AE899-1AEC-D8E6-56D9-20515CE6B3C9}"/>
              </a:ext>
            </a:extLst>
          </p:cNvPr>
          <p:cNvSpPr txBox="1"/>
          <p:nvPr/>
        </p:nvSpPr>
        <p:spPr>
          <a:xfrm>
            <a:off x="717582" y="1549553"/>
            <a:ext cx="2899882" cy="477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Выявленные проблемы:</a:t>
            </a:r>
          </a:p>
          <a:p>
            <a:pPr algn="just"/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1) Отсутствие в регионах или недостаточное развитие медико-социальной реабилитации (Абайская, Атырауская, Алматинская, ВКО, Жетысуская, ЗКО, Кызылординская, Мангистауская, Улытауская области); </a:t>
            </a: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Укомплектование организаций психического здоровья врачебными кадрами;</a:t>
            </a: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3) Недостаточное количество действующих ПЦПЗ (гг. Усть-Каменогорск, Астана, Петропавловск, Алматы). </a:t>
            </a: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4) Устаревшая материально-техническая база ЦПЗ.</a:t>
            </a: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5) Большой разброс статистических данных по РАС по областям.</a:t>
            </a: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Недостаток обученных специалистов, не </a:t>
            </a:r>
            <a:r>
              <a:rPr lang="ru-RU" sz="11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решенность</a:t>
            </a:r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вопроса единого подхода в коррекционной работе с детьми РАС. </a:t>
            </a:r>
          </a:p>
          <a:p>
            <a:pPr algn="just"/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6) Поздняя диагностика РАС в ПМСП.</a:t>
            </a:r>
          </a:p>
          <a:p>
            <a:endParaRPr lang="ru-RU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89F763-2C00-B518-5205-66AE763349D2}"/>
              </a:ext>
            </a:extLst>
          </p:cNvPr>
          <p:cNvSpPr/>
          <p:nvPr/>
        </p:nvSpPr>
        <p:spPr>
          <a:xfrm>
            <a:off x="4300395" y="1542075"/>
            <a:ext cx="7306147" cy="429372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16440E-27DF-AEE6-D56B-990E3475C753}"/>
              </a:ext>
            </a:extLst>
          </p:cNvPr>
          <p:cNvSpPr txBox="1"/>
          <p:nvPr/>
        </p:nvSpPr>
        <p:spPr>
          <a:xfrm>
            <a:off x="4399984" y="1565400"/>
            <a:ext cx="7116024" cy="41857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План работы на 2024 г.: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Исполнение Дорожной карты развития СОПЗ РК на 2023-2024 гг.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Увеличение числа ПЦПЗ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Улучшение кадровой обеспеченности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Обучение врачей психиатров (наркологов), врачей общей практики, терапевтов, педиатров по вопросам психического здоровья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Обучение врачей и психологов СОПЗ, ПМСП по программе </a:t>
            </a:r>
            <a:r>
              <a:rPr lang="en-US" sz="1400" dirty="0">
                <a:solidFill>
                  <a:schemeClr val="tx1"/>
                </a:solidFill>
              </a:rPr>
              <a:t>Mental Health Gap Action </a:t>
            </a:r>
            <a:r>
              <a:rPr lang="en-US" sz="1400" dirty="0" err="1">
                <a:solidFill>
                  <a:schemeClr val="tx1"/>
                </a:solidFill>
              </a:rPr>
              <a:t>Programme</a:t>
            </a:r>
            <a:r>
              <a:rPr lang="en-US" sz="1400" dirty="0">
                <a:solidFill>
                  <a:schemeClr val="tx1"/>
                </a:solidFill>
              </a:rPr>
              <a:t> (</a:t>
            </a:r>
            <a:r>
              <a:rPr lang="en-US" sz="1400" dirty="0" err="1">
                <a:solidFill>
                  <a:schemeClr val="tx1"/>
                </a:solidFill>
              </a:rPr>
              <a:t>mhGAP</a:t>
            </a:r>
            <a:r>
              <a:rPr lang="en-US" sz="1400" dirty="0">
                <a:solidFill>
                  <a:schemeClr val="tx1"/>
                </a:solidFill>
              </a:rPr>
              <a:t>) </a:t>
            </a:r>
            <a:endParaRPr lang="ru-RU" sz="14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Утверждение Клинических протоколов диагностики и лечения по профилю «Психиатрия»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Проработка вопроса совершенствования правил динамического наблюдения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Открытие детских подразделений медико-социальной реабилитации, в том числе наркологического профиля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Унификация использования диагностических шкал РАС, обучение детских психиатров.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Усиление межведомственного взаимодействия с работниками педагогической, психологической и социальных сфер.</a:t>
            </a:r>
          </a:p>
        </p:txBody>
      </p:sp>
    </p:spTree>
    <p:extLst>
      <p:ext uri="{BB962C8B-B14F-4D97-AF65-F5344CB8AC3E}">
        <p14:creationId xmlns:p14="http://schemas.microsoft.com/office/powerpoint/2010/main" val="969225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133" y="3123470"/>
            <a:ext cx="9884228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СПАСИБО ЗА ВНИМАНИЕ!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3A360-D26E-4BF9-85EE-A5316E0F328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5247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1561</TotalTime>
  <Words>1492</Words>
  <Application>Microsoft Office PowerPoint</Application>
  <PresentationFormat>Широкоэкранный</PresentationFormat>
  <Paragraphs>141</Paragraphs>
  <Slides>11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 3</vt:lpstr>
      <vt:lpstr>Тема Office</vt:lpstr>
      <vt:lpstr>Анализ текущей ситуации по расстройствам аутистического спектра в Республике Казахстан</vt:lpstr>
      <vt:lpstr>Основные факты</vt:lpstr>
      <vt:lpstr>Статистические классификации аутизма</vt:lpstr>
      <vt:lpstr>Медико-демографические показатели в мире</vt:lpstr>
      <vt:lpstr>Медико-демографические показатели РК</vt:lpstr>
      <vt:lpstr>Медико-демографические показатели РК</vt:lpstr>
      <vt:lpstr>Методы, подходы и процедуры диагностики (клинический протокол от 30.07.2021г) ПМСП</vt:lpstr>
      <vt:lpstr>Методы, подходы и процедуры диагностики (клинический протокол от 30.07.2021г) СОПЗ </vt:lpstr>
      <vt:lpstr>Информационно-разъяснительная работа с населением</vt:lpstr>
      <vt:lpstr>Проблемы, пути решения,  план работы на 2024 год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 главного внештатного специалиста</dc:title>
  <dc:creator>Ilyanur K. Azhgaliyeva</dc:creator>
  <cp:lastModifiedBy>Samal Albilekova</cp:lastModifiedBy>
  <cp:revision>95</cp:revision>
  <dcterms:created xsi:type="dcterms:W3CDTF">2023-01-30T09:46:17Z</dcterms:created>
  <dcterms:modified xsi:type="dcterms:W3CDTF">2024-04-14T14:08:01Z</dcterms:modified>
</cp:coreProperties>
</file>