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96" r:id="rId4"/>
    <p:sldId id="309" r:id="rId5"/>
    <p:sldId id="259" r:id="rId6"/>
    <p:sldId id="260" r:id="rId7"/>
    <p:sldId id="308" r:id="rId8"/>
    <p:sldId id="311" r:id="rId9"/>
    <p:sldId id="303" r:id="rId10"/>
    <p:sldId id="273" r:id="rId11"/>
    <p:sldId id="284" r:id="rId12"/>
    <p:sldId id="305" r:id="rId13"/>
    <p:sldId id="316" r:id="rId14"/>
    <p:sldId id="315" r:id="rId15"/>
    <p:sldId id="318" r:id="rId16"/>
    <p:sldId id="320" r:id="rId17"/>
    <p:sldId id="334" r:id="rId18"/>
    <p:sldId id="319" r:id="rId19"/>
    <p:sldId id="279" r:id="rId20"/>
    <p:sldId id="313" r:id="rId21"/>
    <p:sldId id="323" r:id="rId22"/>
    <p:sldId id="261" r:id="rId23"/>
    <p:sldId id="327" r:id="rId24"/>
    <p:sldId id="328" r:id="rId25"/>
    <p:sldId id="329" r:id="rId26"/>
    <p:sldId id="330" r:id="rId27"/>
    <p:sldId id="331" r:id="rId28"/>
    <p:sldId id="332" r:id="rId29"/>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60"/>
  </p:normalViewPr>
  <p:slideViewPr>
    <p:cSldViewPr snapToGrid="0">
      <p:cViewPr varScale="1">
        <p:scale>
          <a:sx n="73" d="100"/>
          <a:sy n="73" d="100"/>
        </p:scale>
        <p:origin x="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_rels/data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2B178A-99C5-4295-9EC6-92F8D5DE85D9}" type="doc">
      <dgm:prSet loTypeId="urn:microsoft.com/office/officeart/2005/8/layout/bProcess3" loCatId="process" qsTypeId="urn:microsoft.com/office/officeart/2005/8/quickstyle/simple1" qsCatId="simple" csTypeId="urn:microsoft.com/office/officeart/2005/8/colors/accent3_1" csCatId="accent3" phldr="1"/>
      <dgm:spPr/>
    </dgm:pt>
    <dgm:pt modelId="{D5EE000A-B32E-498C-8875-E5239EF43610}">
      <dgm:prSet phldrT="[Текст]"/>
      <dgm:spPr/>
      <dgm:t>
        <a:bodyPr/>
        <a:lstStyle/>
        <a:p>
          <a:r>
            <a:rPr lang="ru-KZ" b="1" i="0" dirty="0"/>
            <a:t>1911</a:t>
          </a:r>
          <a:r>
            <a:rPr lang="ru-RU" b="1" i="0" dirty="0"/>
            <a:t> </a:t>
          </a:r>
          <a:r>
            <a:rPr lang="ru-RU" b="0" i="0" dirty="0" err="1"/>
            <a:t>Эуген</a:t>
          </a:r>
          <a:r>
            <a:rPr lang="ru-RU" b="0" i="0" dirty="0"/>
            <a:t> </a:t>
          </a:r>
          <a:r>
            <a:rPr lang="ru-RU" b="0" i="0" dirty="0" err="1"/>
            <a:t>Блейлер</a:t>
          </a:r>
          <a:r>
            <a:rPr lang="ru-RU" b="0" i="0" dirty="0"/>
            <a:t> впервые использует термин "аутизм" для описания симптомов шизофрении.</a:t>
          </a:r>
          <a:endParaRPr lang="ru-KZ" dirty="0"/>
        </a:p>
      </dgm:t>
    </dgm:pt>
    <dgm:pt modelId="{0638B7A0-D8A3-4C06-B278-C5642DE76BF7}" type="parTrans" cxnId="{F19843B3-BC39-4883-96D2-55D8B0203198}">
      <dgm:prSet/>
      <dgm:spPr/>
      <dgm:t>
        <a:bodyPr/>
        <a:lstStyle/>
        <a:p>
          <a:endParaRPr lang="ru-KZ"/>
        </a:p>
      </dgm:t>
    </dgm:pt>
    <dgm:pt modelId="{9958340C-4B7C-4628-99B6-8895115F3EE7}" type="sibTrans" cxnId="{F19843B3-BC39-4883-96D2-55D8B0203198}">
      <dgm:prSet/>
      <dgm:spPr/>
      <dgm:t>
        <a:bodyPr/>
        <a:lstStyle/>
        <a:p>
          <a:endParaRPr lang="ru-KZ"/>
        </a:p>
      </dgm:t>
    </dgm:pt>
    <dgm:pt modelId="{5C42B68D-5AF0-467C-A4D0-553B59CCC3E4}">
      <dgm:prSet/>
      <dgm:spPr/>
      <dgm:t>
        <a:bodyPr/>
        <a:lstStyle/>
        <a:p>
          <a:r>
            <a:rPr lang="ru-KZ" b="1" i="0" dirty="0"/>
            <a:t>1943</a:t>
          </a:r>
          <a:r>
            <a:rPr lang="ru-RU" b="1" i="0" dirty="0"/>
            <a:t> </a:t>
          </a:r>
          <a:r>
            <a:rPr lang="ru-RU" b="0" i="0" dirty="0"/>
            <a:t>Лео </a:t>
          </a:r>
          <a:r>
            <a:rPr lang="ru-RU" b="0" i="0" dirty="0" err="1"/>
            <a:t>Каннер</a:t>
          </a:r>
          <a:r>
            <a:rPr lang="ru-RU" b="0" i="0" dirty="0"/>
            <a:t> впервые характеризует аутизм как социальное и эмоциональное расстройство.</a:t>
          </a:r>
          <a:endParaRPr lang="ru-KZ" b="0" i="0" dirty="0"/>
        </a:p>
      </dgm:t>
    </dgm:pt>
    <dgm:pt modelId="{BD85F1FC-E1A9-42E6-89E6-054F79D54B6E}" type="parTrans" cxnId="{460A134E-EE1F-46A7-B2CB-9A33B1AAFC3D}">
      <dgm:prSet/>
      <dgm:spPr/>
      <dgm:t>
        <a:bodyPr/>
        <a:lstStyle/>
        <a:p>
          <a:endParaRPr lang="ru-KZ"/>
        </a:p>
      </dgm:t>
    </dgm:pt>
    <dgm:pt modelId="{155F160A-94EA-4C49-B276-AC124D1C8D76}" type="sibTrans" cxnId="{460A134E-EE1F-46A7-B2CB-9A33B1AAFC3D}">
      <dgm:prSet/>
      <dgm:spPr/>
      <dgm:t>
        <a:bodyPr/>
        <a:lstStyle/>
        <a:p>
          <a:endParaRPr lang="ru-KZ"/>
        </a:p>
      </dgm:t>
    </dgm:pt>
    <dgm:pt modelId="{340E5E6A-029B-4602-B7B9-E0C5E65BECD4}">
      <dgm:prSet/>
      <dgm:spPr/>
      <dgm:t>
        <a:bodyPr/>
        <a:lstStyle/>
        <a:p>
          <a:r>
            <a:rPr lang="ru-KZ" b="1" i="0" dirty="0"/>
            <a:t>1944</a:t>
          </a:r>
          <a:r>
            <a:rPr lang="ru-RU" b="1" i="0" dirty="0"/>
            <a:t> </a:t>
          </a:r>
          <a:r>
            <a:rPr lang="ru-RU" b="0" i="0" dirty="0"/>
            <a:t>Ганс Аспергер публикует статью об аутизме как расстройстве коммуникации у детей.</a:t>
          </a:r>
          <a:endParaRPr lang="ru-KZ" b="0" i="0" dirty="0"/>
        </a:p>
      </dgm:t>
    </dgm:pt>
    <dgm:pt modelId="{0C132674-F321-4BB8-9720-D11CF7506C68}" type="parTrans" cxnId="{76D4D014-0E41-4AAD-8C83-89438748A879}">
      <dgm:prSet/>
      <dgm:spPr/>
      <dgm:t>
        <a:bodyPr/>
        <a:lstStyle/>
        <a:p>
          <a:endParaRPr lang="ru-KZ"/>
        </a:p>
      </dgm:t>
    </dgm:pt>
    <dgm:pt modelId="{668C8806-FB21-47D5-8E4F-F5AFC75D75FA}" type="sibTrans" cxnId="{76D4D014-0E41-4AAD-8C83-89438748A879}">
      <dgm:prSet/>
      <dgm:spPr/>
      <dgm:t>
        <a:bodyPr/>
        <a:lstStyle/>
        <a:p>
          <a:endParaRPr lang="ru-KZ"/>
        </a:p>
      </dgm:t>
    </dgm:pt>
    <dgm:pt modelId="{1A972D59-EA66-4BAB-8DA3-50DA89082BC3}">
      <dgm:prSet/>
      <dgm:spPr/>
      <dgm:t>
        <a:bodyPr/>
        <a:lstStyle/>
        <a:p>
          <a:r>
            <a:rPr lang="ru-KZ" b="1" i="0" dirty="0"/>
            <a:t>1980</a:t>
          </a:r>
          <a:r>
            <a:rPr lang="ru-RU" b="1" i="0" dirty="0"/>
            <a:t> </a:t>
          </a:r>
          <a:r>
            <a:rPr lang="ru-RU" b="0" i="0" dirty="0"/>
            <a:t>Инфантильный аутизм выделен в отдельную категорию в DSM-III.</a:t>
          </a:r>
          <a:endParaRPr lang="ru-KZ" b="0" i="0" dirty="0"/>
        </a:p>
      </dgm:t>
    </dgm:pt>
    <dgm:pt modelId="{7FEF4861-241E-4237-A285-45CA0D7912FF}" type="parTrans" cxnId="{A7FFFAA3-DFBA-4D17-9A38-62E2DD053EEC}">
      <dgm:prSet/>
      <dgm:spPr/>
      <dgm:t>
        <a:bodyPr/>
        <a:lstStyle/>
        <a:p>
          <a:endParaRPr lang="ru-KZ"/>
        </a:p>
      </dgm:t>
    </dgm:pt>
    <dgm:pt modelId="{7DB6F797-FCEE-438E-BD58-70D45453DA8D}" type="sibTrans" cxnId="{A7FFFAA3-DFBA-4D17-9A38-62E2DD053EEC}">
      <dgm:prSet/>
      <dgm:spPr/>
      <dgm:t>
        <a:bodyPr/>
        <a:lstStyle/>
        <a:p>
          <a:endParaRPr lang="ru-KZ"/>
        </a:p>
      </dgm:t>
    </dgm:pt>
    <dgm:pt modelId="{0FC935F8-DD5D-468E-AB15-8FA822AF1871}">
      <dgm:prSet/>
      <dgm:spPr/>
      <dgm:t>
        <a:bodyPr/>
        <a:lstStyle/>
        <a:p>
          <a:r>
            <a:rPr lang="ru-RU" b="1" i="0" dirty="0"/>
            <a:t>1987 </a:t>
          </a:r>
          <a:r>
            <a:rPr lang="ru-RU" b="0" i="0" dirty="0"/>
            <a:t>Ивар </a:t>
          </a:r>
          <a:r>
            <a:rPr lang="ru-RU" b="0" i="0" dirty="0" err="1"/>
            <a:t>Ловасс</a:t>
          </a:r>
          <a:r>
            <a:rPr lang="ru-RU" b="0" i="0" dirty="0"/>
            <a:t> разрабатывает интенсивную поведенческую терапию для детей с аутизмом.</a:t>
          </a:r>
          <a:endParaRPr lang="ru-KZ" b="0" i="0" dirty="0"/>
        </a:p>
      </dgm:t>
    </dgm:pt>
    <dgm:pt modelId="{B2F8BE30-A730-4CF6-BCA7-E25A896DF8E9}" type="parTrans" cxnId="{A540F1EB-E7E3-4AA6-BD64-79A12F51BB9E}">
      <dgm:prSet/>
      <dgm:spPr/>
      <dgm:t>
        <a:bodyPr/>
        <a:lstStyle/>
        <a:p>
          <a:endParaRPr lang="ru-KZ"/>
        </a:p>
      </dgm:t>
    </dgm:pt>
    <dgm:pt modelId="{45565500-C384-4D0F-B60C-70F570E4E505}" type="sibTrans" cxnId="{A540F1EB-E7E3-4AA6-BD64-79A12F51BB9E}">
      <dgm:prSet/>
      <dgm:spPr/>
      <dgm:t>
        <a:bodyPr/>
        <a:lstStyle/>
        <a:p>
          <a:endParaRPr lang="ru-KZ"/>
        </a:p>
      </dgm:t>
    </dgm:pt>
    <dgm:pt modelId="{80AE6597-F401-4AA3-8152-4C2906ED2211}">
      <dgm:prSet/>
      <dgm:spPr/>
      <dgm:t>
        <a:bodyPr/>
        <a:lstStyle/>
        <a:p>
          <a:r>
            <a:rPr lang="ru-KZ" b="1" i="0" dirty="0"/>
            <a:t>1997</a:t>
          </a:r>
          <a:r>
            <a:rPr lang="ru-RU" b="1" i="0" dirty="0"/>
            <a:t> </a:t>
          </a:r>
          <a:r>
            <a:rPr lang="ru-RU" b="0" i="0" dirty="0"/>
            <a:t>Чрезвычайное положение о специальных образовательных программах для детей с аутизмом.</a:t>
          </a:r>
          <a:endParaRPr lang="ru-KZ" b="0" i="0" dirty="0"/>
        </a:p>
      </dgm:t>
    </dgm:pt>
    <dgm:pt modelId="{3B043CA1-9EB5-4ABE-9FAF-A3B6760F856A}" type="parTrans" cxnId="{83D9496B-6940-4FA0-81BD-AE6BF35A0E3B}">
      <dgm:prSet/>
      <dgm:spPr/>
      <dgm:t>
        <a:bodyPr/>
        <a:lstStyle/>
        <a:p>
          <a:endParaRPr lang="ru-KZ"/>
        </a:p>
      </dgm:t>
    </dgm:pt>
    <dgm:pt modelId="{EAD521B3-A37F-4411-8FB0-853866ABF9EB}" type="sibTrans" cxnId="{83D9496B-6940-4FA0-81BD-AE6BF35A0E3B}">
      <dgm:prSet/>
      <dgm:spPr/>
      <dgm:t>
        <a:bodyPr/>
        <a:lstStyle/>
        <a:p>
          <a:endParaRPr lang="ru-KZ"/>
        </a:p>
      </dgm:t>
    </dgm:pt>
    <dgm:pt modelId="{1381B618-2AE6-42AA-BFD0-40C10660330C}" type="pres">
      <dgm:prSet presAssocID="{382B178A-99C5-4295-9EC6-92F8D5DE85D9}" presName="Name0" presStyleCnt="0">
        <dgm:presLayoutVars>
          <dgm:dir/>
          <dgm:resizeHandles val="exact"/>
        </dgm:presLayoutVars>
      </dgm:prSet>
      <dgm:spPr/>
    </dgm:pt>
    <dgm:pt modelId="{E8693497-EB47-4862-ABBF-6F1257D769AF}" type="pres">
      <dgm:prSet presAssocID="{D5EE000A-B32E-498C-8875-E5239EF43610}" presName="node" presStyleLbl="node1" presStyleIdx="0" presStyleCnt="6">
        <dgm:presLayoutVars>
          <dgm:bulletEnabled val="1"/>
        </dgm:presLayoutVars>
      </dgm:prSet>
      <dgm:spPr/>
    </dgm:pt>
    <dgm:pt modelId="{0255194D-4C0B-469D-935F-834C7153C134}" type="pres">
      <dgm:prSet presAssocID="{9958340C-4B7C-4628-99B6-8895115F3EE7}" presName="sibTrans" presStyleLbl="sibTrans1D1" presStyleIdx="0" presStyleCnt="5"/>
      <dgm:spPr/>
    </dgm:pt>
    <dgm:pt modelId="{0F8C4A0C-0BBB-44DC-ACB2-9CB182A18463}" type="pres">
      <dgm:prSet presAssocID="{9958340C-4B7C-4628-99B6-8895115F3EE7}" presName="connectorText" presStyleLbl="sibTrans1D1" presStyleIdx="0" presStyleCnt="5"/>
      <dgm:spPr/>
    </dgm:pt>
    <dgm:pt modelId="{435CCD42-ED86-494C-B672-1FD3A9D3D3F1}" type="pres">
      <dgm:prSet presAssocID="{5C42B68D-5AF0-467C-A4D0-553B59CCC3E4}" presName="node" presStyleLbl="node1" presStyleIdx="1" presStyleCnt="6">
        <dgm:presLayoutVars>
          <dgm:bulletEnabled val="1"/>
        </dgm:presLayoutVars>
      </dgm:prSet>
      <dgm:spPr/>
    </dgm:pt>
    <dgm:pt modelId="{F5814741-5675-442D-ACC4-5DB481A35344}" type="pres">
      <dgm:prSet presAssocID="{155F160A-94EA-4C49-B276-AC124D1C8D76}" presName="sibTrans" presStyleLbl="sibTrans1D1" presStyleIdx="1" presStyleCnt="5"/>
      <dgm:spPr/>
    </dgm:pt>
    <dgm:pt modelId="{21035D29-A9E2-4DC9-9FCB-5E66131DFCF7}" type="pres">
      <dgm:prSet presAssocID="{155F160A-94EA-4C49-B276-AC124D1C8D76}" presName="connectorText" presStyleLbl="sibTrans1D1" presStyleIdx="1" presStyleCnt="5"/>
      <dgm:spPr/>
    </dgm:pt>
    <dgm:pt modelId="{121B1FCF-DE82-4677-87E1-28FF1665DBD0}" type="pres">
      <dgm:prSet presAssocID="{340E5E6A-029B-4602-B7B9-E0C5E65BECD4}" presName="node" presStyleLbl="node1" presStyleIdx="2" presStyleCnt="6">
        <dgm:presLayoutVars>
          <dgm:bulletEnabled val="1"/>
        </dgm:presLayoutVars>
      </dgm:prSet>
      <dgm:spPr/>
    </dgm:pt>
    <dgm:pt modelId="{F7CBFB8D-7D08-4C90-A44D-2BBB36BD26BB}" type="pres">
      <dgm:prSet presAssocID="{668C8806-FB21-47D5-8E4F-F5AFC75D75FA}" presName="sibTrans" presStyleLbl="sibTrans1D1" presStyleIdx="2" presStyleCnt="5"/>
      <dgm:spPr/>
    </dgm:pt>
    <dgm:pt modelId="{BCEE43CB-1FEC-4AAF-A4CD-F4731879E672}" type="pres">
      <dgm:prSet presAssocID="{668C8806-FB21-47D5-8E4F-F5AFC75D75FA}" presName="connectorText" presStyleLbl="sibTrans1D1" presStyleIdx="2" presStyleCnt="5"/>
      <dgm:spPr/>
    </dgm:pt>
    <dgm:pt modelId="{208840DC-6172-4764-AD4C-A7A597F6DB2D}" type="pres">
      <dgm:prSet presAssocID="{1A972D59-EA66-4BAB-8DA3-50DA89082BC3}" presName="node" presStyleLbl="node1" presStyleIdx="3" presStyleCnt="6">
        <dgm:presLayoutVars>
          <dgm:bulletEnabled val="1"/>
        </dgm:presLayoutVars>
      </dgm:prSet>
      <dgm:spPr/>
    </dgm:pt>
    <dgm:pt modelId="{C3773A85-0B5F-4E80-8D4A-A6B8F3D5049E}" type="pres">
      <dgm:prSet presAssocID="{7DB6F797-FCEE-438E-BD58-70D45453DA8D}" presName="sibTrans" presStyleLbl="sibTrans1D1" presStyleIdx="3" presStyleCnt="5"/>
      <dgm:spPr/>
    </dgm:pt>
    <dgm:pt modelId="{BC198BE6-284E-4288-8FF8-BEF09A857975}" type="pres">
      <dgm:prSet presAssocID="{7DB6F797-FCEE-438E-BD58-70D45453DA8D}" presName="connectorText" presStyleLbl="sibTrans1D1" presStyleIdx="3" presStyleCnt="5"/>
      <dgm:spPr/>
    </dgm:pt>
    <dgm:pt modelId="{E912F78A-9C7A-4036-AED9-AAF485C751D4}" type="pres">
      <dgm:prSet presAssocID="{0FC935F8-DD5D-468E-AB15-8FA822AF1871}" presName="node" presStyleLbl="node1" presStyleIdx="4" presStyleCnt="6">
        <dgm:presLayoutVars>
          <dgm:bulletEnabled val="1"/>
        </dgm:presLayoutVars>
      </dgm:prSet>
      <dgm:spPr/>
    </dgm:pt>
    <dgm:pt modelId="{8C94F4D8-0810-4523-BB3A-5073EB3173F9}" type="pres">
      <dgm:prSet presAssocID="{45565500-C384-4D0F-B60C-70F570E4E505}" presName="sibTrans" presStyleLbl="sibTrans1D1" presStyleIdx="4" presStyleCnt="5"/>
      <dgm:spPr/>
    </dgm:pt>
    <dgm:pt modelId="{EA3BB175-7DE1-4C65-9901-3AD109D28A9C}" type="pres">
      <dgm:prSet presAssocID="{45565500-C384-4D0F-B60C-70F570E4E505}" presName="connectorText" presStyleLbl="sibTrans1D1" presStyleIdx="4" presStyleCnt="5"/>
      <dgm:spPr/>
    </dgm:pt>
    <dgm:pt modelId="{52AA0778-3A0D-4348-911A-FB4E0A738391}" type="pres">
      <dgm:prSet presAssocID="{80AE6597-F401-4AA3-8152-4C2906ED2211}" presName="node" presStyleLbl="node1" presStyleIdx="5" presStyleCnt="6">
        <dgm:presLayoutVars>
          <dgm:bulletEnabled val="1"/>
        </dgm:presLayoutVars>
      </dgm:prSet>
      <dgm:spPr/>
    </dgm:pt>
  </dgm:ptLst>
  <dgm:cxnLst>
    <dgm:cxn modelId="{4C054203-D698-468A-876F-30EA9CD67905}" type="presOf" srcId="{340E5E6A-029B-4602-B7B9-E0C5E65BECD4}" destId="{121B1FCF-DE82-4677-87E1-28FF1665DBD0}" srcOrd="0" destOrd="0" presId="urn:microsoft.com/office/officeart/2005/8/layout/bProcess3"/>
    <dgm:cxn modelId="{76D4D014-0E41-4AAD-8C83-89438748A879}" srcId="{382B178A-99C5-4295-9EC6-92F8D5DE85D9}" destId="{340E5E6A-029B-4602-B7B9-E0C5E65BECD4}" srcOrd="2" destOrd="0" parTransId="{0C132674-F321-4BB8-9720-D11CF7506C68}" sibTransId="{668C8806-FB21-47D5-8E4F-F5AFC75D75FA}"/>
    <dgm:cxn modelId="{8A405318-7394-489C-BD12-B1A62C3B8F35}" type="presOf" srcId="{382B178A-99C5-4295-9EC6-92F8D5DE85D9}" destId="{1381B618-2AE6-42AA-BFD0-40C10660330C}" srcOrd="0" destOrd="0" presId="urn:microsoft.com/office/officeart/2005/8/layout/bProcess3"/>
    <dgm:cxn modelId="{2BE0A52B-3193-4AA1-8D0D-41344FBDA11B}" type="presOf" srcId="{668C8806-FB21-47D5-8E4F-F5AFC75D75FA}" destId="{F7CBFB8D-7D08-4C90-A44D-2BBB36BD26BB}" srcOrd="0" destOrd="0" presId="urn:microsoft.com/office/officeart/2005/8/layout/bProcess3"/>
    <dgm:cxn modelId="{83D9496B-6940-4FA0-81BD-AE6BF35A0E3B}" srcId="{382B178A-99C5-4295-9EC6-92F8D5DE85D9}" destId="{80AE6597-F401-4AA3-8152-4C2906ED2211}" srcOrd="5" destOrd="0" parTransId="{3B043CA1-9EB5-4ABE-9FAF-A3B6760F856A}" sibTransId="{EAD521B3-A37F-4411-8FB0-853866ABF9EB}"/>
    <dgm:cxn modelId="{460A134E-EE1F-46A7-B2CB-9A33B1AAFC3D}" srcId="{382B178A-99C5-4295-9EC6-92F8D5DE85D9}" destId="{5C42B68D-5AF0-467C-A4D0-553B59CCC3E4}" srcOrd="1" destOrd="0" parTransId="{BD85F1FC-E1A9-42E6-89E6-054F79D54B6E}" sibTransId="{155F160A-94EA-4C49-B276-AC124D1C8D76}"/>
    <dgm:cxn modelId="{FE37F870-F135-472D-B97A-72C1B21EC877}" type="presOf" srcId="{9958340C-4B7C-4628-99B6-8895115F3EE7}" destId="{0F8C4A0C-0BBB-44DC-ACB2-9CB182A18463}" srcOrd="1" destOrd="0" presId="urn:microsoft.com/office/officeart/2005/8/layout/bProcess3"/>
    <dgm:cxn modelId="{21D1B071-B5E5-4C1B-A30D-77844498BB1F}" type="presOf" srcId="{7DB6F797-FCEE-438E-BD58-70D45453DA8D}" destId="{BC198BE6-284E-4288-8FF8-BEF09A857975}" srcOrd="1" destOrd="0" presId="urn:microsoft.com/office/officeart/2005/8/layout/bProcess3"/>
    <dgm:cxn modelId="{B2C70D73-2BB6-4017-B81B-2E9E6C20B59B}" type="presOf" srcId="{0FC935F8-DD5D-468E-AB15-8FA822AF1871}" destId="{E912F78A-9C7A-4036-AED9-AAF485C751D4}" srcOrd="0" destOrd="0" presId="urn:microsoft.com/office/officeart/2005/8/layout/bProcess3"/>
    <dgm:cxn modelId="{7A05B47A-53C7-4F9A-ABFB-D0FCCBC9E83B}" type="presOf" srcId="{5C42B68D-5AF0-467C-A4D0-553B59CCC3E4}" destId="{435CCD42-ED86-494C-B672-1FD3A9D3D3F1}" srcOrd="0" destOrd="0" presId="urn:microsoft.com/office/officeart/2005/8/layout/bProcess3"/>
    <dgm:cxn modelId="{AC1CFF7B-C7B9-4475-8768-428BF9F352C6}" type="presOf" srcId="{7DB6F797-FCEE-438E-BD58-70D45453DA8D}" destId="{C3773A85-0B5F-4E80-8D4A-A6B8F3D5049E}" srcOrd="0" destOrd="0" presId="urn:microsoft.com/office/officeart/2005/8/layout/bProcess3"/>
    <dgm:cxn modelId="{C9B03587-AF7B-4BF2-A387-235771710159}" type="presOf" srcId="{D5EE000A-B32E-498C-8875-E5239EF43610}" destId="{E8693497-EB47-4862-ABBF-6F1257D769AF}" srcOrd="0" destOrd="0" presId="urn:microsoft.com/office/officeart/2005/8/layout/bProcess3"/>
    <dgm:cxn modelId="{E2ADA88D-897A-4006-A7B3-4CD04FE2B1FA}" type="presOf" srcId="{1A972D59-EA66-4BAB-8DA3-50DA89082BC3}" destId="{208840DC-6172-4764-AD4C-A7A597F6DB2D}" srcOrd="0" destOrd="0" presId="urn:microsoft.com/office/officeart/2005/8/layout/bProcess3"/>
    <dgm:cxn modelId="{A77DD88E-C9E8-4B24-8519-B5B339B0D70C}" type="presOf" srcId="{45565500-C384-4D0F-B60C-70F570E4E505}" destId="{EA3BB175-7DE1-4C65-9901-3AD109D28A9C}" srcOrd="1" destOrd="0" presId="urn:microsoft.com/office/officeart/2005/8/layout/bProcess3"/>
    <dgm:cxn modelId="{A7FFFAA3-DFBA-4D17-9A38-62E2DD053EEC}" srcId="{382B178A-99C5-4295-9EC6-92F8D5DE85D9}" destId="{1A972D59-EA66-4BAB-8DA3-50DA89082BC3}" srcOrd="3" destOrd="0" parTransId="{7FEF4861-241E-4237-A285-45CA0D7912FF}" sibTransId="{7DB6F797-FCEE-438E-BD58-70D45453DA8D}"/>
    <dgm:cxn modelId="{EE2101AC-7EE8-4B0D-963B-2FEC444828BD}" type="presOf" srcId="{9958340C-4B7C-4628-99B6-8895115F3EE7}" destId="{0255194D-4C0B-469D-935F-834C7153C134}" srcOrd="0" destOrd="0" presId="urn:microsoft.com/office/officeart/2005/8/layout/bProcess3"/>
    <dgm:cxn modelId="{F19843B3-BC39-4883-96D2-55D8B0203198}" srcId="{382B178A-99C5-4295-9EC6-92F8D5DE85D9}" destId="{D5EE000A-B32E-498C-8875-E5239EF43610}" srcOrd="0" destOrd="0" parTransId="{0638B7A0-D8A3-4C06-B278-C5642DE76BF7}" sibTransId="{9958340C-4B7C-4628-99B6-8895115F3EE7}"/>
    <dgm:cxn modelId="{E39D44BD-8FD5-4568-A908-8A1E25119B91}" type="presOf" srcId="{668C8806-FB21-47D5-8E4F-F5AFC75D75FA}" destId="{BCEE43CB-1FEC-4AAF-A4CD-F4731879E672}" srcOrd="1" destOrd="0" presId="urn:microsoft.com/office/officeart/2005/8/layout/bProcess3"/>
    <dgm:cxn modelId="{01F493C4-DAF8-41DF-A958-69FBEDD5ABD8}" type="presOf" srcId="{155F160A-94EA-4C49-B276-AC124D1C8D76}" destId="{21035D29-A9E2-4DC9-9FCB-5E66131DFCF7}" srcOrd="1" destOrd="0" presId="urn:microsoft.com/office/officeart/2005/8/layout/bProcess3"/>
    <dgm:cxn modelId="{C672F7C8-D695-41AF-86A3-BD236F22A00D}" type="presOf" srcId="{45565500-C384-4D0F-B60C-70F570E4E505}" destId="{8C94F4D8-0810-4523-BB3A-5073EB3173F9}" srcOrd="0" destOrd="0" presId="urn:microsoft.com/office/officeart/2005/8/layout/bProcess3"/>
    <dgm:cxn modelId="{0B0D3BD7-AD9D-4E93-9A18-312C8414EFE9}" type="presOf" srcId="{80AE6597-F401-4AA3-8152-4C2906ED2211}" destId="{52AA0778-3A0D-4348-911A-FB4E0A738391}" srcOrd="0" destOrd="0" presId="urn:microsoft.com/office/officeart/2005/8/layout/bProcess3"/>
    <dgm:cxn modelId="{908000D9-9476-4D27-9A0E-0567CF0308FE}" type="presOf" srcId="{155F160A-94EA-4C49-B276-AC124D1C8D76}" destId="{F5814741-5675-442D-ACC4-5DB481A35344}" srcOrd="0" destOrd="0" presId="urn:microsoft.com/office/officeart/2005/8/layout/bProcess3"/>
    <dgm:cxn modelId="{A540F1EB-E7E3-4AA6-BD64-79A12F51BB9E}" srcId="{382B178A-99C5-4295-9EC6-92F8D5DE85D9}" destId="{0FC935F8-DD5D-468E-AB15-8FA822AF1871}" srcOrd="4" destOrd="0" parTransId="{B2F8BE30-A730-4CF6-BCA7-E25A896DF8E9}" sibTransId="{45565500-C384-4D0F-B60C-70F570E4E505}"/>
    <dgm:cxn modelId="{962EF16D-6243-4B3D-89A7-2C64481DFFC5}" type="presParOf" srcId="{1381B618-2AE6-42AA-BFD0-40C10660330C}" destId="{E8693497-EB47-4862-ABBF-6F1257D769AF}" srcOrd="0" destOrd="0" presId="urn:microsoft.com/office/officeart/2005/8/layout/bProcess3"/>
    <dgm:cxn modelId="{49FE2DCB-5255-4432-BB46-A288D2177E4B}" type="presParOf" srcId="{1381B618-2AE6-42AA-BFD0-40C10660330C}" destId="{0255194D-4C0B-469D-935F-834C7153C134}" srcOrd="1" destOrd="0" presId="urn:microsoft.com/office/officeart/2005/8/layout/bProcess3"/>
    <dgm:cxn modelId="{D53396D1-1DB8-4307-BC45-086AC00609AD}" type="presParOf" srcId="{0255194D-4C0B-469D-935F-834C7153C134}" destId="{0F8C4A0C-0BBB-44DC-ACB2-9CB182A18463}" srcOrd="0" destOrd="0" presId="urn:microsoft.com/office/officeart/2005/8/layout/bProcess3"/>
    <dgm:cxn modelId="{403C8C1B-6CE4-4505-974A-682A69E92596}" type="presParOf" srcId="{1381B618-2AE6-42AA-BFD0-40C10660330C}" destId="{435CCD42-ED86-494C-B672-1FD3A9D3D3F1}" srcOrd="2" destOrd="0" presId="urn:microsoft.com/office/officeart/2005/8/layout/bProcess3"/>
    <dgm:cxn modelId="{2CB53146-425F-4B76-AB76-13A2421EE9F6}" type="presParOf" srcId="{1381B618-2AE6-42AA-BFD0-40C10660330C}" destId="{F5814741-5675-442D-ACC4-5DB481A35344}" srcOrd="3" destOrd="0" presId="urn:microsoft.com/office/officeart/2005/8/layout/bProcess3"/>
    <dgm:cxn modelId="{6DC29B96-B2AE-42A6-82AC-9FEE330B2837}" type="presParOf" srcId="{F5814741-5675-442D-ACC4-5DB481A35344}" destId="{21035D29-A9E2-4DC9-9FCB-5E66131DFCF7}" srcOrd="0" destOrd="0" presId="urn:microsoft.com/office/officeart/2005/8/layout/bProcess3"/>
    <dgm:cxn modelId="{E0C92416-F100-4537-9880-1D3980DB9F10}" type="presParOf" srcId="{1381B618-2AE6-42AA-BFD0-40C10660330C}" destId="{121B1FCF-DE82-4677-87E1-28FF1665DBD0}" srcOrd="4" destOrd="0" presId="urn:microsoft.com/office/officeart/2005/8/layout/bProcess3"/>
    <dgm:cxn modelId="{5D0228F8-0085-441E-BA7A-F453AAFDCE15}" type="presParOf" srcId="{1381B618-2AE6-42AA-BFD0-40C10660330C}" destId="{F7CBFB8D-7D08-4C90-A44D-2BBB36BD26BB}" srcOrd="5" destOrd="0" presId="urn:microsoft.com/office/officeart/2005/8/layout/bProcess3"/>
    <dgm:cxn modelId="{46699EB9-880E-4DB2-879B-BC2089315A69}" type="presParOf" srcId="{F7CBFB8D-7D08-4C90-A44D-2BBB36BD26BB}" destId="{BCEE43CB-1FEC-4AAF-A4CD-F4731879E672}" srcOrd="0" destOrd="0" presId="urn:microsoft.com/office/officeart/2005/8/layout/bProcess3"/>
    <dgm:cxn modelId="{112F08EA-7FB7-4286-980E-B1FC096086ED}" type="presParOf" srcId="{1381B618-2AE6-42AA-BFD0-40C10660330C}" destId="{208840DC-6172-4764-AD4C-A7A597F6DB2D}" srcOrd="6" destOrd="0" presId="urn:microsoft.com/office/officeart/2005/8/layout/bProcess3"/>
    <dgm:cxn modelId="{3157AF93-0D86-42B7-A303-0B5CAEA97D4A}" type="presParOf" srcId="{1381B618-2AE6-42AA-BFD0-40C10660330C}" destId="{C3773A85-0B5F-4E80-8D4A-A6B8F3D5049E}" srcOrd="7" destOrd="0" presId="urn:microsoft.com/office/officeart/2005/8/layout/bProcess3"/>
    <dgm:cxn modelId="{38DAA2A0-FE83-4F76-BF6C-7CE23127F864}" type="presParOf" srcId="{C3773A85-0B5F-4E80-8D4A-A6B8F3D5049E}" destId="{BC198BE6-284E-4288-8FF8-BEF09A857975}" srcOrd="0" destOrd="0" presId="urn:microsoft.com/office/officeart/2005/8/layout/bProcess3"/>
    <dgm:cxn modelId="{AEB727E8-990A-40DB-8C36-6A3DB7123D9C}" type="presParOf" srcId="{1381B618-2AE6-42AA-BFD0-40C10660330C}" destId="{E912F78A-9C7A-4036-AED9-AAF485C751D4}" srcOrd="8" destOrd="0" presId="urn:microsoft.com/office/officeart/2005/8/layout/bProcess3"/>
    <dgm:cxn modelId="{857B7CEE-F46C-4F77-9E3D-7E28753D650A}" type="presParOf" srcId="{1381B618-2AE6-42AA-BFD0-40C10660330C}" destId="{8C94F4D8-0810-4523-BB3A-5073EB3173F9}" srcOrd="9" destOrd="0" presId="urn:microsoft.com/office/officeart/2005/8/layout/bProcess3"/>
    <dgm:cxn modelId="{3CA707D5-A8CD-449D-B9DE-5AE3BE4832E9}" type="presParOf" srcId="{8C94F4D8-0810-4523-BB3A-5073EB3173F9}" destId="{EA3BB175-7DE1-4C65-9901-3AD109D28A9C}" srcOrd="0" destOrd="0" presId="urn:microsoft.com/office/officeart/2005/8/layout/bProcess3"/>
    <dgm:cxn modelId="{7C23D088-2B87-4FBD-BAB3-1D2D9C341CBA}" type="presParOf" srcId="{1381B618-2AE6-42AA-BFD0-40C10660330C}" destId="{52AA0778-3A0D-4348-911A-FB4E0A738391}"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2F6D42-7AF1-42A3-BF44-87187886B9B5}" type="doc">
      <dgm:prSet loTypeId="urn:microsoft.com/office/officeart/2008/layout/LinedList" loCatId="list" qsTypeId="urn:microsoft.com/office/officeart/2005/8/quickstyle/simple1" qsCatId="simple" csTypeId="urn:microsoft.com/office/officeart/2005/8/colors/accent0_2" csCatId="mainScheme" phldr="1"/>
      <dgm:spPr/>
      <dgm:t>
        <a:bodyPr/>
        <a:lstStyle/>
        <a:p>
          <a:endParaRPr lang="ru-KZ"/>
        </a:p>
      </dgm:t>
    </dgm:pt>
    <dgm:pt modelId="{A82AE2AF-4E5D-4C2A-8C32-238990CA7B6B}">
      <dgm:prSet phldrT="[Текст]" custT="1"/>
      <dgm:spPr/>
      <dgm:t>
        <a:bodyPr/>
        <a:lstStyle/>
        <a:p>
          <a:pPr>
            <a:buFont typeface="Arial" panose="020B0604020202020204" pitchFamily="34" charset="0"/>
            <a:buChar char="•"/>
          </a:pPr>
          <a:r>
            <a:rPr lang="ru-RU" sz="1400" dirty="0"/>
            <a:t>У детей младшего возраста </a:t>
          </a:r>
          <a:r>
            <a:rPr lang="ru-RU" sz="1400" b="1" dirty="0"/>
            <a:t>"пластичный мозг "</a:t>
          </a:r>
          <a:endParaRPr lang="ru-KZ" sz="1400" dirty="0"/>
        </a:p>
      </dgm:t>
    </dgm:pt>
    <dgm:pt modelId="{172B44E6-38A1-4E4C-AEC5-7FEA044FD4F5}" type="parTrans" cxnId="{0E6B1ED7-B402-4E24-9DC5-E106A62A97E3}">
      <dgm:prSet/>
      <dgm:spPr/>
      <dgm:t>
        <a:bodyPr/>
        <a:lstStyle/>
        <a:p>
          <a:endParaRPr lang="ru-KZ" sz="2400"/>
        </a:p>
      </dgm:t>
    </dgm:pt>
    <dgm:pt modelId="{168D6FFC-96FF-484E-9770-85C22211BBB6}" type="sibTrans" cxnId="{0E6B1ED7-B402-4E24-9DC5-E106A62A97E3}">
      <dgm:prSet/>
      <dgm:spPr/>
      <dgm:t>
        <a:bodyPr/>
        <a:lstStyle/>
        <a:p>
          <a:endParaRPr lang="ru-KZ" sz="2400"/>
        </a:p>
      </dgm:t>
    </dgm:pt>
    <dgm:pt modelId="{72428716-17FA-46E5-ADE2-7343FBE57FF5}">
      <dgm:prSet custT="1"/>
      <dgm:spPr/>
      <dgm:t>
        <a:bodyPr/>
        <a:lstStyle/>
        <a:p>
          <a:r>
            <a:rPr lang="ru-RU" sz="1400" dirty="0"/>
            <a:t>Долгое ожидание помощи по развитию навыков</a:t>
          </a:r>
        </a:p>
      </dgm:t>
    </dgm:pt>
    <dgm:pt modelId="{37593749-6697-4941-87AF-200BF57E06DC}" type="parTrans" cxnId="{0BE56EF9-773B-402E-9194-7CE7ECD5A34A}">
      <dgm:prSet/>
      <dgm:spPr/>
      <dgm:t>
        <a:bodyPr/>
        <a:lstStyle/>
        <a:p>
          <a:endParaRPr lang="ru-KZ" sz="2400"/>
        </a:p>
      </dgm:t>
    </dgm:pt>
    <dgm:pt modelId="{9F8725F1-F652-4390-8FCA-92AD3E32C15E}" type="sibTrans" cxnId="{0BE56EF9-773B-402E-9194-7CE7ECD5A34A}">
      <dgm:prSet/>
      <dgm:spPr/>
      <dgm:t>
        <a:bodyPr/>
        <a:lstStyle/>
        <a:p>
          <a:endParaRPr lang="ru-KZ" sz="2400"/>
        </a:p>
      </dgm:t>
    </dgm:pt>
    <dgm:pt modelId="{C9BBD11A-0A46-436D-811E-F097CFB835B5}">
      <dgm:prSet custT="1"/>
      <dgm:spPr/>
      <dgm:t>
        <a:bodyPr/>
        <a:lstStyle/>
        <a:p>
          <a:r>
            <a:rPr lang="ru-RU" sz="1400" dirty="0"/>
            <a:t>К моменту выявления может произойти значительная задержка в развитии</a:t>
          </a:r>
        </a:p>
      </dgm:t>
    </dgm:pt>
    <dgm:pt modelId="{78A7346B-1EC7-4F1A-A781-A54EBF271640}" type="parTrans" cxnId="{DED29B3A-2EB5-42EA-A489-3A92B6744725}">
      <dgm:prSet/>
      <dgm:spPr/>
      <dgm:t>
        <a:bodyPr/>
        <a:lstStyle/>
        <a:p>
          <a:endParaRPr lang="ru-KZ" sz="2400"/>
        </a:p>
      </dgm:t>
    </dgm:pt>
    <dgm:pt modelId="{1B2B140E-DE81-4DC8-A85E-CCA88CB1701C}" type="sibTrans" cxnId="{DED29B3A-2EB5-42EA-A489-3A92B6744725}">
      <dgm:prSet/>
      <dgm:spPr/>
      <dgm:t>
        <a:bodyPr/>
        <a:lstStyle/>
        <a:p>
          <a:endParaRPr lang="ru-KZ" sz="2400"/>
        </a:p>
      </dgm:t>
    </dgm:pt>
    <dgm:pt modelId="{74565F0F-05E6-4E11-9F50-0BFA1510DFBE}">
      <dgm:prSet phldrT="[Текст]" custT="1"/>
      <dgm:spPr/>
      <dgm:t>
        <a:bodyPr/>
        <a:lstStyle/>
        <a:p>
          <a:pPr>
            <a:buFont typeface="Arial" panose="020B0604020202020204" pitchFamily="34" charset="0"/>
            <a:buChar char="•"/>
          </a:pPr>
          <a:r>
            <a:rPr lang="ru-RU" sz="1400"/>
            <a:t>Задержки </a:t>
          </a:r>
          <a:r>
            <a:rPr lang="ru-RU" sz="1400" dirty="0"/>
            <a:t>развития часто не выявляются</a:t>
          </a:r>
          <a:r>
            <a:rPr lang="en-US" sz="1400" dirty="0"/>
            <a:t> </a:t>
          </a:r>
          <a:r>
            <a:rPr lang="ru-RU" sz="1400" dirty="0"/>
            <a:t>на ранних этапах жизни</a:t>
          </a:r>
          <a:endParaRPr lang="ru-KZ" sz="1400" dirty="0"/>
        </a:p>
      </dgm:t>
    </dgm:pt>
    <dgm:pt modelId="{BA657496-B9EE-4355-BB48-D4AE6F2B4591}" type="parTrans" cxnId="{4F5EEE7B-5BCA-4B08-9F98-355CCD67FBC5}">
      <dgm:prSet/>
      <dgm:spPr/>
      <dgm:t>
        <a:bodyPr/>
        <a:lstStyle/>
        <a:p>
          <a:endParaRPr lang="ru-KZ"/>
        </a:p>
      </dgm:t>
    </dgm:pt>
    <dgm:pt modelId="{ED5133A6-5BB4-4FC0-9E6F-0A10F797EF06}" type="sibTrans" cxnId="{4F5EEE7B-5BCA-4B08-9F98-355CCD67FBC5}">
      <dgm:prSet/>
      <dgm:spPr/>
      <dgm:t>
        <a:bodyPr/>
        <a:lstStyle/>
        <a:p>
          <a:endParaRPr lang="ru-KZ"/>
        </a:p>
      </dgm:t>
    </dgm:pt>
    <dgm:pt modelId="{3E09F219-8B0E-4FF2-9AD2-1B8B0B9C3D45}" type="pres">
      <dgm:prSet presAssocID="{492F6D42-7AF1-42A3-BF44-87187886B9B5}" presName="vert0" presStyleCnt="0">
        <dgm:presLayoutVars>
          <dgm:dir/>
          <dgm:animOne val="branch"/>
          <dgm:animLvl val="lvl"/>
        </dgm:presLayoutVars>
      </dgm:prSet>
      <dgm:spPr/>
    </dgm:pt>
    <dgm:pt modelId="{3BD29257-D421-4979-8D60-52CD5B956003}" type="pres">
      <dgm:prSet presAssocID="{A82AE2AF-4E5D-4C2A-8C32-238990CA7B6B}" presName="thickLine" presStyleLbl="alignNode1" presStyleIdx="0" presStyleCnt="4"/>
      <dgm:spPr/>
    </dgm:pt>
    <dgm:pt modelId="{4F65C410-00C2-410A-8DF9-1113A4B6539A}" type="pres">
      <dgm:prSet presAssocID="{A82AE2AF-4E5D-4C2A-8C32-238990CA7B6B}" presName="horz1" presStyleCnt="0"/>
      <dgm:spPr/>
    </dgm:pt>
    <dgm:pt modelId="{8E95345A-B774-4B19-9A18-93A0942A01F9}" type="pres">
      <dgm:prSet presAssocID="{A82AE2AF-4E5D-4C2A-8C32-238990CA7B6B}" presName="tx1" presStyleLbl="revTx" presStyleIdx="0" presStyleCnt="4"/>
      <dgm:spPr/>
    </dgm:pt>
    <dgm:pt modelId="{7B03BD71-5B6F-4278-B8D6-13F9678DFC54}" type="pres">
      <dgm:prSet presAssocID="{A82AE2AF-4E5D-4C2A-8C32-238990CA7B6B}" presName="vert1" presStyleCnt="0"/>
      <dgm:spPr/>
    </dgm:pt>
    <dgm:pt modelId="{B9E4B062-C35F-4271-94CA-430C8F600B42}" type="pres">
      <dgm:prSet presAssocID="{74565F0F-05E6-4E11-9F50-0BFA1510DFBE}" presName="thickLine" presStyleLbl="alignNode1" presStyleIdx="1" presStyleCnt="4"/>
      <dgm:spPr/>
    </dgm:pt>
    <dgm:pt modelId="{26407EDC-24AE-40DA-8AC2-C29E6961F9AF}" type="pres">
      <dgm:prSet presAssocID="{74565F0F-05E6-4E11-9F50-0BFA1510DFBE}" presName="horz1" presStyleCnt="0"/>
      <dgm:spPr/>
    </dgm:pt>
    <dgm:pt modelId="{52531D31-48BC-4BAD-A91C-ABFDFE0ED1C5}" type="pres">
      <dgm:prSet presAssocID="{74565F0F-05E6-4E11-9F50-0BFA1510DFBE}" presName="tx1" presStyleLbl="revTx" presStyleIdx="1" presStyleCnt="4"/>
      <dgm:spPr/>
    </dgm:pt>
    <dgm:pt modelId="{EB17C239-7B9A-45AD-911E-BC6041054DB5}" type="pres">
      <dgm:prSet presAssocID="{74565F0F-05E6-4E11-9F50-0BFA1510DFBE}" presName="vert1" presStyleCnt="0"/>
      <dgm:spPr/>
    </dgm:pt>
    <dgm:pt modelId="{E6B84FA1-1AE7-4A5A-83E7-966D37D710C2}" type="pres">
      <dgm:prSet presAssocID="{72428716-17FA-46E5-ADE2-7343FBE57FF5}" presName="thickLine" presStyleLbl="alignNode1" presStyleIdx="2" presStyleCnt="4"/>
      <dgm:spPr/>
    </dgm:pt>
    <dgm:pt modelId="{80905FF6-D6E6-4905-B684-041017AE9D27}" type="pres">
      <dgm:prSet presAssocID="{72428716-17FA-46E5-ADE2-7343FBE57FF5}" presName="horz1" presStyleCnt="0"/>
      <dgm:spPr/>
    </dgm:pt>
    <dgm:pt modelId="{4BA4B10F-2059-41A1-BE08-52BFA9A239B5}" type="pres">
      <dgm:prSet presAssocID="{72428716-17FA-46E5-ADE2-7343FBE57FF5}" presName="tx1" presStyleLbl="revTx" presStyleIdx="2" presStyleCnt="4"/>
      <dgm:spPr/>
    </dgm:pt>
    <dgm:pt modelId="{04EBFE2D-D49C-4456-8E1A-3DB1F4B3C6EF}" type="pres">
      <dgm:prSet presAssocID="{72428716-17FA-46E5-ADE2-7343FBE57FF5}" presName="vert1" presStyleCnt="0"/>
      <dgm:spPr/>
    </dgm:pt>
    <dgm:pt modelId="{786D5036-77BC-4D16-AC5D-345AC54E6270}" type="pres">
      <dgm:prSet presAssocID="{C9BBD11A-0A46-436D-811E-F097CFB835B5}" presName="thickLine" presStyleLbl="alignNode1" presStyleIdx="3" presStyleCnt="4"/>
      <dgm:spPr/>
    </dgm:pt>
    <dgm:pt modelId="{1E3C4CF6-02E8-4231-B00D-C15CA81B14AF}" type="pres">
      <dgm:prSet presAssocID="{C9BBD11A-0A46-436D-811E-F097CFB835B5}" presName="horz1" presStyleCnt="0"/>
      <dgm:spPr/>
    </dgm:pt>
    <dgm:pt modelId="{517E644F-F4B4-462E-912E-505038BE836A}" type="pres">
      <dgm:prSet presAssocID="{C9BBD11A-0A46-436D-811E-F097CFB835B5}" presName="tx1" presStyleLbl="revTx" presStyleIdx="3" presStyleCnt="4"/>
      <dgm:spPr/>
    </dgm:pt>
    <dgm:pt modelId="{7E0DD8B7-7BFB-4B9C-8554-B02C87322434}" type="pres">
      <dgm:prSet presAssocID="{C9BBD11A-0A46-436D-811E-F097CFB835B5}" presName="vert1" presStyleCnt="0"/>
      <dgm:spPr/>
    </dgm:pt>
  </dgm:ptLst>
  <dgm:cxnLst>
    <dgm:cxn modelId="{DED29B3A-2EB5-42EA-A489-3A92B6744725}" srcId="{492F6D42-7AF1-42A3-BF44-87187886B9B5}" destId="{C9BBD11A-0A46-436D-811E-F097CFB835B5}" srcOrd="3" destOrd="0" parTransId="{78A7346B-1EC7-4F1A-A781-A54EBF271640}" sibTransId="{1B2B140E-DE81-4DC8-A85E-CCA88CB1701C}"/>
    <dgm:cxn modelId="{FF527349-D9DF-4779-9E49-3FF5A95ADCB5}" type="presOf" srcId="{A82AE2AF-4E5D-4C2A-8C32-238990CA7B6B}" destId="{8E95345A-B774-4B19-9A18-93A0942A01F9}" srcOrd="0" destOrd="0" presId="urn:microsoft.com/office/officeart/2008/layout/LinedList"/>
    <dgm:cxn modelId="{4F5EEE7B-5BCA-4B08-9F98-355CCD67FBC5}" srcId="{492F6D42-7AF1-42A3-BF44-87187886B9B5}" destId="{74565F0F-05E6-4E11-9F50-0BFA1510DFBE}" srcOrd="1" destOrd="0" parTransId="{BA657496-B9EE-4355-BB48-D4AE6F2B4591}" sibTransId="{ED5133A6-5BB4-4FC0-9E6F-0A10F797EF06}"/>
    <dgm:cxn modelId="{0E6B1ED7-B402-4E24-9DC5-E106A62A97E3}" srcId="{492F6D42-7AF1-42A3-BF44-87187886B9B5}" destId="{A82AE2AF-4E5D-4C2A-8C32-238990CA7B6B}" srcOrd="0" destOrd="0" parTransId="{172B44E6-38A1-4E4C-AEC5-7FEA044FD4F5}" sibTransId="{168D6FFC-96FF-484E-9770-85C22211BBB6}"/>
    <dgm:cxn modelId="{B5610FE3-E6F4-4800-805D-ABA6CC6BBB0C}" type="presOf" srcId="{72428716-17FA-46E5-ADE2-7343FBE57FF5}" destId="{4BA4B10F-2059-41A1-BE08-52BFA9A239B5}" srcOrd="0" destOrd="0" presId="urn:microsoft.com/office/officeart/2008/layout/LinedList"/>
    <dgm:cxn modelId="{38BDDDE4-A0F6-44FC-A3CB-A54EE23190F7}" type="presOf" srcId="{492F6D42-7AF1-42A3-BF44-87187886B9B5}" destId="{3E09F219-8B0E-4FF2-9AD2-1B8B0B9C3D45}" srcOrd="0" destOrd="0" presId="urn:microsoft.com/office/officeart/2008/layout/LinedList"/>
    <dgm:cxn modelId="{5712E7F3-442A-4A37-8E37-6EB118E444C1}" type="presOf" srcId="{74565F0F-05E6-4E11-9F50-0BFA1510DFBE}" destId="{52531D31-48BC-4BAD-A91C-ABFDFE0ED1C5}" srcOrd="0" destOrd="0" presId="urn:microsoft.com/office/officeart/2008/layout/LinedList"/>
    <dgm:cxn modelId="{0BE56EF9-773B-402E-9194-7CE7ECD5A34A}" srcId="{492F6D42-7AF1-42A3-BF44-87187886B9B5}" destId="{72428716-17FA-46E5-ADE2-7343FBE57FF5}" srcOrd="2" destOrd="0" parTransId="{37593749-6697-4941-87AF-200BF57E06DC}" sibTransId="{9F8725F1-F652-4390-8FCA-92AD3E32C15E}"/>
    <dgm:cxn modelId="{5B68CDFC-E934-4A02-9451-CE2C94AE9345}" type="presOf" srcId="{C9BBD11A-0A46-436D-811E-F097CFB835B5}" destId="{517E644F-F4B4-462E-912E-505038BE836A}" srcOrd="0" destOrd="0" presId="urn:microsoft.com/office/officeart/2008/layout/LinedList"/>
    <dgm:cxn modelId="{E511F4ED-6446-428D-9F0D-5B431EBF6538}" type="presParOf" srcId="{3E09F219-8B0E-4FF2-9AD2-1B8B0B9C3D45}" destId="{3BD29257-D421-4979-8D60-52CD5B956003}" srcOrd="0" destOrd="0" presId="urn:microsoft.com/office/officeart/2008/layout/LinedList"/>
    <dgm:cxn modelId="{28E18B50-6498-4B67-85A0-0D46FC6252A3}" type="presParOf" srcId="{3E09F219-8B0E-4FF2-9AD2-1B8B0B9C3D45}" destId="{4F65C410-00C2-410A-8DF9-1113A4B6539A}" srcOrd="1" destOrd="0" presId="urn:microsoft.com/office/officeart/2008/layout/LinedList"/>
    <dgm:cxn modelId="{FFCFAFD9-0E9F-40AA-A664-824B4B271701}" type="presParOf" srcId="{4F65C410-00C2-410A-8DF9-1113A4B6539A}" destId="{8E95345A-B774-4B19-9A18-93A0942A01F9}" srcOrd="0" destOrd="0" presId="urn:microsoft.com/office/officeart/2008/layout/LinedList"/>
    <dgm:cxn modelId="{CDEBF23F-2B5F-4AE8-ABA4-10A137DC1600}" type="presParOf" srcId="{4F65C410-00C2-410A-8DF9-1113A4B6539A}" destId="{7B03BD71-5B6F-4278-B8D6-13F9678DFC54}" srcOrd="1" destOrd="0" presId="urn:microsoft.com/office/officeart/2008/layout/LinedList"/>
    <dgm:cxn modelId="{BF6E5C8B-20C3-4ED3-A4CB-82FFDC857107}" type="presParOf" srcId="{3E09F219-8B0E-4FF2-9AD2-1B8B0B9C3D45}" destId="{B9E4B062-C35F-4271-94CA-430C8F600B42}" srcOrd="2" destOrd="0" presId="urn:microsoft.com/office/officeart/2008/layout/LinedList"/>
    <dgm:cxn modelId="{07C932E3-DC06-44B2-9394-C1D2C98479D8}" type="presParOf" srcId="{3E09F219-8B0E-4FF2-9AD2-1B8B0B9C3D45}" destId="{26407EDC-24AE-40DA-8AC2-C29E6961F9AF}" srcOrd="3" destOrd="0" presId="urn:microsoft.com/office/officeart/2008/layout/LinedList"/>
    <dgm:cxn modelId="{EA62A888-CFA4-4DFE-B278-9B963F744C5D}" type="presParOf" srcId="{26407EDC-24AE-40DA-8AC2-C29E6961F9AF}" destId="{52531D31-48BC-4BAD-A91C-ABFDFE0ED1C5}" srcOrd="0" destOrd="0" presId="urn:microsoft.com/office/officeart/2008/layout/LinedList"/>
    <dgm:cxn modelId="{88BDC4C1-B810-4EA0-83CC-81275ABC7973}" type="presParOf" srcId="{26407EDC-24AE-40DA-8AC2-C29E6961F9AF}" destId="{EB17C239-7B9A-45AD-911E-BC6041054DB5}" srcOrd="1" destOrd="0" presId="urn:microsoft.com/office/officeart/2008/layout/LinedList"/>
    <dgm:cxn modelId="{499317D8-4673-46FD-8C4C-BC0AC0797F6E}" type="presParOf" srcId="{3E09F219-8B0E-4FF2-9AD2-1B8B0B9C3D45}" destId="{E6B84FA1-1AE7-4A5A-83E7-966D37D710C2}" srcOrd="4" destOrd="0" presId="urn:microsoft.com/office/officeart/2008/layout/LinedList"/>
    <dgm:cxn modelId="{D7785B93-84D7-4B99-AEDD-8E7F56BB9445}" type="presParOf" srcId="{3E09F219-8B0E-4FF2-9AD2-1B8B0B9C3D45}" destId="{80905FF6-D6E6-4905-B684-041017AE9D27}" srcOrd="5" destOrd="0" presId="urn:microsoft.com/office/officeart/2008/layout/LinedList"/>
    <dgm:cxn modelId="{BFB52AB7-DC24-4E67-B856-C7B84AE75775}" type="presParOf" srcId="{80905FF6-D6E6-4905-B684-041017AE9D27}" destId="{4BA4B10F-2059-41A1-BE08-52BFA9A239B5}" srcOrd="0" destOrd="0" presId="urn:microsoft.com/office/officeart/2008/layout/LinedList"/>
    <dgm:cxn modelId="{6DC39DA5-E583-41D9-BEA6-7E94B7D4658C}" type="presParOf" srcId="{80905FF6-D6E6-4905-B684-041017AE9D27}" destId="{04EBFE2D-D49C-4456-8E1A-3DB1F4B3C6EF}" srcOrd="1" destOrd="0" presId="urn:microsoft.com/office/officeart/2008/layout/LinedList"/>
    <dgm:cxn modelId="{0D366EFD-9437-46D5-945F-D2977A164C4D}" type="presParOf" srcId="{3E09F219-8B0E-4FF2-9AD2-1B8B0B9C3D45}" destId="{786D5036-77BC-4D16-AC5D-345AC54E6270}" srcOrd="6" destOrd="0" presId="urn:microsoft.com/office/officeart/2008/layout/LinedList"/>
    <dgm:cxn modelId="{DE3B8842-C19B-4E69-ABF8-3483B256FBFC}" type="presParOf" srcId="{3E09F219-8B0E-4FF2-9AD2-1B8B0B9C3D45}" destId="{1E3C4CF6-02E8-4231-B00D-C15CA81B14AF}" srcOrd="7" destOrd="0" presId="urn:microsoft.com/office/officeart/2008/layout/LinedList"/>
    <dgm:cxn modelId="{F58F7462-F5DE-463D-8636-DC1F04CCA958}" type="presParOf" srcId="{1E3C4CF6-02E8-4231-B00D-C15CA81B14AF}" destId="{517E644F-F4B4-462E-912E-505038BE836A}" srcOrd="0" destOrd="0" presId="urn:microsoft.com/office/officeart/2008/layout/LinedList"/>
    <dgm:cxn modelId="{7D8569A3-6CFE-4ED6-8701-2965645FC392}" type="presParOf" srcId="{1E3C4CF6-02E8-4231-B00D-C15CA81B14AF}" destId="{7E0DD8B7-7BFB-4B9C-8554-B02C8732243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FD4E8D-7BD2-43B2-A993-CCCAA85A7970}" type="doc">
      <dgm:prSet loTypeId="urn:microsoft.com/office/officeart/2005/8/layout/vList2" loCatId="list" qsTypeId="urn:microsoft.com/office/officeart/2005/8/quickstyle/3d4" qsCatId="3D" csTypeId="urn:microsoft.com/office/officeart/2005/8/colors/accent3_1" csCatId="accent3" phldr="1"/>
      <dgm:spPr/>
      <dgm:t>
        <a:bodyPr/>
        <a:lstStyle/>
        <a:p>
          <a:endParaRPr lang="ru-KZ"/>
        </a:p>
      </dgm:t>
    </dgm:pt>
    <dgm:pt modelId="{E73BC5B3-E628-4E7B-941B-58DF332C1C0F}">
      <dgm:prSet phldrT="[Текст]"/>
      <dgm:spPr/>
      <dgm:t>
        <a:bodyPr/>
        <a:lstStyle/>
        <a:p>
          <a:r>
            <a:rPr lang="ru-RU" b="0" baseline="0" dirty="0"/>
            <a:t>РИПВ может помочь родителям установить связь со своим ребенком, а детям обрести вербальную речь, научиться защищать себя, развить социальные навыки и навыки самообслуживания.</a:t>
          </a:r>
          <a:endParaRPr lang="ru-KZ" dirty="0"/>
        </a:p>
      </dgm:t>
    </dgm:pt>
    <dgm:pt modelId="{A97318E6-583C-4E41-ADFF-4F4362DED806}" type="parTrans" cxnId="{2698845D-940C-494B-BF45-4DCC158DDE56}">
      <dgm:prSet/>
      <dgm:spPr/>
      <dgm:t>
        <a:bodyPr/>
        <a:lstStyle/>
        <a:p>
          <a:endParaRPr lang="ru-KZ"/>
        </a:p>
      </dgm:t>
    </dgm:pt>
    <dgm:pt modelId="{14EAB4E0-722E-4D05-B044-1EC6D599578E}" type="sibTrans" cxnId="{2698845D-940C-494B-BF45-4DCC158DDE56}">
      <dgm:prSet/>
      <dgm:spPr/>
      <dgm:t>
        <a:bodyPr/>
        <a:lstStyle/>
        <a:p>
          <a:endParaRPr lang="ru-KZ"/>
        </a:p>
      </dgm:t>
    </dgm:pt>
    <dgm:pt modelId="{6D2CD6F5-6784-450D-86DA-FBB30178EBB4}">
      <dgm:prSet/>
      <dgm:spPr/>
      <dgm:t>
        <a:bodyPr/>
        <a:lstStyle/>
        <a:p>
          <a:r>
            <a:rPr lang="ru-RU" b="0" baseline="0" dirty="0"/>
            <a:t>ABA и РИПВ могут помочь аутичным детям развить независимость, но их не следует использовать для того, чтобы дети "маскировали" свой аутизм или "вписывались" в социальные нормы.</a:t>
          </a:r>
          <a:endParaRPr lang="ru-KZ" dirty="0"/>
        </a:p>
      </dgm:t>
    </dgm:pt>
    <dgm:pt modelId="{13EE66B2-11CB-4835-9598-52E1AA6650A4}" type="parTrans" cxnId="{D08DAEBE-DFF1-4BE4-B30B-4AFB06426BDB}">
      <dgm:prSet/>
      <dgm:spPr/>
      <dgm:t>
        <a:bodyPr/>
        <a:lstStyle/>
        <a:p>
          <a:endParaRPr lang="ru-KZ"/>
        </a:p>
      </dgm:t>
    </dgm:pt>
    <dgm:pt modelId="{63FE9E8C-E2CE-4E65-AC11-65925DE850A7}" type="sibTrans" cxnId="{D08DAEBE-DFF1-4BE4-B30B-4AFB06426BDB}">
      <dgm:prSet/>
      <dgm:spPr/>
      <dgm:t>
        <a:bodyPr/>
        <a:lstStyle/>
        <a:p>
          <a:endParaRPr lang="ru-KZ"/>
        </a:p>
      </dgm:t>
    </dgm:pt>
    <dgm:pt modelId="{C8FE95A4-BFB6-4D2C-B00B-1C58A488C5CC}" type="pres">
      <dgm:prSet presAssocID="{E7FD4E8D-7BD2-43B2-A993-CCCAA85A7970}" presName="linear" presStyleCnt="0">
        <dgm:presLayoutVars>
          <dgm:animLvl val="lvl"/>
          <dgm:resizeHandles val="exact"/>
        </dgm:presLayoutVars>
      </dgm:prSet>
      <dgm:spPr/>
    </dgm:pt>
    <dgm:pt modelId="{651B5CE6-0F37-45B2-89A1-7013C2A79053}" type="pres">
      <dgm:prSet presAssocID="{E73BC5B3-E628-4E7B-941B-58DF332C1C0F}" presName="parentText" presStyleLbl="node1" presStyleIdx="0" presStyleCnt="2">
        <dgm:presLayoutVars>
          <dgm:chMax val="0"/>
          <dgm:bulletEnabled val="1"/>
        </dgm:presLayoutVars>
      </dgm:prSet>
      <dgm:spPr/>
    </dgm:pt>
    <dgm:pt modelId="{8F78ED50-EE4D-4BDF-B9E0-4DFD570B585C}" type="pres">
      <dgm:prSet presAssocID="{14EAB4E0-722E-4D05-B044-1EC6D599578E}" presName="spacer" presStyleCnt="0"/>
      <dgm:spPr/>
    </dgm:pt>
    <dgm:pt modelId="{EBDB13A3-3BE1-44F3-931F-2518529B8F31}" type="pres">
      <dgm:prSet presAssocID="{6D2CD6F5-6784-450D-86DA-FBB30178EBB4}" presName="parentText" presStyleLbl="node1" presStyleIdx="1" presStyleCnt="2">
        <dgm:presLayoutVars>
          <dgm:chMax val="0"/>
          <dgm:bulletEnabled val="1"/>
        </dgm:presLayoutVars>
      </dgm:prSet>
      <dgm:spPr/>
    </dgm:pt>
  </dgm:ptLst>
  <dgm:cxnLst>
    <dgm:cxn modelId="{2698845D-940C-494B-BF45-4DCC158DDE56}" srcId="{E7FD4E8D-7BD2-43B2-A993-CCCAA85A7970}" destId="{E73BC5B3-E628-4E7B-941B-58DF332C1C0F}" srcOrd="0" destOrd="0" parTransId="{A97318E6-583C-4E41-ADFF-4F4362DED806}" sibTransId="{14EAB4E0-722E-4D05-B044-1EC6D599578E}"/>
    <dgm:cxn modelId="{D3C96E8D-A2F6-4936-87F5-08F58084E42C}" type="presOf" srcId="{E73BC5B3-E628-4E7B-941B-58DF332C1C0F}" destId="{651B5CE6-0F37-45B2-89A1-7013C2A79053}" srcOrd="0" destOrd="0" presId="urn:microsoft.com/office/officeart/2005/8/layout/vList2"/>
    <dgm:cxn modelId="{C0AF39A0-BEF3-48FB-95F1-B6D1F7AFD74B}" type="presOf" srcId="{E7FD4E8D-7BD2-43B2-A993-CCCAA85A7970}" destId="{C8FE95A4-BFB6-4D2C-B00B-1C58A488C5CC}" srcOrd="0" destOrd="0" presId="urn:microsoft.com/office/officeart/2005/8/layout/vList2"/>
    <dgm:cxn modelId="{D08DAEBE-DFF1-4BE4-B30B-4AFB06426BDB}" srcId="{E7FD4E8D-7BD2-43B2-A993-CCCAA85A7970}" destId="{6D2CD6F5-6784-450D-86DA-FBB30178EBB4}" srcOrd="1" destOrd="0" parTransId="{13EE66B2-11CB-4835-9598-52E1AA6650A4}" sibTransId="{63FE9E8C-E2CE-4E65-AC11-65925DE850A7}"/>
    <dgm:cxn modelId="{16D761FB-90C0-493F-A23F-38E34A56C099}" type="presOf" srcId="{6D2CD6F5-6784-450D-86DA-FBB30178EBB4}" destId="{EBDB13A3-3BE1-44F3-931F-2518529B8F31}" srcOrd="0" destOrd="0" presId="urn:microsoft.com/office/officeart/2005/8/layout/vList2"/>
    <dgm:cxn modelId="{ED13E4ED-BF9D-4EC3-8596-AA556EFF2573}" type="presParOf" srcId="{C8FE95A4-BFB6-4D2C-B00B-1C58A488C5CC}" destId="{651B5CE6-0F37-45B2-89A1-7013C2A79053}" srcOrd="0" destOrd="0" presId="urn:microsoft.com/office/officeart/2005/8/layout/vList2"/>
    <dgm:cxn modelId="{8ED2E0DE-EAB8-4B96-8FA9-008ABBD8DA8E}" type="presParOf" srcId="{C8FE95A4-BFB6-4D2C-B00B-1C58A488C5CC}" destId="{8F78ED50-EE4D-4BDF-B9E0-4DFD570B585C}" srcOrd="1" destOrd="0" presId="urn:microsoft.com/office/officeart/2005/8/layout/vList2"/>
    <dgm:cxn modelId="{C277BABF-6CDC-480F-9F44-F6CCE62AE884}" type="presParOf" srcId="{C8FE95A4-BFB6-4D2C-B00B-1C58A488C5CC}" destId="{EBDB13A3-3BE1-44F3-931F-2518529B8F31}"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94CF21-0E4D-4D27-9B41-C2AD608A17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90E91CB-85D7-4F09-BF37-EFA79BCB5A0E}">
      <dgm:prSet/>
      <dgm:spPr/>
      <dgm:t>
        <a:bodyPr/>
        <a:lstStyle/>
        <a:p>
          <a:r>
            <a:rPr lang="ru-RU"/>
            <a:t>Сходства систем</a:t>
          </a:r>
          <a:endParaRPr lang="en-US"/>
        </a:p>
      </dgm:t>
    </dgm:pt>
    <dgm:pt modelId="{64F7B7F7-6CD7-4618-BB19-46B98598E3A3}" type="parTrans" cxnId="{C34EBCED-4D83-4B9E-9F08-A085DBE28113}">
      <dgm:prSet/>
      <dgm:spPr/>
      <dgm:t>
        <a:bodyPr/>
        <a:lstStyle/>
        <a:p>
          <a:endParaRPr lang="en-US"/>
        </a:p>
      </dgm:t>
    </dgm:pt>
    <dgm:pt modelId="{24D91380-FB77-47AA-BC2C-6C79BAEDF0D1}" type="sibTrans" cxnId="{C34EBCED-4D83-4B9E-9F08-A085DBE28113}">
      <dgm:prSet/>
      <dgm:spPr/>
      <dgm:t>
        <a:bodyPr/>
        <a:lstStyle/>
        <a:p>
          <a:endParaRPr lang="en-US"/>
        </a:p>
      </dgm:t>
    </dgm:pt>
    <dgm:pt modelId="{DA4C3EA0-493E-4548-91CB-64F7C0F3912E}">
      <dgm:prSet/>
      <dgm:spPr/>
      <dgm:t>
        <a:bodyPr/>
        <a:lstStyle/>
        <a:p>
          <a:r>
            <a:rPr lang="ru-RU" b="1" i="0" dirty="0"/>
            <a:t>Возраст</a:t>
          </a:r>
          <a:endParaRPr lang="en-US" dirty="0"/>
        </a:p>
      </dgm:t>
    </dgm:pt>
    <dgm:pt modelId="{9B73F5D5-1C66-480D-ACA8-DCC1302A040E}" type="parTrans" cxnId="{DB1BE4B8-121C-4601-B690-C623B75D5D5D}">
      <dgm:prSet/>
      <dgm:spPr/>
      <dgm:t>
        <a:bodyPr/>
        <a:lstStyle/>
        <a:p>
          <a:endParaRPr lang="ru-KZ"/>
        </a:p>
      </dgm:t>
    </dgm:pt>
    <dgm:pt modelId="{3B77936B-BBF3-4CFA-B98E-D13D4669AE6B}" type="sibTrans" cxnId="{DB1BE4B8-121C-4601-B690-C623B75D5D5D}">
      <dgm:prSet/>
      <dgm:spPr/>
      <dgm:t>
        <a:bodyPr/>
        <a:lstStyle/>
        <a:p>
          <a:endParaRPr lang="ru-KZ"/>
        </a:p>
      </dgm:t>
    </dgm:pt>
    <dgm:pt modelId="{30728A72-4987-4984-AB0A-5EA774D4F523}">
      <dgm:prSet/>
      <dgm:spPr/>
      <dgm:t>
        <a:bodyPr/>
        <a:lstStyle/>
        <a:p>
          <a:r>
            <a:rPr lang="ru-RU" b="1" i="0"/>
            <a:t>Многопрофильный подход</a:t>
          </a:r>
          <a:endParaRPr lang="en-US"/>
        </a:p>
      </dgm:t>
    </dgm:pt>
    <dgm:pt modelId="{7C479A44-F9ED-46B3-9B66-02D5EE927FC5}" type="parTrans" cxnId="{4F6B0D39-064D-4A63-90FA-99FE66D539E9}">
      <dgm:prSet/>
      <dgm:spPr/>
      <dgm:t>
        <a:bodyPr/>
        <a:lstStyle/>
        <a:p>
          <a:endParaRPr lang="ru-KZ"/>
        </a:p>
      </dgm:t>
    </dgm:pt>
    <dgm:pt modelId="{80BD6CE4-83CF-4B66-8684-6A825BBC88F0}" type="sibTrans" cxnId="{4F6B0D39-064D-4A63-90FA-99FE66D539E9}">
      <dgm:prSet/>
      <dgm:spPr/>
      <dgm:t>
        <a:bodyPr/>
        <a:lstStyle/>
        <a:p>
          <a:endParaRPr lang="ru-KZ"/>
        </a:p>
      </dgm:t>
    </dgm:pt>
    <dgm:pt modelId="{E8870480-4296-4B99-A838-83D2769037BF}">
      <dgm:prSet/>
      <dgm:spPr/>
      <dgm:t>
        <a:bodyPr/>
        <a:lstStyle/>
        <a:p>
          <a:r>
            <a:rPr lang="ru-RU" b="1" i="0" dirty="0"/>
            <a:t>Фокус на потребностях развития</a:t>
          </a:r>
          <a:endParaRPr lang="en-US" dirty="0"/>
        </a:p>
      </dgm:t>
    </dgm:pt>
    <dgm:pt modelId="{AA362950-F50D-4272-90B5-1A809E5F9631}" type="parTrans" cxnId="{222A777B-520E-4FFD-A2BF-B5E0EBF97B7F}">
      <dgm:prSet/>
      <dgm:spPr/>
      <dgm:t>
        <a:bodyPr/>
        <a:lstStyle/>
        <a:p>
          <a:endParaRPr lang="ru-KZ"/>
        </a:p>
      </dgm:t>
    </dgm:pt>
    <dgm:pt modelId="{642CC3BA-F55F-4C7C-9922-7346A8BD68D5}" type="sibTrans" cxnId="{222A777B-520E-4FFD-A2BF-B5E0EBF97B7F}">
      <dgm:prSet/>
      <dgm:spPr/>
      <dgm:t>
        <a:bodyPr/>
        <a:lstStyle/>
        <a:p>
          <a:endParaRPr lang="ru-KZ"/>
        </a:p>
      </dgm:t>
    </dgm:pt>
    <dgm:pt modelId="{CD09AB23-3216-495A-963E-18D2130E4974}" type="pres">
      <dgm:prSet presAssocID="{1C94CF21-0E4D-4D27-9B41-C2AD608A175B}" presName="linear" presStyleCnt="0">
        <dgm:presLayoutVars>
          <dgm:dir/>
          <dgm:animLvl val="lvl"/>
          <dgm:resizeHandles val="exact"/>
        </dgm:presLayoutVars>
      </dgm:prSet>
      <dgm:spPr/>
    </dgm:pt>
    <dgm:pt modelId="{E7AEF4D8-34B5-420A-A860-018876CD6AF0}" type="pres">
      <dgm:prSet presAssocID="{890E91CB-85D7-4F09-BF37-EFA79BCB5A0E}" presName="parentLin" presStyleCnt="0"/>
      <dgm:spPr/>
    </dgm:pt>
    <dgm:pt modelId="{32A9CE42-0870-4837-B05B-FF9D9B28CE96}" type="pres">
      <dgm:prSet presAssocID="{890E91CB-85D7-4F09-BF37-EFA79BCB5A0E}" presName="parentLeftMargin" presStyleLbl="node1" presStyleIdx="0" presStyleCnt="1"/>
      <dgm:spPr/>
    </dgm:pt>
    <dgm:pt modelId="{3BD60B36-4E05-414B-A394-1B6F4C0FE62F}" type="pres">
      <dgm:prSet presAssocID="{890E91CB-85D7-4F09-BF37-EFA79BCB5A0E}" presName="parentText" presStyleLbl="node1" presStyleIdx="0" presStyleCnt="1">
        <dgm:presLayoutVars>
          <dgm:chMax val="0"/>
          <dgm:bulletEnabled val="1"/>
        </dgm:presLayoutVars>
      </dgm:prSet>
      <dgm:spPr/>
    </dgm:pt>
    <dgm:pt modelId="{4A2AC732-B1BD-4094-A2B5-06ED42F8A280}" type="pres">
      <dgm:prSet presAssocID="{890E91CB-85D7-4F09-BF37-EFA79BCB5A0E}" presName="negativeSpace" presStyleCnt="0"/>
      <dgm:spPr/>
    </dgm:pt>
    <dgm:pt modelId="{12C00F02-F116-42D6-813A-523D956F071D}" type="pres">
      <dgm:prSet presAssocID="{890E91CB-85D7-4F09-BF37-EFA79BCB5A0E}" presName="childText" presStyleLbl="conFgAcc1" presStyleIdx="0" presStyleCnt="1">
        <dgm:presLayoutVars>
          <dgm:bulletEnabled val="1"/>
        </dgm:presLayoutVars>
      </dgm:prSet>
      <dgm:spPr/>
    </dgm:pt>
  </dgm:ptLst>
  <dgm:cxnLst>
    <dgm:cxn modelId="{36979002-C1E1-42D3-83EA-F40A6D6F5E45}" type="presOf" srcId="{1C94CF21-0E4D-4D27-9B41-C2AD608A175B}" destId="{CD09AB23-3216-495A-963E-18D2130E4974}" srcOrd="0" destOrd="0" presId="urn:microsoft.com/office/officeart/2005/8/layout/list1"/>
    <dgm:cxn modelId="{81CFF50B-8851-4524-9274-0DB2FA8E520F}" type="presOf" srcId="{E8870480-4296-4B99-A838-83D2769037BF}" destId="{12C00F02-F116-42D6-813A-523D956F071D}" srcOrd="0" destOrd="2" presId="urn:microsoft.com/office/officeart/2005/8/layout/list1"/>
    <dgm:cxn modelId="{4F6B0D39-064D-4A63-90FA-99FE66D539E9}" srcId="{890E91CB-85D7-4F09-BF37-EFA79BCB5A0E}" destId="{30728A72-4987-4984-AB0A-5EA774D4F523}" srcOrd="1" destOrd="0" parTransId="{7C479A44-F9ED-46B3-9B66-02D5EE927FC5}" sibTransId="{80BD6CE4-83CF-4B66-8684-6A825BBC88F0}"/>
    <dgm:cxn modelId="{222A777B-520E-4FFD-A2BF-B5E0EBF97B7F}" srcId="{890E91CB-85D7-4F09-BF37-EFA79BCB5A0E}" destId="{E8870480-4296-4B99-A838-83D2769037BF}" srcOrd="2" destOrd="0" parTransId="{AA362950-F50D-4272-90B5-1A809E5F9631}" sibTransId="{642CC3BA-F55F-4C7C-9922-7346A8BD68D5}"/>
    <dgm:cxn modelId="{1A618D8E-D7AC-485E-9036-CD34C3F366AD}" type="presOf" srcId="{890E91CB-85D7-4F09-BF37-EFA79BCB5A0E}" destId="{3BD60B36-4E05-414B-A394-1B6F4C0FE62F}" srcOrd="1" destOrd="0" presId="urn:microsoft.com/office/officeart/2005/8/layout/list1"/>
    <dgm:cxn modelId="{9D9BA6B3-7D7E-48FA-B627-974658FDA962}" type="presOf" srcId="{DA4C3EA0-493E-4548-91CB-64F7C0F3912E}" destId="{12C00F02-F116-42D6-813A-523D956F071D}" srcOrd="0" destOrd="0" presId="urn:microsoft.com/office/officeart/2005/8/layout/list1"/>
    <dgm:cxn modelId="{DB1BE4B8-121C-4601-B690-C623B75D5D5D}" srcId="{890E91CB-85D7-4F09-BF37-EFA79BCB5A0E}" destId="{DA4C3EA0-493E-4548-91CB-64F7C0F3912E}" srcOrd="0" destOrd="0" parTransId="{9B73F5D5-1C66-480D-ACA8-DCC1302A040E}" sibTransId="{3B77936B-BBF3-4CFA-B98E-D13D4669AE6B}"/>
    <dgm:cxn modelId="{AC4D9BDD-F2CA-411C-A4AA-15D1A9ACE9CA}" type="presOf" srcId="{30728A72-4987-4984-AB0A-5EA774D4F523}" destId="{12C00F02-F116-42D6-813A-523D956F071D}" srcOrd="0" destOrd="1" presId="urn:microsoft.com/office/officeart/2005/8/layout/list1"/>
    <dgm:cxn modelId="{AB818DE9-8340-4ED2-90AB-DC01963C0F45}" type="presOf" srcId="{890E91CB-85D7-4F09-BF37-EFA79BCB5A0E}" destId="{32A9CE42-0870-4837-B05B-FF9D9B28CE96}" srcOrd="0" destOrd="0" presId="urn:microsoft.com/office/officeart/2005/8/layout/list1"/>
    <dgm:cxn modelId="{C34EBCED-4D83-4B9E-9F08-A085DBE28113}" srcId="{1C94CF21-0E4D-4D27-9B41-C2AD608A175B}" destId="{890E91CB-85D7-4F09-BF37-EFA79BCB5A0E}" srcOrd="0" destOrd="0" parTransId="{64F7B7F7-6CD7-4618-BB19-46B98598E3A3}" sibTransId="{24D91380-FB77-47AA-BC2C-6C79BAEDF0D1}"/>
    <dgm:cxn modelId="{18D7F561-32F2-4E33-988B-1C99A65F8ED0}" type="presParOf" srcId="{CD09AB23-3216-495A-963E-18D2130E4974}" destId="{E7AEF4D8-34B5-420A-A860-018876CD6AF0}" srcOrd="0" destOrd="0" presId="urn:microsoft.com/office/officeart/2005/8/layout/list1"/>
    <dgm:cxn modelId="{F8D3DF5B-5FDF-4787-A158-A1C73B74A49F}" type="presParOf" srcId="{E7AEF4D8-34B5-420A-A860-018876CD6AF0}" destId="{32A9CE42-0870-4837-B05B-FF9D9B28CE96}" srcOrd="0" destOrd="0" presId="urn:microsoft.com/office/officeart/2005/8/layout/list1"/>
    <dgm:cxn modelId="{86466AD6-72F3-4EEA-9368-59E79314C8F8}" type="presParOf" srcId="{E7AEF4D8-34B5-420A-A860-018876CD6AF0}" destId="{3BD60B36-4E05-414B-A394-1B6F4C0FE62F}" srcOrd="1" destOrd="0" presId="urn:microsoft.com/office/officeart/2005/8/layout/list1"/>
    <dgm:cxn modelId="{202DE1BF-BEF7-42AA-B243-5C173C15B0BA}" type="presParOf" srcId="{CD09AB23-3216-495A-963E-18D2130E4974}" destId="{4A2AC732-B1BD-4094-A2B5-06ED42F8A280}" srcOrd="1" destOrd="0" presId="urn:microsoft.com/office/officeart/2005/8/layout/list1"/>
    <dgm:cxn modelId="{4C10985D-CCDC-41AF-813D-936FBFC564DF}" type="presParOf" srcId="{CD09AB23-3216-495A-963E-18D2130E4974}" destId="{12C00F02-F116-42D6-813A-523D956F071D}"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94CF21-0E4D-4D27-9B41-C2AD608A175B}"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890E91CB-85D7-4F09-BF37-EFA79BCB5A0E}">
      <dgm:prSet/>
      <dgm:spPr/>
      <dgm:t>
        <a:bodyPr/>
        <a:lstStyle/>
        <a:p>
          <a:r>
            <a:rPr lang="ru-RU" b="1" i="0" baseline="0"/>
            <a:t>Различия в системах</a:t>
          </a:r>
          <a:endParaRPr lang="en-US"/>
        </a:p>
      </dgm:t>
    </dgm:pt>
    <dgm:pt modelId="{64F7B7F7-6CD7-4618-BB19-46B98598E3A3}" type="parTrans" cxnId="{C34EBCED-4D83-4B9E-9F08-A085DBE28113}">
      <dgm:prSet/>
      <dgm:spPr/>
      <dgm:t>
        <a:bodyPr/>
        <a:lstStyle/>
        <a:p>
          <a:endParaRPr lang="en-US"/>
        </a:p>
      </dgm:t>
    </dgm:pt>
    <dgm:pt modelId="{24D91380-FB77-47AA-BC2C-6C79BAEDF0D1}" type="sibTrans" cxnId="{C34EBCED-4D83-4B9E-9F08-A085DBE28113}">
      <dgm:prSet/>
      <dgm:spPr/>
      <dgm:t>
        <a:bodyPr/>
        <a:lstStyle/>
        <a:p>
          <a:endParaRPr lang="en-US"/>
        </a:p>
      </dgm:t>
    </dgm:pt>
    <dgm:pt modelId="{601E103F-EBC4-4F14-859F-DCDF68D1A124}">
      <dgm:prSet/>
      <dgm:spPr/>
      <dgm:t>
        <a:bodyPr/>
        <a:lstStyle/>
        <a:p>
          <a:r>
            <a:rPr lang="ru-RU" b="1" i="0" baseline="0" dirty="0"/>
            <a:t>Финансирование и стоимость</a:t>
          </a:r>
          <a:endParaRPr lang="en-US" dirty="0"/>
        </a:p>
      </dgm:t>
    </dgm:pt>
    <dgm:pt modelId="{EBC66B1F-A358-494F-9CD7-FE13E0890BBA}" type="parTrans" cxnId="{ECDF7CFA-24CA-411A-A213-54A4D79474B6}">
      <dgm:prSet/>
      <dgm:spPr/>
      <dgm:t>
        <a:bodyPr/>
        <a:lstStyle/>
        <a:p>
          <a:endParaRPr lang="ru-KZ"/>
        </a:p>
      </dgm:t>
    </dgm:pt>
    <dgm:pt modelId="{D28CCAF8-567B-4AD0-B2BD-F22F2584FD4A}" type="sibTrans" cxnId="{ECDF7CFA-24CA-411A-A213-54A4D79474B6}">
      <dgm:prSet/>
      <dgm:spPr/>
      <dgm:t>
        <a:bodyPr/>
        <a:lstStyle/>
        <a:p>
          <a:endParaRPr lang="ru-KZ"/>
        </a:p>
      </dgm:t>
    </dgm:pt>
    <dgm:pt modelId="{582B0931-BC19-4210-A323-E0708BC9F15B}">
      <dgm:prSet/>
      <dgm:spPr/>
      <dgm:t>
        <a:bodyPr/>
        <a:lstStyle/>
        <a:p>
          <a:r>
            <a:rPr lang="ru-RU" b="1" i="0" baseline="0" dirty="0"/>
            <a:t>Национальные </a:t>
          </a:r>
          <a:r>
            <a:rPr lang="ru-RU" b="1" i="0" baseline="0" dirty="0" err="1"/>
            <a:t>vs</a:t>
          </a:r>
          <a:r>
            <a:rPr lang="ru-RU" b="1" i="0" baseline="0" dirty="0"/>
            <a:t>. региональные программы</a:t>
          </a:r>
          <a:endParaRPr lang="en-US" dirty="0"/>
        </a:p>
      </dgm:t>
    </dgm:pt>
    <dgm:pt modelId="{EC282415-A423-48EF-B559-1DB1DEB42326}" type="parTrans" cxnId="{F5C246CD-1FFB-4456-8004-8F3A72AB3506}">
      <dgm:prSet/>
      <dgm:spPr/>
      <dgm:t>
        <a:bodyPr/>
        <a:lstStyle/>
        <a:p>
          <a:endParaRPr lang="ru-KZ"/>
        </a:p>
      </dgm:t>
    </dgm:pt>
    <dgm:pt modelId="{58F791D5-0305-4423-8697-BC91C11ED57B}" type="sibTrans" cxnId="{F5C246CD-1FFB-4456-8004-8F3A72AB3506}">
      <dgm:prSet/>
      <dgm:spPr/>
      <dgm:t>
        <a:bodyPr/>
        <a:lstStyle/>
        <a:p>
          <a:endParaRPr lang="ru-KZ"/>
        </a:p>
      </dgm:t>
    </dgm:pt>
    <dgm:pt modelId="{71DE15C7-CBEA-47D9-81E5-1CD4584AA9C0}">
      <dgm:prSet/>
      <dgm:spPr/>
      <dgm:t>
        <a:bodyPr/>
        <a:lstStyle/>
        <a:p>
          <a:r>
            <a:rPr lang="ru-RU" b="1" i="0" baseline="0" dirty="0"/>
            <a:t>Диагностика и доступ</a:t>
          </a:r>
          <a:endParaRPr lang="en-US" dirty="0"/>
        </a:p>
      </dgm:t>
    </dgm:pt>
    <dgm:pt modelId="{6F3A516C-A526-4985-B77F-CBEBBFE17E06}" type="parTrans" cxnId="{ED2A15CC-E9D7-4836-A033-EBE56C129197}">
      <dgm:prSet/>
      <dgm:spPr/>
      <dgm:t>
        <a:bodyPr/>
        <a:lstStyle/>
        <a:p>
          <a:endParaRPr lang="ru-KZ"/>
        </a:p>
      </dgm:t>
    </dgm:pt>
    <dgm:pt modelId="{0822E4D7-61C2-44A4-AF9E-953C0AB5F00A}" type="sibTrans" cxnId="{ED2A15CC-E9D7-4836-A033-EBE56C129197}">
      <dgm:prSet/>
      <dgm:spPr/>
      <dgm:t>
        <a:bodyPr/>
        <a:lstStyle/>
        <a:p>
          <a:endParaRPr lang="ru-KZ"/>
        </a:p>
      </dgm:t>
    </dgm:pt>
    <dgm:pt modelId="{CD09AB23-3216-495A-963E-18D2130E4974}" type="pres">
      <dgm:prSet presAssocID="{1C94CF21-0E4D-4D27-9B41-C2AD608A175B}" presName="linear" presStyleCnt="0">
        <dgm:presLayoutVars>
          <dgm:dir/>
          <dgm:animLvl val="lvl"/>
          <dgm:resizeHandles val="exact"/>
        </dgm:presLayoutVars>
      </dgm:prSet>
      <dgm:spPr/>
    </dgm:pt>
    <dgm:pt modelId="{E7AEF4D8-34B5-420A-A860-018876CD6AF0}" type="pres">
      <dgm:prSet presAssocID="{890E91CB-85D7-4F09-BF37-EFA79BCB5A0E}" presName="parentLin" presStyleCnt="0"/>
      <dgm:spPr/>
    </dgm:pt>
    <dgm:pt modelId="{32A9CE42-0870-4837-B05B-FF9D9B28CE96}" type="pres">
      <dgm:prSet presAssocID="{890E91CB-85D7-4F09-BF37-EFA79BCB5A0E}" presName="parentLeftMargin" presStyleLbl="node1" presStyleIdx="0" presStyleCnt="1"/>
      <dgm:spPr/>
    </dgm:pt>
    <dgm:pt modelId="{3BD60B36-4E05-414B-A394-1B6F4C0FE62F}" type="pres">
      <dgm:prSet presAssocID="{890E91CB-85D7-4F09-BF37-EFA79BCB5A0E}" presName="parentText" presStyleLbl="node1" presStyleIdx="0" presStyleCnt="1">
        <dgm:presLayoutVars>
          <dgm:chMax val="0"/>
          <dgm:bulletEnabled val="1"/>
        </dgm:presLayoutVars>
      </dgm:prSet>
      <dgm:spPr/>
    </dgm:pt>
    <dgm:pt modelId="{4A2AC732-B1BD-4094-A2B5-06ED42F8A280}" type="pres">
      <dgm:prSet presAssocID="{890E91CB-85D7-4F09-BF37-EFA79BCB5A0E}" presName="negativeSpace" presStyleCnt="0"/>
      <dgm:spPr/>
    </dgm:pt>
    <dgm:pt modelId="{12C00F02-F116-42D6-813A-523D956F071D}" type="pres">
      <dgm:prSet presAssocID="{890E91CB-85D7-4F09-BF37-EFA79BCB5A0E}" presName="childText" presStyleLbl="conFgAcc1" presStyleIdx="0" presStyleCnt="1">
        <dgm:presLayoutVars>
          <dgm:bulletEnabled val="1"/>
        </dgm:presLayoutVars>
      </dgm:prSet>
      <dgm:spPr/>
    </dgm:pt>
  </dgm:ptLst>
  <dgm:cxnLst>
    <dgm:cxn modelId="{36979002-C1E1-42D3-83EA-F40A6D6F5E45}" type="presOf" srcId="{1C94CF21-0E4D-4D27-9B41-C2AD608A175B}" destId="{CD09AB23-3216-495A-963E-18D2130E4974}" srcOrd="0" destOrd="0" presId="urn:microsoft.com/office/officeart/2005/8/layout/list1"/>
    <dgm:cxn modelId="{B3038E2D-6DB7-4826-A0C3-FF053E1837D6}" type="presOf" srcId="{582B0931-BC19-4210-A323-E0708BC9F15B}" destId="{12C00F02-F116-42D6-813A-523D956F071D}" srcOrd="0" destOrd="1" presId="urn:microsoft.com/office/officeart/2005/8/layout/list1"/>
    <dgm:cxn modelId="{2DA9DB59-8AE9-4527-A5AE-E4864998C779}" type="presOf" srcId="{601E103F-EBC4-4F14-859F-DCDF68D1A124}" destId="{12C00F02-F116-42D6-813A-523D956F071D}" srcOrd="0" destOrd="0" presId="urn:microsoft.com/office/officeart/2005/8/layout/list1"/>
    <dgm:cxn modelId="{1A618D8E-D7AC-485E-9036-CD34C3F366AD}" type="presOf" srcId="{890E91CB-85D7-4F09-BF37-EFA79BCB5A0E}" destId="{3BD60B36-4E05-414B-A394-1B6F4C0FE62F}" srcOrd="1" destOrd="0" presId="urn:microsoft.com/office/officeart/2005/8/layout/list1"/>
    <dgm:cxn modelId="{3CC855C1-7F7E-4C8F-AEBA-49A710CB90B6}" type="presOf" srcId="{71DE15C7-CBEA-47D9-81E5-1CD4584AA9C0}" destId="{12C00F02-F116-42D6-813A-523D956F071D}" srcOrd="0" destOrd="2" presId="urn:microsoft.com/office/officeart/2005/8/layout/list1"/>
    <dgm:cxn modelId="{ED2A15CC-E9D7-4836-A033-EBE56C129197}" srcId="{890E91CB-85D7-4F09-BF37-EFA79BCB5A0E}" destId="{71DE15C7-CBEA-47D9-81E5-1CD4584AA9C0}" srcOrd="2" destOrd="0" parTransId="{6F3A516C-A526-4985-B77F-CBEBBFE17E06}" sibTransId="{0822E4D7-61C2-44A4-AF9E-953C0AB5F00A}"/>
    <dgm:cxn modelId="{F5C246CD-1FFB-4456-8004-8F3A72AB3506}" srcId="{890E91CB-85D7-4F09-BF37-EFA79BCB5A0E}" destId="{582B0931-BC19-4210-A323-E0708BC9F15B}" srcOrd="1" destOrd="0" parTransId="{EC282415-A423-48EF-B559-1DB1DEB42326}" sibTransId="{58F791D5-0305-4423-8697-BC91C11ED57B}"/>
    <dgm:cxn modelId="{AB818DE9-8340-4ED2-90AB-DC01963C0F45}" type="presOf" srcId="{890E91CB-85D7-4F09-BF37-EFA79BCB5A0E}" destId="{32A9CE42-0870-4837-B05B-FF9D9B28CE96}" srcOrd="0" destOrd="0" presId="urn:microsoft.com/office/officeart/2005/8/layout/list1"/>
    <dgm:cxn modelId="{C34EBCED-4D83-4B9E-9F08-A085DBE28113}" srcId="{1C94CF21-0E4D-4D27-9B41-C2AD608A175B}" destId="{890E91CB-85D7-4F09-BF37-EFA79BCB5A0E}" srcOrd="0" destOrd="0" parTransId="{64F7B7F7-6CD7-4618-BB19-46B98598E3A3}" sibTransId="{24D91380-FB77-47AA-BC2C-6C79BAEDF0D1}"/>
    <dgm:cxn modelId="{ECDF7CFA-24CA-411A-A213-54A4D79474B6}" srcId="{890E91CB-85D7-4F09-BF37-EFA79BCB5A0E}" destId="{601E103F-EBC4-4F14-859F-DCDF68D1A124}" srcOrd="0" destOrd="0" parTransId="{EBC66B1F-A358-494F-9CD7-FE13E0890BBA}" sibTransId="{D28CCAF8-567B-4AD0-B2BD-F22F2584FD4A}"/>
    <dgm:cxn modelId="{18D7F561-32F2-4E33-988B-1C99A65F8ED0}" type="presParOf" srcId="{CD09AB23-3216-495A-963E-18D2130E4974}" destId="{E7AEF4D8-34B5-420A-A860-018876CD6AF0}" srcOrd="0" destOrd="0" presId="urn:microsoft.com/office/officeart/2005/8/layout/list1"/>
    <dgm:cxn modelId="{F8D3DF5B-5FDF-4787-A158-A1C73B74A49F}" type="presParOf" srcId="{E7AEF4D8-34B5-420A-A860-018876CD6AF0}" destId="{32A9CE42-0870-4837-B05B-FF9D9B28CE96}" srcOrd="0" destOrd="0" presId="urn:microsoft.com/office/officeart/2005/8/layout/list1"/>
    <dgm:cxn modelId="{86466AD6-72F3-4EEA-9368-59E79314C8F8}" type="presParOf" srcId="{E7AEF4D8-34B5-420A-A860-018876CD6AF0}" destId="{3BD60B36-4E05-414B-A394-1B6F4C0FE62F}" srcOrd="1" destOrd="0" presId="urn:microsoft.com/office/officeart/2005/8/layout/list1"/>
    <dgm:cxn modelId="{202DE1BF-BEF7-42AA-B243-5C173C15B0BA}" type="presParOf" srcId="{CD09AB23-3216-495A-963E-18D2130E4974}" destId="{4A2AC732-B1BD-4094-A2B5-06ED42F8A280}" srcOrd="1" destOrd="0" presId="urn:microsoft.com/office/officeart/2005/8/layout/list1"/>
    <dgm:cxn modelId="{4C10985D-CCDC-41AF-813D-936FBFC564DF}" type="presParOf" srcId="{CD09AB23-3216-495A-963E-18D2130E4974}" destId="{12C00F02-F116-42D6-813A-523D956F071D}"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6D1B45E-DB84-4132-BF9A-A772A387DFFB}"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FB067E32-07B8-4549-B79F-03D19E265E41}">
      <dgm:prSet custT="1"/>
      <dgm:spPr/>
      <dgm:t>
        <a:bodyPr/>
        <a:lstStyle/>
        <a:p>
          <a:r>
            <a:rPr lang="ru-RU" sz="1200" b="1" baseline="0" dirty="0"/>
            <a:t>Эффективность: </a:t>
          </a:r>
        </a:p>
        <a:p>
          <a:r>
            <a:rPr lang="ru-RU" sz="1200" b="0" baseline="0" dirty="0"/>
            <a:t>Практики, основанные на доказательствах</a:t>
          </a:r>
          <a:endParaRPr lang="en-US" sz="1200" dirty="0"/>
        </a:p>
      </dgm:t>
    </dgm:pt>
    <dgm:pt modelId="{C99F303B-51D5-4B00-A148-DFFB70FB9A5D}" type="parTrans" cxnId="{1CBC0423-3E2E-4194-A762-9A2E7DAF1A06}">
      <dgm:prSet/>
      <dgm:spPr/>
      <dgm:t>
        <a:bodyPr/>
        <a:lstStyle/>
        <a:p>
          <a:endParaRPr lang="en-US"/>
        </a:p>
      </dgm:t>
    </dgm:pt>
    <dgm:pt modelId="{1E67BFF4-39C6-40AB-90A6-17145DEB2B25}" type="sibTrans" cxnId="{1CBC0423-3E2E-4194-A762-9A2E7DAF1A06}">
      <dgm:prSet/>
      <dgm:spPr/>
      <dgm:t>
        <a:bodyPr/>
        <a:lstStyle/>
        <a:p>
          <a:endParaRPr lang="en-US"/>
        </a:p>
      </dgm:t>
    </dgm:pt>
    <dgm:pt modelId="{59AFFC13-85E7-43E1-90EA-4FC795880D3A}">
      <dgm:prSet custT="1"/>
      <dgm:spPr/>
      <dgm:t>
        <a:bodyPr/>
        <a:lstStyle/>
        <a:p>
          <a:r>
            <a:rPr lang="ru-RU" sz="1200" b="1" baseline="0" dirty="0"/>
            <a:t>Ориентирована на ребенка: </a:t>
          </a:r>
        </a:p>
        <a:p>
          <a:r>
            <a:rPr lang="ru-RU" sz="1200" b="0" baseline="0" dirty="0"/>
            <a:t>Индивидуальные программы</a:t>
          </a:r>
          <a:endParaRPr lang="en-US" sz="1200" dirty="0"/>
        </a:p>
      </dgm:t>
    </dgm:pt>
    <dgm:pt modelId="{C5F30496-817B-4D2C-AD35-7EA65721EF1C}" type="parTrans" cxnId="{ADE08F28-8231-4162-BCA2-EB0232CF14DF}">
      <dgm:prSet/>
      <dgm:spPr/>
      <dgm:t>
        <a:bodyPr/>
        <a:lstStyle/>
        <a:p>
          <a:endParaRPr lang="en-US"/>
        </a:p>
      </dgm:t>
    </dgm:pt>
    <dgm:pt modelId="{5094750D-C6D1-424C-9389-344F11D0871A}" type="sibTrans" cxnId="{ADE08F28-8231-4162-BCA2-EB0232CF14DF}">
      <dgm:prSet/>
      <dgm:spPr/>
      <dgm:t>
        <a:bodyPr/>
        <a:lstStyle/>
        <a:p>
          <a:endParaRPr lang="en-US"/>
        </a:p>
      </dgm:t>
    </dgm:pt>
    <dgm:pt modelId="{0A695E24-5730-4BFF-A61E-EC853465B57D}">
      <dgm:prSet custT="1"/>
      <dgm:spPr/>
      <dgm:t>
        <a:bodyPr/>
        <a:lstStyle/>
        <a:p>
          <a:r>
            <a:rPr lang="ru-RU" sz="1200" b="1" baseline="0" dirty="0"/>
            <a:t>Применение навыков: </a:t>
          </a:r>
        </a:p>
        <a:p>
          <a:r>
            <a:rPr lang="ru-RU" sz="1200" b="0" baseline="0" dirty="0"/>
            <a:t>Практика в различных условиях (дома, в школе и т.д.)</a:t>
          </a:r>
          <a:endParaRPr lang="en-US" sz="1200" dirty="0"/>
        </a:p>
      </dgm:t>
    </dgm:pt>
    <dgm:pt modelId="{805E2177-C7A5-410B-95C5-F67B5FE18086}" type="parTrans" cxnId="{02EA6281-46BE-4C0E-BF38-461E405A6F7E}">
      <dgm:prSet/>
      <dgm:spPr/>
      <dgm:t>
        <a:bodyPr/>
        <a:lstStyle/>
        <a:p>
          <a:endParaRPr lang="en-US"/>
        </a:p>
      </dgm:t>
    </dgm:pt>
    <dgm:pt modelId="{F69689A6-963A-4663-BE15-A683D2D9F680}" type="sibTrans" cxnId="{02EA6281-46BE-4C0E-BF38-461E405A6F7E}">
      <dgm:prSet/>
      <dgm:spPr/>
      <dgm:t>
        <a:bodyPr/>
        <a:lstStyle/>
        <a:p>
          <a:endParaRPr lang="en-US"/>
        </a:p>
      </dgm:t>
    </dgm:pt>
    <dgm:pt modelId="{DA6E77C6-0DA5-435E-A266-2342E42E3033}">
      <dgm:prSet custT="1"/>
      <dgm:spPr/>
      <dgm:t>
        <a:bodyPr/>
        <a:lstStyle/>
        <a:p>
          <a:r>
            <a:rPr lang="ru-RU" sz="1200" b="1" baseline="0" dirty="0"/>
            <a:t>Ориентирована на семью: </a:t>
          </a:r>
        </a:p>
        <a:p>
          <a:r>
            <a:rPr lang="ru-RU" sz="1200" b="0" baseline="0" dirty="0"/>
            <a:t>Работает над достижением семейных целей</a:t>
          </a:r>
          <a:endParaRPr lang="en-US" sz="1200" dirty="0"/>
        </a:p>
      </dgm:t>
    </dgm:pt>
    <dgm:pt modelId="{E90C39B0-6A19-4325-8F10-DA8EBADB5B7D}" type="sibTrans" cxnId="{5BD11C0F-8030-4ABA-AD34-1781AAADE6C9}">
      <dgm:prSet/>
      <dgm:spPr/>
      <dgm:t>
        <a:bodyPr/>
        <a:lstStyle/>
        <a:p>
          <a:endParaRPr lang="en-US"/>
        </a:p>
      </dgm:t>
    </dgm:pt>
    <dgm:pt modelId="{0C6A1C82-03AD-4CAB-A477-8F7198BFC8AA}" type="parTrans" cxnId="{5BD11C0F-8030-4ABA-AD34-1781AAADE6C9}">
      <dgm:prSet/>
      <dgm:spPr/>
      <dgm:t>
        <a:bodyPr/>
        <a:lstStyle/>
        <a:p>
          <a:endParaRPr lang="en-US"/>
        </a:p>
      </dgm:t>
    </dgm:pt>
    <dgm:pt modelId="{FF0087BC-5B70-4B39-BFB4-2811C414EF8B}">
      <dgm:prSet custT="1"/>
      <dgm:spPr/>
      <dgm:t>
        <a:bodyPr/>
        <a:lstStyle/>
        <a:p>
          <a:r>
            <a:rPr lang="ru-RU" sz="1200" b="1" baseline="0" dirty="0"/>
            <a:t>Измерение прогресса: </a:t>
          </a:r>
        </a:p>
        <a:p>
          <a:r>
            <a:rPr lang="ru-RU" sz="1200" b="0" baseline="0" dirty="0"/>
            <a:t>Отслеживание развитие</a:t>
          </a:r>
          <a:endParaRPr lang="en-US" sz="1200" dirty="0"/>
        </a:p>
      </dgm:t>
    </dgm:pt>
    <dgm:pt modelId="{55CF0F9A-1982-4EC1-92A3-ABC748549E5E}" type="sibTrans" cxnId="{550CC168-9962-4037-92F1-7BB5C8ECA956}">
      <dgm:prSet/>
      <dgm:spPr/>
      <dgm:t>
        <a:bodyPr/>
        <a:lstStyle/>
        <a:p>
          <a:endParaRPr lang="en-US"/>
        </a:p>
      </dgm:t>
    </dgm:pt>
    <dgm:pt modelId="{EAF68D58-A4B0-4F33-B408-DD556E7C173E}" type="parTrans" cxnId="{550CC168-9962-4037-92F1-7BB5C8ECA956}">
      <dgm:prSet/>
      <dgm:spPr/>
      <dgm:t>
        <a:bodyPr/>
        <a:lstStyle/>
        <a:p>
          <a:endParaRPr lang="en-US"/>
        </a:p>
      </dgm:t>
    </dgm:pt>
    <dgm:pt modelId="{D6FB8A05-2A3F-4C54-8642-C83AE755D240}" type="pres">
      <dgm:prSet presAssocID="{B6D1B45E-DB84-4132-BF9A-A772A387DFFB}" presName="linear" presStyleCnt="0">
        <dgm:presLayoutVars>
          <dgm:dir/>
          <dgm:resizeHandles val="exact"/>
        </dgm:presLayoutVars>
      </dgm:prSet>
      <dgm:spPr/>
    </dgm:pt>
    <dgm:pt modelId="{F2CE2C03-F399-47D6-8D0E-A549FA522901}" type="pres">
      <dgm:prSet presAssocID="{FB067E32-07B8-4549-B79F-03D19E265E41}" presName="comp" presStyleCnt="0"/>
      <dgm:spPr/>
    </dgm:pt>
    <dgm:pt modelId="{90A86CD0-93CE-47C3-8B3A-9239291EC7A1}" type="pres">
      <dgm:prSet presAssocID="{FB067E32-07B8-4549-B79F-03D19E265E41}" presName="box" presStyleLbl="node1" presStyleIdx="0" presStyleCnt="5"/>
      <dgm:spPr/>
    </dgm:pt>
    <dgm:pt modelId="{134D3C0D-75C1-417C-8DC1-57C7D9B2004C}" type="pres">
      <dgm:prSet presAssocID="{FB067E32-07B8-4549-B79F-03D19E265E41}"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Значок &quot;Галочка&quot; со сплошной заливкой"/>
        </a:ext>
      </dgm:extLst>
    </dgm:pt>
    <dgm:pt modelId="{242DF2FE-18A9-4FBD-AD7C-504DFB489778}" type="pres">
      <dgm:prSet presAssocID="{FB067E32-07B8-4549-B79F-03D19E265E41}" presName="text" presStyleLbl="node1" presStyleIdx="0" presStyleCnt="5">
        <dgm:presLayoutVars>
          <dgm:bulletEnabled val="1"/>
        </dgm:presLayoutVars>
      </dgm:prSet>
      <dgm:spPr/>
    </dgm:pt>
    <dgm:pt modelId="{E58D5A7B-3BCA-4ABE-A56C-268E912DEF84}" type="pres">
      <dgm:prSet presAssocID="{1E67BFF4-39C6-40AB-90A6-17145DEB2B25}" presName="spacer" presStyleCnt="0"/>
      <dgm:spPr/>
    </dgm:pt>
    <dgm:pt modelId="{8D8518F8-5010-424E-BCF2-E8A2B39B1ACF}" type="pres">
      <dgm:prSet presAssocID="{59AFFC13-85E7-43E1-90EA-4FC795880D3A}" presName="comp" presStyleCnt="0"/>
      <dgm:spPr/>
    </dgm:pt>
    <dgm:pt modelId="{1CDA62A6-419B-4C29-8B87-FF014AB3D189}" type="pres">
      <dgm:prSet presAssocID="{59AFFC13-85E7-43E1-90EA-4FC795880D3A}" presName="box" presStyleLbl="node1" presStyleIdx="1" presStyleCnt="5"/>
      <dgm:spPr/>
    </dgm:pt>
    <dgm:pt modelId="{13D2B25F-B44B-4CF4-9B37-01FD5BCB584E}" type="pres">
      <dgm:prSet presAssocID="{59AFFC13-85E7-43E1-90EA-4FC795880D3A}" presName="img" presStyleLbl="fgImgPlac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Ребенок с воздушным шаром со сплошной заливкой"/>
        </a:ext>
      </dgm:extLst>
    </dgm:pt>
    <dgm:pt modelId="{2433C5AC-54C6-486C-85A7-647F38B33AA8}" type="pres">
      <dgm:prSet presAssocID="{59AFFC13-85E7-43E1-90EA-4FC795880D3A}" presName="text" presStyleLbl="node1" presStyleIdx="1" presStyleCnt="5">
        <dgm:presLayoutVars>
          <dgm:bulletEnabled val="1"/>
        </dgm:presLayoutVars>
      </dgm:prSet>
      <dgm:spPr/>
    </dgm:pt>
    <dgm:pt modelId="{CDBEDA6D-C30D-4BE8-8575-3BEA701D064C}" type="pres">
      <dgm:prSet presAssocID="{5094750D-C6D1-424C-9389-344F11D0871A}" presName="spacer" presStyleCnt="0"/>
      <dgm:spPr/>
    </dgm:pt>
    <dgm:pt modelId="{5DCF8FAC-2216-4DCD-8496-D99533593B8E}" type="pres">
      <dgm:prSet presAssocID="{DA6E77C6-0DA5-435E-A266-2342E42E3033}" presName="comp" presStyleCnt="0"/>
      <dgm:spPr/>
    </dgm:pt>
    <dgm:pt modelId="{60887515-E909-4988-88FE-FCD0A2CE5505}" type="pres">
      <dgm:prSet presAssocID="{DA6E77C6-0DA5-435E-A266-2342E42E3033}" presName="box" presStyleLbl="node1" presStyleIdx="2" presStyleCnt="5"/>
      <dgm:spPr/>
    </dgm:pt>
    <dgm:pt modelId="{67BD9480-2168-47C1-AA79-EDE2017618F9}" type="pres">
      <dgm:prSet presAssocID="{DA6E77C6-0DA5-435E-A266-2342E42E3033}" presName="img" presStyleLbl="fgImgPlac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4000" b="-14000"/>
          </a:stretch>
        </a:blipFill>
      </dgm:spPr>
      <dgm:extLst>
        <a:ext uri="{E40237B7-FDA0-4F09-8148-C483321AD2D9}">
          <dgm14:cNvPr xmlns:dgm14="http://schemas.microsoft.com/office/drawing/2010/diagram" id="0" name="" descr="Семья с мальчиком со сплошной заливкой"/>
        </a:ext>
      </dgm:extLst>
    </dgm:pt>
    <dgm:pt modelId="{88F979F9-F7BD-4372-8066-84DC2857EC8E}" type="pres">
      <dgm:prSet presAssocID="{DA6E77C6-0DA5-435E-A266-2342E42E3033}" presName="text" presStyleLbl="node1" presStyleIdx="2" presStyleCnt="5">
        <dgm:presLayoutVars>
          <dgm:bulletEnabled val="1"/>
        </dgm:presLayoutVars>
      </dgm:prSet>
      <dgm:spPr/>
    </dgm:pt>
    <dgm:pt modelId="{7F4CAE49-D988-4D95-AB0B-2EF9CCFF4F28}" type="pres">
      <dgm:prSet presAssocID="{E90C39B0-6A19-4325-8F10-DA8EBADB5B7D}" presName="spacer" presStyleCnt="0"/>
      <dgm:spPr/>
    </dgm:pt>
    <dgm:pt modelId="{58522E01-B037-4E2A-ACA5-8F4F146A7234}" type="pres">
      <dgm:prSet presAssocID="{FF0087BC-5B70-4B39-BFB4-2811C414EF8B}" presName="comp" presStyleCnt="0"/>
      <dgm:spPr/>
    </dgm:pt>
    <dgm:pt modelId="{6FCB71E0-CE98-4A65-A93A-91366274DCE8}" type="pres">
      <dgm:prSet presAssocID="{FF0087BC-5B70-4B39-BFB4-2811C414EF8B}" presName="box" presStyleLbl="node1" presStyleIdx="3" presStyleCnt="5"/>
      <dgm:spPr/>
    </dgm:pt>
    <dgm:pt modelId="{AA7B19A3-4F84-476C-A6AC-95E85DC8FF87}" type="pres">
      <dgm:prSet presAssocID="{FF0087BC-5B70-4B39-BFB4-2811C414EF8B}" presName="img" presStyleLbl="fgImgPlac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Тенденция к повышению со сплошной заливкой"/>
        </a:ext>
      </dgm:extLst>
    </dgm:pt>
    <dgm:pt modelId="{C1DA5F87-7E64-4E9C-94F7-D2F537DC6467}" type="pres">
      <dgm:prSet presAssocID="{FF0087BC-5B70-4B39-BFB4-2811C414EF8B}" presName="text" presStyleLbl="node1" presStyleIdx="3" presStyleCnt="5">
        <dgm:presLayoutVars>
          <dgm:bulletEnabled val="1"/>
        </dgm:presLayoutVars>
      </dgm:prSet>
      <dgm:spPr/>
    </dgm:pt>
    <dgm:pt modelId="{2B7D0C88-FFED-423A-8050-70FB52151A3A}" type="pres">
      <dgm:prSet presAssocID="{55CF0F9A-1982-4EC1-92A3-ABC748549E5E}" presName="spacer" presStyleCnt="0"/>
      <dgm:spPr/>
    </dgm:pt>
    <dgm:pt modelId="{8ABB14A7-DA7F-440A-8F4C-26F0B014416A}" type="pres">
      <dgm:prSet presAssocID="{0A695E24-5730-4BFF-A61E-EC853465B57D}" presName="comp" presStyleCnt="0"/>
      <dgm:spPr/>
    </dgm:pt>
    <dgm:pt modelId="{13A10617-06C8-42C4-B614-C2566F701112}" type="pres">
      <dgm:prSet presAssocID="{0A695E24-5730-4BFF-A61E-EC853465B57D}" presName="box" presStyleLbl="node1" presStyleIdx="4" presStyleCnt="5"/>
      <dgm:spPr/>
    </dgm:pt>
    <dgm:pt modelId="{CD07A34C-B535-4297-AA27-12D096BA9A4E}" type="pres">
      <dgm:prSet presAssocID="{0A695E24-5730-4BFF-A61E-EC853465B57D}" presName="img" presStyleLbl="fgImgPlac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Дом1 со сплошной заливкой"/>
        </a:ext>
      </dgm:extLst>
    </dgm:pt>
    <dgm:pt modelId="{035BA259-6D6D-4570-8476-C986D53F59E5}" type="pres">
      <dgm:prSet presAssocID="{0A695E24-5730-4BFF-A61E-EC853465B57D}" presName="text" presStyleLbl="node1" presStyleIdx="4" presStyleCnt="5">
        <dgm:presLayoutVars>
          <dgm:bulletEnabled val="1"/>
        </dgm:presLayoutVars>
      </dgm:prSet>
      <dgm:spPr/>
    </dgm:pt>
  </dgm:ptLst>
  <dgm:cxnLst>
    <dgm:cxn modelId="{72ADFB06-7211-4DE5-8311-CEE6D582549F}" type="presOf" srcId="{FB067E32-07B8-4549-B79F-03D19E265E41}" destId="{242DF2FE-18A9-4FBD-AD7C-504DFB489778}" srcOrd="1" destOrd="0" presId="urn:microsoft.com/office/officeart/2005/8/layout/vList4"/>
    <dgm:cxn modelId="{5BD11C0F-8030-4ABA-AD34-1781AAADE6C9}" srcId="{B6D1B45E-DB84-4132-BF9A-A772A387DFFB}" destId="{DA6E77C6-0DA5-435E-A266-2342E42E3033}" srcOrd="2" destOrd="0" parTransId="{0C6A1C82-03AD-4CAB-A477-8F7198BFC8AA}" sibTransId="{E90C39B0-6A19-4325-8F10-DA8EBADB5B7D}"/>
    <dgm:cxn modelId="{915ED117-0BD4-4DC8-A43F-5AFEB28124AD}" type="presOf" srcId="{0A695E24-5730-4BFF-A61E-EC853465B57D}" destId="{13A10617-06C8-42C4-B614-C2566F701112}" srcOrd="0" destOrd="0" presId="urn:microsoft.com/office/officeart/2005/8/layout/vList4"/>
    <dgm:cxn modelId="{1CBC0423-3E2E-4194-A762-9A2E7DAF1A06}" srcId="{B6D1B45E-DB84-4132-BF9A-A772A387DFFB}" destId="{FB067E32-07B8-4549-B79F-03D19E265E41}" srcOrd="0" destOrd="0" parTransId="{C99F303B-51D5-4B00-A148-DFFB70FB9A5D}" sibTransId="{1E67BFF4-39C6-40AB-90A6-17145DEB2B25}"/>
    <dgm:cxn modelId="{ADE08F28-8231-4162-BCA2-EB0232CF14DF}" srcId="{B6D1B45E-DB84-4132-BF9A-A772A387DFFB}" destId="{59AFFC13-85E7-43E1-90EA-4FC795880D3A}" srcOrd="1" destOrd="0" parTransId="{C5F30496-817B-4D2C-AD35-7EA65721EF1C}" sibTransId="{5094750D-C6D1-424C-9389-344F11D0871A}"/>
    <dgm:cxn modelId="{0917B72B-09D3-4825-9D2E-A17E17774DCC}" type="presOf" srcId="{B6D1B45E-DB84-4132-BF9A-A772A387DFFB}" destId="{D6FB8A05-2A3F-4C54-8642-C83AE755D240}" srcOrd="0" destOrd="0" presId="urn:microsoft.com/office/officeart/2005/8/layout/vList4"/>
    <dgm:cxn modelId="{6917222D-2562-46E2-8554-35F5C6544A2E}" type="presOf" srcId="{FF0087BC-5B70-4B39-BFB4-2811C414EF8B}" destId="{6FCB71E0-CE98-4A65-A93A-91366274DCE8}" srcOrd="0" destOrd="0" presId="urn:microsoft.com/office/officeart/2005/8/layout/vList4"/>
    <dgm:cxn modelId="{21FD795D-AD67-4127-A819-F1E7BF70C0B9}" type="presOf" srcId="{59AFFC13-85E7-43E1-90EA-4FC795880D3A}" destId="{2433C5AC-54C6-486C-85A7-647F38B33AA8}" srcOrd="1" destOrd="0" presId="urn:microsoft.com/office/officeart/2005/8/layout/vList4"/>
    <dgm:cxn modelId="{550CC168-9962-4037-92F1-7BB5C8ECA956}" srcId="{B6D1B45E-DB84-4132-BF9A-A772A387DFFB}" destId="{FF0087BC-5B70-4B39-BFB4-2811C414EF8B}" srcOrd="3" destOrd="0" parTransId="{EAF68D58-A4B0-4F33-B408-DD556E7C173E}" sibTransId="{55CF0F9A-1982-4EC1-92A3-ABC748549E5E}"/>
    <dgm:cxn modelId="{02EA6281-46BE-4C0E-BF38-461E405A6F7E}" srcId="{B6D1B45E-DB84-4132-BF9A-A772A387DFFB}" destId="{0A695E24-5730-4BFF-A61E-EC853465B57D}" srcOrd="4" destOrd="0" parTransId="{805E2177-C7A5-410B-95C5-F67B5FE18086}" sibTransId="{F69689A6-963A-4663-BE15-A683D2D9F680}"/>
    <dgm:cxn modelId="{9F91E393-1BC2-4C36-8BBA-BE516129591B}" type="presOf" srcId="{DA6E77C6-0DA5-435E-A266-2342E42E3033}" destId="{88F979F9-F7BD-4372-8066-84DC2857EC8E}" srcOrd="1" destOrd="0" presId="urn:microsoft.com/office/officeart/2005/8/layout/vList4"/>
    <dgm:cxn modelId="{AE70CAA2-F5B1-4400-8CCA-1038625042A5}" type="presOf" srcId="{59AFFC13-85E7-43E1-90EA-4FC795880D3A}" destId="{1CDA62A6-419B-4C29-8B87-FF014AB3D189}" srcOrd="0" destOrd="0" presId="urn:microsoft.com/office/officeart/2005/8/layout/vList4"/>
    <dgm:cxn modelId="{329BA2D2-B8F5-4292-AC6A-78819AD445A4}" type="presOf" srcId="{0A695E24-5730-4BFF-A61E-EC853465B57D}" destId="{035BA259-6D6D-4570-8476-C986D53F59E5}" srcOrd="1" destOrd="0" presId="urn:microsoft.com/office/officeart/2005/8/layout/vList4"/>
    <dgm:cxn modelId="{B51483D8-78BB-462A-8861-DCE74D6857FB}" type="presOf" srcId="{FB067E32-07B8-4549-B79F-03D19E265E41}" destId="{90A86CD0-93CE-47C3-8B3A-9239291EC7A1}" srcOrd="0" destOrd="0" presId="urn:microsoft.com/office/officeart/2005/8/layout/vList4"/>
    <dgm:cxn modelId="{E943DBFC-6020-4237-AB3A-D69DA890E9B9}" type="presOf" srcId="{FF0087BC-5B70-4B39-BFB4-2811C414EF8B}" destId="{C1DA5F87-7E64-4E9C-94F7-D2F537DC6467}" srcOrd="1" destOrd="0" presId="urn:microsoft.com/office/officeart/2005/8/layout/vList4"/>
    <dgm:cxn modelId="{EBD69BFF-0CCF-4EF2-B735-2C3EDA0A059A}" type="presOf" srcId="{DA6E77C6-0DA5-435E-A266-2342E42E3033}" destId="{60887515-E909-4988-88FE-FCD0A2CE5505}" srcOrd="0" destOrd="0" presId="urn:microsoft.com/office/officeart/2005/8/layout/vList4"/>
    <dgm:cxn modelId="{6C59A4F0-F5C9-4446-B123-5371A80152CC}" type="presParOf" srcId="{D6FB8A05-2A3F-4C54-8642-C83AE755D240}" destId="{F2CE2C03-F399-47D6-8D0E-A549FA522901}" srcOrd="0" destOrd="0" presId="urn:microsoft.com/office/officeart/2005/8/layout/vList4"/>
    <dgm:cxn modelId="{813ABB5F-275A-4FFB-AFD1-E9B05F357DDA}" type="presParOf" srcId="{F2CE2C03-F399-47D6-8D0E-A549FA522901}" destId="{90A86CD0-93CE-47C3-8B3A-9239291EC7A1}" srcOrd="0" destOrd="0" presId="urn:microsoft.com/office/officeart/2005/8/layout/vList4"/>
    <dgm:cxn modelId="{215970F4-E329-4DA9-BC31-F4F539CB4584}" type="presParOf" srcId="{F2CE2C03-F399-47D6-8D0E-A549FA522901}" destId="{134D3C0D-75C1-417C-8DC1-57C7D9B2004C}" srcOrd="1" destOrd="0" presId="urn:microsoft.com/office/officeart/2005/8/layout/vList4"/>
    <dgm:cxn modelId="{94D6783E-F572-4B14-A7B7-C71AE3345AD1}" type="presParOf" srcId="{F2CE2C03-F399-47D6-8D0E-A549FA522901}" destId="{242DF2FE-18A9-4FBD-AD7C-504DFB489778}" srcOrd="2" destOrd="0" presId="urn:microsoft.com/office/officeart/2005/8/layout/vList4"/>
    <dgm:cxn modelId="{92E15E02-5AB5-4AD1-A8E6-D5FB4E5A6E40}" type="presParOf" srcId="{D6FB8A05-2A3F-4C54-8642-C83AE755D240}" destId="{E58D5A7B-3BCA-4ABE-A56C-268E912DEF84}" srcOrd="1" destOrd="0" presId="urn:microsoft.com/office/officeart/2005/8/layout/vList4"/>
    <dgm:cxn modelId="{D4331A00-5876-4263-8C53-329C2250001F}" type="presParOf" srcId="{D6FB8A05-2A3F-4C54-8642-C83AE755D240}" destId="{8D8518F8-5010-424E-BCF2-E8A2B39B1ACF}" srcOrd="2" destOrd="0" presId="urn:microsoft.com/office/officeart/2005/8/layout/vList4"/>
    <dgm:cxn modelId="{FB248869-5CF3-4F87-B4AB-D7CB15CB4362}" type="presParOf" srcId="{8D8518F8-5010-424E-BCF2-E8A2B39B1ACF}" destId="{1CDA62A6-419B-4C29-8B87-FF014AB3D189}" srcOrd="0" destOrd="0" presId="urn:microsoft.com/office/officeart/2005/8/layout/vList4"/>
    <dgm:cxn modelId="{AA39B4D4-A7E7-4207-A8B2-A9F4D0294C80}" type="presParOf" srcId="{8D8518F8-5010-424E-BCF2-E8A2B39B1ACF}" destId="{13D2B25F-B44B-4CF4-9B37-01FD5BCB584E}" srcOrd="1" destOrd="0" presId="urn:microsoft.com/office/officeart/2005/8/layout/vList4"/>
    <dgm:cxn modelId="{1DA27A9A-B3B0-41AF-ABC7-B1ADF7E594D1}" type="presParOf" srcId="{8D8518F8-5010-424E-BCF2-E8A2B39B1ACF}" destId="{2433C5AC-54C6-486C-85A7-647F38B33AA8}" srcOrd="2" destOrd="0" presId="urn:microsoft.com/office/officeart/2005/8/layout/vList4"/>
    <dgm:cxn modelId="{F526E5E4-1E21-4582-BDBC-5C325374C5E3}" type="presParOf" srcId="{D6FB8A05-2A3F-4C54-8642-C83AE755D240}" destId="{CDBEDA6D-C30D-4BE8-8575-3BEA701D064C}" srcOrd="3" destOrd="0" presId="urn:microsoft.com/office/officeart/2005/8/layout/vList4"/>
    <dgm:cxn modelId="{E5A47EE7-C1FB-47FA-B415-8421186F4B67}" type="presParOf" srcId="{D6FB8A05-2A3F-4C54-8642-C83AE755D240}" destId="{5DCF8FAC-2216-4DCD-8496-D99533593B8E}" srcOrd="4" destOrd="0" presId="urn:microsoft.com/office/officeart/2005/8/layout/vList4"/>
    <dgm:cxn modelId="{32E5DC47-562D-462A-A7A5-20C3EB5ACEA6}" type="presParOf" srcId="{5DCF8FAC-2216-4DCD-8496-D99533593B8E}" destId="{60887515-E909-4988-88FE-FCD0A2CE5505}" srcOrd="0" destOrd="0" presId="urn:microsoft.com/office/officeart/2005/8/layout/vList4"/>
    <dgm:cxn modelId="{2577EBBD-AE65-4034-87D2-ED1CFAA8A317}" type="presParOf" srcId="{5DCF8FAC-2216-4DCD-8496-D99533593B8E}" destId="{67BD9480-2168-47C1-AA79-EDE2017618F9}" srcOrd="1" destOrd="0" presId="urn:microsoft.com/office/officeart/2005/8/layout/vList4"/>
    <dgm:cxn modelId="{69AFF68D-F718-4612-B4D4-1F8BBF6CC1D5}" type="presParOf" srcId="{5DCF8FAC-2216-4DCD-8496-D99533593B8E}" destId="{88F979F9-F7BD-4372-8066-84DC2857EC8E}" srcOrd="2" destOrd="0" presId="urn:microsoft.com/office/officeart/2005/8/layout/vList4"/>
    <dgm:cxn modelId="{C337B5DD-B94A-4286-A336-F3BC7745020A}" type="presParOf" srcId="{D6FB8A05-2A3F-4C54-8642-C83AE755D240}" destId="{7F4CAE49-D988-4D95-AB0B-2EF9CCFF4F28}" srcOrd="5" destOrd="0" presId="urn:microsoft.com/office/officeart/2005/8/layout/vList4"/>
    <dgm:cxn modelId="{84980900-2BF5-4EF6-9EBD-BBA7220B736F}" type="presParOf" srcId="{D6FB8A05-2A3F-4C54-8642-C83AE755D240}" destId="{58522E01-B037-4E2A-ACA5-8F4F146A7234}" srcOrd="6" destOrd="0" presId="urn:microsoft.com/office/officeart/2005/8/layout/vList4"/>
    <dgm:cxn modelId="{36D991CC-1543-40C2-9B96-0C6D406D75CF}" type="presParOf" srcId="{58522E01-B037-4E2A-ACA5-8F4F146A7234}" destId="{6FCB71E0-CE98-4A65-A93A-91366274DCE8}" srcOrd="0" destOrd="0" presId="urn:microsoft.com/office/officeart/2005/8/layout/vList4"/>
    <dgm:cxn modelId="{6583B3AB-9FAD-42C5-9A3D-6DEB9FCC5344}" type="presParOf" srcId="{58522E01-B037-4E2A-ACA5-8F4F146A7234}" destId="{AA7B19A3-4F84-476C-A6AC-95E85DC8FF87}" srcOrd="1" destOrd="0" presId="urn:microsoft.com/office/officeart/2005/8/layout/vList4"/>
    <dgm:cxn modelId="{F835587C-BACB-45E1-983C-2C7E0454FD95}" type="presParOf" srcId="{58522E01-B037-4E2A-ACA5-8F4F146A7234}" destId="{C1DA5F87-7E64-4E9C-94F7-D2F537DC6467}" srcOrd="2" destOrd="0" presId="urn:microsoft.com/office/officeart/2005/8/layout/vList4"/>
    <dgm:cxn modelId="{4EC83DF1-F067-4E37-ABEE-77816878412F}" type="presParOf" srcId="{D6FB8A05-2A3F-4C54-8642-C83AE755D240}" destId="{2B7D0C88-FFED-423A-8050-70FB52151A3A}" srcOrd="7" destOrd="0" presId="urn:microsoft.com/office/officeart/2005/8/layout/vList4"/>
    <dgm:cxn modelId="{378E6A38-2F67-4CCC-B68E-4EC00BB1ED06}" type="presParOf" srcId="{D6FB8A05-2A3F-4C54-8642-C83AE755D240}" destId="{8ABB14A7-DA7F-440A-8F4C-26F0B014416A}" srcOrd="8" destOrd="0" presId="urn:microsoft.com/office/officeart/2005/8/layout/vList4"/>
    <dgm:cxn modelId="{06B5753A-E9DC-4BA5-A395-B60A3EDBA776}" type="presParOf" srcId="{8ABB14A7-DA7F-440A-8F4C-26F0B014416A}" destId="{13A10617-06C8-42C4-B614-C2566F701112}" srcOrd="0" destOrd="0" presId="urn:microsoft.com/office/officeart/2005/8/layout/vList4"/>
    <dgm:cxn modelId="{849F7304-AAC7-4E0F-9512-9E9CF0FE508E}" type="presParOf" srcId="{8ABB14A7-DA7F-440A-8F4C-26F0B014416A}" destId="{CD07A34C-B535-4297-AA27-12D096BA9A4E}" srcOrd="1" destOrd="0" presId="urn:microsoft.com/office/officeart/2005/8/layout/vList4"/>
    <dgm:cxn modelId="{B24456F5-24D9-4AB9-B62B-58FC03B0F71C}" type="presParOf" srcId="{8ABB14A7-DA7F-440A-8F4C-26F0B014416A}" destId="{035BA259-6D6D-4570-8476-C986D53F59E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5194D-4C0B-469D-935F-834C7153C134}">
      <dsp:nvSpPr>
        <dsp:cNvPr id="0" name=""/>
        <dsp:cNvSpPr/>
      </dsp:nvSpPr>
      <dsp:spPr>
        <a:xfrm>
          <a:off x="2535530" y="729702"/>
          <a:ext cx="551439" cy="91440"/>
        </a:xfrm>
        <a:custGeom>
          <a:avLst/>
          <a:gdLst/>
          <a:ahLst/>
          <a:cxnLst/>
          <a:rect l="0" t="0" r="0" b="0"/>
          <a:pathLst>
            <a:path>
              <a:moveTo>
                <a:pt x="0" y="45720"/>
              </a:moveTo>
              <a:lnTo>
                <a:pt x="55143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KZ" sz="500" kern="1200"/>
        </a:p>
      </dsp:txBody>
      <dsp:txXfrm>
        <a:off x="2796699" y="772512"/>
        <a:ext cx="29101" cy="5820"/>
      </dsp:txXfrm>
    </dsp:sp>
    <dsp:sp modelId="{E8693497-EB47-4862-ABBF-6F1257D769AF}">
      <dsp:nvSpPr>
        <dsp:cNvPr id="0" name=""/>
        <dsp:cNvSpPr/>
      </dsp:nvSpPr>
      <dsp:spPr>
        <a:xfrm>
          <a:off x="6722" y="16240"/>
          <a:ext cx="2530608" cy="151836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KZ" sz="1200" b="1" i="0" kern="1200" dirty="0"/>
            <a:t>1911</a:t>
          </a:r>
          <a:r>
            <a:rPr lang="ru-RU" sz="1200" b="1" i="0" kern="1200" dirty="0"/>
            <a:t> </a:t>
          </a:r>
          <a:r>
            <a:rPr lang="ru-RU" sz="1200" b="0" i="0" kern="1200" dirty="0" err="1"/>
            <a:t>Эуген</a:t>
          </a:r>
          <a:r>
            <a:rPr lang="ru-RU" sz="1200" b="0" i="0" kern="1200" dirty="0"/>
            <a:t> </a:t>
          </a:r>
          <a:r>
            <a:rPr lang="ru-RU" sz="1200" b="0" i="0" kern="1200" dirty="0" err="1"/>
            <a:t>Блейлер</a:t>
          </a:r>
          <a:r>
            <a:rPr lang="ru-RU" sz="1200" b="0" i="0" kern="1200" dirty="0"/>
            <a:t> впервые использует термин "аутизм" для описания симптомов шизофрении.</a:t>
          </a:r>
          <a:endParaRPr lang="ru-KZ" sz="1200" kern="1200" dirty="0"/>
        </a:p>
      </dsp:txBody>
      <dsp:txXfrm>
        <a:off x="6722" y="16240"/>
        <a:ext cx="2530608" cy="1518364"/>
      </dsp:txXfrm>
    </dsp:sp>
    <dsp:sp modelId="{F5814741-5675-442D-ACC4-5DB481A35344}">
      <dsp:nvSpPr>
        <dsp:cNvPr id="0" name=""/>
        <dsp:cNvSpPr/>
      </dsp:nvSpPr>
      <dsp:spPr>
        <a:xfrm>
          <a:off x="5648179" y="729702"/>
          <a:ext cx="551439" cy="91440"/>
        </a:xfrm>
        <a:custGeom>
          <a:avLst/>
          <a:gdLst/>
          <a:ahLst/>
          <a:cxnLst/>
          <a:rect l="0" t="0" r="0" b="0"/>
          <a:pathLst>
            <a:path>
              <a:moveTo>
                <a:pt x="0" y="45720"/>
              </a:moveTo>
              <a:lnTo>
                <a:pt x="55143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KZ" sz="500" kern="1200"/>
        </a:p>
      </dsp:txBody>
      <dsp:txXfrm>
        <a:off x="5909348" y="772512"/>
        <a:ext cx="29101" cy="5820"/>
      </dsp:txXfrm>
    </dsp:sp>
    <dsp:sp modelId="{435CCD42-ED86-494C-B672-1FD3A9D3D3F1}">
      <dsp:nvSpPr>
        <dsp:cNvPr id="0" name=""/>
        <dsp:cNvSpPr/>
      </dsp:nvSpPr>
      <dsp:spPr>
        <a:xfrm>
          <a:off x="3119370" y="16240"/>
          <a:ext cx="2530608" cy="151836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KZ" sz="1200" b="1" i="0" kern="1200" dirty="0"/>
            <a:t>1943</a:t>
          </a:r>
          <a:r>
            <a:rPr lang="ru-RU" sz="1200" b="1" i="0" kern="1200" dirty="0"/>
            <a:t> </a:t>
          </a:r>
          <a:r>
            <a:rPr lang="ru-RU" sz="1200" b="0" i="0" kern="1200" dirty="0"/>
            <a:t>Лео </a:t>
          </a:r>
          <a:r>
            <a:rPr lang="ru-RU" sz="1200" b="0" i="0" kern="1200" dirty="0" err="1"/>
            <a:t>Каннер</a:t>
          </a:r>
          <a:r>
            <a:rPr lang="ru-RU" sz="1200" b="0" i="0" kern="1200" dirty="0"/>
            <a:t> впервые характеризует аутизм как социальное и эмоциональное расстройство.</a:t>
          </a:r>
          <a:endParaRPr lang="ru-KZ" sz="1200" b="0" i="0" kern="1200" dirty="0"/>
        </a:p>
      </dsp:txBody>
      <dsp:txXfrm>
        <a:off x="3119370" y="16240"/>
        <a:ext cx="2530608" cy="1518364"/>
      </dsp:txXfrm>
    </dsp:sp>
    <dsp:sp modelId="{F7CBFB8D-7D08-4C90-A44D-2BBB36BD26BB}">
      <dsp:nvSpPr>
        <dsp:cNvPr id="0" name=""/>
        <dsp:cNvSpPr/>
      </dsp:nvSpPr>
      <dsp:spPr>
        <a:xfrm>
          <a:off x="1272026" y="1532805"/>
          <a:ext cx="6225296" cy="551439"/>
        </a:xfrm>
        <a:custGeom>
          <a:avLst/>
          <a:gdLst/>
          <a:ahLst/>
          <a:cxnLst/>
          <a:rect l="0" t="0" r="0" b="0"/>
          <a:pathLst>
            <a:path>
              <a:moveTo>
                <a:pt x="6225296" y="0"/>
              </a:moveTo>
              <a:lnTo>
                <a:pt x="6225296" y="292819"/>
              </a:lnTo>
              <a:lnTo>
                <a:pt x="0" y="292819"/>
              </a:lnTo>
              <a:lnTo>
                <a:pt x="0" y="551439"/>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KZ" sz="500" kern="1200"/>
        </a:p>
      </dsp:txBody>
      <dsp:txXfrm>
        <a:off x="4228363" y="1805614"/>
        <a:ext cx="312622" cy="5820"/>
      </dsp:txXfrm>
    </dsp:sp>
    <dsp:sp modelId="{121B1FCF-DE82-4677-87E1-28FF1665DBD0}">
      <dsp:nvSpPr>
        <dsp:cNvPr id="0" name=""/>
        <dsp:cNvSpPr/>
      </dsp:nvSpPr>
      <dsp:spPr>
        <a:xfrm>
          <a:off x="6232019" y="16240"/>
          <a:ext cx="2530608" cy="151836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KZ" sz="1200" b="1" i="0" kern="1200" dirty="0"/>
            <a:t>1944</a:t>
          </a:r>
          <a:r>
            <a:rPr lang="ru-RU" sz="1200" b="1" i="0" kern="1200" dirty="0"/>
            <a:t> </a:t>
          </a:r>
          <a:r>
            <a:rPr lang="ru-RU" sz="1200" b="0" i="0" kern="1200" dirty="0"/>
            <a:t>Ганс Аспергер публикует статью об аутизме как расстройстве коммуникации у детей.</a:t>
          </a:r>
          <a:endParaRPr lang="ru-KZ" sz="1200" b="0" i="0" kern="1200" dirty="0"/>
        </a:p>
      </dsp:txBody>
      <dsp:txXfrm>
        <a:off x="6232019" y="16240"/>
        <a:ext cx="2530608" cy="1518364"/>
      </dsp:txXfrm>
    </dsp:sp>
    <dsp:sp modelId="{C3773A85-0B5F-4E80-8D4A-A6B8F3D5049E}">
      <dsp:nvSpPr>
        <dsp:cNvPr id="0" name=""/>
        <dsp:cNvSpPr/>
      </dsp:nvSpPr>
      <dsp:spPr>
        <a:xfrm>
          <a:off x="2535530" y="2830107"/>
          <a:ext cx="551439" cy="91440"/>
        </a:xfrm>
        <a:custGeom>
          <a:avLst/>
          <a:gdLst/>
          <a:ahLst/>
          <a:cxnLst/>
          <a:rect l="0" t="0" r="0" b="0"/>
          <a:pathLst>
            <a:path>
              <a:moveTo>
                <a:pt x="0" y="45720"/>
              </a:moveTo>
              <a:lnTo>
                <a:pt x="55143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KZ" sz="500" kern="1200"/>
        </a:p>
      </dsp:txBody>
      <dsp:txXfrm>
        <a:off x="2796699" y="2872917"/>
        <a:ext cx="29101" cy="5820"/>
      </dsp:txXfrm>
    </dsp:sp>
    <dsp:sp modelId="{208840DC-6172-4764-AD4C-A7A597F6DB2D}">
      <dsp:nvSpPr>
        <dsp:cNvPr id="0" name=""/>
        <dsp:cNvSpPr/>
      </dsp:nvSpPr>
      <dsp:spPr>
        <a:xfrm>
          <a:off x="6722" y="2116644"/>
          <a:ext cx="2530608" cy="151836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KZ" sz="1200" b="1" i="0" kern="1200" dirty="0"/>
            <a:t>1980</a:t>
          </a:r>
          <a:r>
            <a:rPr lang="ru-RU" sz="1200" b="1" i="0" kern="1200" dirty="0"/>
            <a:t> </a:t>
          </a:r>
          <a:r>
            <a:rPr lang="ru-RU" sz="1200" b="0" i="0" kern="1200" dirty="0"/>
            <a:t>Инфантильный аутизм выделен в отдельную категорию в DSM-III.</a:t>
          </a:r>
          <a:endParaRPr lang="ru-KZ" sz="1200" b="0" i="0" kern="1200" dirty="0"/>
        </a:p>
      </dsp:txBody>
      <dsp:txXfrm>
        <a:off x="6722" y="2116644"/>
        <a:ext cx="2530608" cy="1518364"/>
      </dsp:txXfrm>
    </dsp:sp>
    <dsp:sp modelId="{8C94F4D8-0810-4523-BB3A-5073EB3173F9}">
      <dsp:nvSpPr>
        <dsp:cNvPr id="0" name=""/>
        <dsp:cNvSpPr/>
      </dsp:nvSpPr>
      <dsp:spPr>
        <a:xfrm>
          <a:off x="5648179" y="2830107"/>
          <a:ext cx="551439" cy="91440"/>
        </a:xfrm>
        <a:custGeom>
          <a:avLst/>
          <a:gdLst/>
          <a:ahLst/>
          <a:cxnLst/>
          <a:rect l="0" t="0" r="0" b="0"/>
          <a:pathLst>
            <a:path>
              <a:moveTo>
                <a:pt x="0" y="45720"/>
              </a:moveTo>
              <a:lnTo>
                <a:pt x="551439" y="45720"/>
              </a:lnTo>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ru-KZ" sz="500" kern="1200"/>
        </a:p>
      </dsp:txBody>
      <dsp:txXfrm>
        <a:off x="5909348" y="2872917"/>
        <a:ext cx="29101" cy="5820"/>
      </dsp:txXfrm>
    </dsp:sp>
    <dsp:sp modelId="{E912F78A-9C7A-4036-AED9-AAF485C751D4}">
      <dsp:nvSpPr>
        <dsp:cNvPr id="0" name=""/>
        <dsp:cNvSpPr/>
      </dsp:nvSpPr>
      <dsp:spPr>
        <a:xfrm>
          <a:off x="3119370" y="2116644"/>
          <a:ext cx="2530608" cy="151836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b="1" i="0" kern="1200" dirty="0"/>
            <a:t>1987 </a:t>
          </a:r>
          <a:r>
            <a:rPr lang="ru-RU" sz="1200" b="0" i="0" kern="1200" dirty="0"/>
            <a:t>Ивар </a:t>
          </a:r>
          <a:r>
            <a:rPr lang="ru-RU" sz="1200" b="0" i="0" kern="1200" dirty="0" err="1"/>
            <a:t>Ловасс</a:t>
          </a:r>
          <a:r>
            <a:rPr lang="ru-RU" sz="1200" b="0" i="0" kern="1200" dirty="0"/>
            <a:t> разрабатывает интенсивную поведенческую терапию для детей с аутизмом.</a:t>
          </a:r>
          <a:endParaRPr lang="ru-KZ" sz="1200" b="0" i="0" kern="1200" dirty="0"/>
        </a:p>
      </dsp:txBody>
      <dsp:txXfrm>
        <a:off x="3119370" y="2116644"/>
        <a:ext cx="2530608" cy="1518364"/>
      </dsp:txXfrm>
    </dsp:sp>
    <dsp:sp modelId="{52AA0778-3A0D-4348-911A-FB4E0A738391}">
      <dsp:nvSpPr>
        <dsp:cNvPr id="0" name=""/>
        <dsp:cNvSpPr/>
      </dsp:nvSpPr>
      <dsp:spPr>
        <a:xfrm>
          <a:off x="6232019" y="2116644"/>
          <a:ext cx="2530608" cy="151836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KZ" sz="1200" b="1" i="0" kern="1200" dirty="0"/>
            <a:t>1997</a:t>
          </a:r>
          <a:r>
            <a:rPr lang="ru-RU" sz="1200" b="1" i="0" kern="1200" dirty="0"/>
            <a:t> </a:t>
          </a:r>
          <a:r>
            <a:rPr lang="ru-RU" sz="1200" b="0" i="0" kern="1200" dirty="0"/>
            <a:t>Чрезвычайное положение о специальных образовательных программах для детей с аутизмом.</a:t>
          </a:r>
          <a:endParaRPr lang="ru-KZ" sz="1200" b="0" i="0" kern="1200" dirty="0"/>
        </a:p>
      </dsp:txBody>
      <dsp:txXfrm>
        <a:off x="6232019" y="2116644"/>
        <a:ext cx="2530608" cy="1518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29257-D421-4979-8D60-52CD5B956003}">
      <dsp:nvSpPr>
        <dsp:cNvPr id="0" name=""/>
        <dsp:cNvSpPr/>
      </dsp:nvSpPr>
      <dsp:spPr>
        <a:xfrm>
          <a:off x="0" y="0"/>
          <a:ext cx="505082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95345A-B774-4B19-9A18-93A0942A01F9}">
      <dsp:nvSpPr>
        <dsp:cNvPr id="0" name=""/>
        <dsp:cNvSpPr/>
      </dsp:nvSpPr>
      <dsp:spPr>
        <a:xfrm>
          <a:off x="0" y="0"/>
          <a:ext cx="5050825" cy="762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ru-RU" sz="1400" kern="1200" dirty="0"/>
            <a:t>У детей младшего возраста </a:t>
          </a:r>
          <a:r>
            <a:rPr lang="ru-RU" sz="1400" b="1" kern="1200" dirty="0"/>
            <a:t>"пластичный мозг "</a:t>
          </a:r>
          <a:endParaRPr lang="ru-KZ" sz="1400" kern="1200" dirty="0"/>
        </a:p>
      </dsp:txBody>
      <dsp:txXfrm>
        <a:off x="0" y="0"/>
        <a:ext cx="5050825" cy="762336"/>
      </dsp:txXfrm>
    </dsp:sp>
    <dsp:sp modelId="{B9E4B062-C35F-4271-94CA-430C8F600B42}">
      <dsp:nvSpPr>
        <dsp:cNvPr id="0" name=""/>
        <dsp:cNvSpPr/>
      </dsp:nvSpPr>
      <dsp:spPr>
        <a:xfrm>
          <a:off x="0" y="762336"/>
          <a:ext cx="505082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31D31-48BC-4BAD-A91C-ABFDFE0ED1C5}">
      <dsp:nvSpPr>
        <dsp:cNvPr id="0" name=""/>
        <dsp:cNvSpPr/>
      </dsp:nvSpPr>
      <dsp:spPr>
        <a:xfrm>
          <a:off x="0" y="762336"/>
          <a:ext cx="5050825" cy="762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Font typeface="Arial" panose="020B0604020202020204" pitchFamily="34" charset="0"/>
            <a:buNone/>
          </a:pPr>
          <a:r>
            <a:rPr lang="ru-RU" sz="1400" kern="1200"/>
            <a:t>Задержки </a:t>
          </a:r>
          <a:r>
            <a:rPr lang="ru-RU" sz="1400" kern="1200" dirty="0"/>
            <a:t>развития часто не выявляются</a:t>
          </a:r>
          <a:r>
            <a:rPr lang="en-US" sz="1400" kern="1200" dirty="0"/>
            <a:t> </a:t>
          </a:r>
          <a:r>
            <a:rPr lang="ru-RU" sz="1400" kern="1200" dirty="0"/>
            <a:t>на ранних этапах жизни</a:t>
          </a:r>
          <a:endParaRPr lang="ru-KZ" sz="1400" kern="1200" dirty="0"/>
        </a:p>
      </dsp:txBody>
      <dsp:txXfrm>
        <a:off x="0" y="762336"/>
        <a:ext cx="5050825" cy="762336"/>
      </dsp:txXfrm>
    </dsp:sp>
    <dsp:sp modelId="{E6B84FA1-1AE7-4A5A-83E7-966D37D710C2}">
      <dsp:nvSpPr>
        <dsp:cNvPr id="0" name=""/>
        <dsp:cNvSpPr/>
      </dsp:nvSpPr>
      <dsp:spPr>
        <a:xfrm>
          <a:off x="0" y="1524672"/>
          <a:ext cx="505082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A4B10F-2059-41A1-BE08-52BFA9A239B5}">
      <dsp:nvSpPr>
        <dsp:cNvPr id="0" name=""/>
        <dsp:cNvSpPr/>
      </dsp:nvSpPr>
      <dsp:spPr>
        <a:xfrm>
          <a:off x="0" y="1524672"/>
          <a:ext cx="5050825" cy="762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dirty="0"/>
            <a:t>Долгое ожидание помощи по развитию навыков</a:t>
          </a:r>
        </a:p>
      </dsp:txBody>
      <dsp:txXfrm>
        <a:off x="0" y="1524672"/>
        <a:ext cx="5050825" cy="762336"/>
      </dsp:txXfrm>
    </dsp:sp>
    <dsp:sp modelId="{786D5036-77BC-4D16-AC5D-345AC54E6270}">
      <dsp:nvSpPr>
        <dsp:cNvPr id="0" name=""/>
        <dsp:cNvSpPr/>
      </dsp:nvSpPr>
      <dsp:spPr>
        <a:xfrm>
          <a:off x="0" y="2287008"/>
          <a:ext cx="5050825"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7E644F-F4B4-462E-912E-505038BE836A}">
      <dsp:nvSpPr>
        <dsp:cNvPr id="0" name=""/>
        <dsp:cNvSpPr/>
      </dsp:nvSpPr>
      <dsp:spPr>
        <a:xfrm>
          <a:off x="0" y="2287008"/>
          <a:ext cx="5050825" cy="762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ru-RU" sz="1400" kern="1200" dirty="0"/>
            <a:t>К моменту выявления может произойти значительная задержка в развитии</a:t>
          </a:r>
        </a:p>
      </dsp:txBody>
      <dsp:txXfrm>
        <a:off x="0" y="2287008"/>
        <a:ext cx="5050825" cy="762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B5CE6-0F37-45B2-89A1-7013C2A79053}">
      <dsp:nvSpPr>
        <dsp:cNvPr id="0" name=""/>
        <dsp:cNvSpPr/>
      </dsp:nvSpPr>
      <dsp:spPr>
        <a:xfrm>
          <a:off x="0" y="218119"/>
          <a:ext cx="5214018" cy="1539719"/>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0" kern="1200" baseline="0" dirty="0"/>
            <a:t>РИПВ может помочь родителям установить связь со своим ребенком, а детям обрести вербальную речь, научиться защищать себя, развить социальные навыки и навыки самообслуживания.</a:t>
          </a:r>
          <a:endParaRPr lang="ru-KZ" sz="1400" kern="1200" dirty="0"/>
        </a:p>
      </dsp:txBody>
      <dsp:txXfrm>
        <a:off x="75163" y="293282"/>
        <a:ext cx="5063692" cy="1389393"/>
      </dsp:txXfrm>
    </dsp:sp>
    <dsp:sp modelId="{EBDB13A3-3BE1-44F3-931F-2518529B8F31}">
      <dsp:nvSpPr>
        <dsp:cNvPr id="0" name=""/>
        <dsp:cNvSpPr/>
      </dsp:nvSpPr>
      <dsp:spPr>
        <a:xfrm>
          <a:off x="0" y="1798159"/>
          <a:ext cx="5214018" cy="1539719"/>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0" kern="1200" baseline="0" dirty="0"/>
            <a:t>ABA и РИПВ могут помочь аутичным детям развить независимость, но их не следует использовать для того, чтобы дети "маскировали" свой аутизм или "вписывались" в социальные нормы.</a:t>
          </a:r>
          <a:endParaRPr lang="ru-KZ" sz="1400" kern="1200" dirty="0"/>
        </a:p>
      </dsp:txBody>
      <dsp:txXfrm>
        <a:off x="75163" y="1873322"/>
        <a:ext cx="5063692" cy="1389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00F02-F116-42D6-813A-523D956F071D}">
      <dsp:nvSpPr>
        <dsp:cNvPr id="0" name=""/>
        <dsp:cNvSpPr/>
      </dsp:nvSpPr>
      <dsp:spPr>
        <a:xfrm>
          <a:off x="0" y="414975"/>
          <a:ext cx="5076826" cy="4592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4018" tIns="562356" rIns="394018" bIns="192024" numCol="1" spcCol="1270" anchor="t" anchorCtr="0">
          <a:noAutofit/>
        </a:bodyPr>
        <a:lstStyle/>
        <a:p>
          <a:pPr marL="228600" lvl="1" indent="-228600" algn="l" defTabSz="1200150">
            <a:lnSpc>
              <a:spcPct val="90000"/>
            </a:lnSpc>
            <a:spcBef>
              <a:spcPct val="0"/>
            </a:spcBef>
            <a:spcAft>
              <a:spcPct val="15000"/>
            </a:spcAft>
            <a:buChar char="•"/>
          </a:pPr>
          <a:r>
            <a:rPr lang="ru-RU" sz="2700" b="1" i="0" kern="1200" dirty="0"/>
            <a:t>Возраст</a:t>
          </a:r>
          <a:endParaRPr lang="en-US" sz="2700" kern="1200" dirty="0"/>
        </a:p>
        <a:p>
          <a:pPr marL="228600" lvl="1" indent="-228600" algn="l" defTabSz="1200150">
            <a:lnSpc>
              <a:spcPct val="90000"/>
            </a:lnSpc>
            <a:spcBef>
              <a:spcPct val="0"/>
            </a:spcBef>
            <a:spcAft>
              <a:spcPct val="15000"/>
            </a:spcAft>
            <a:buChar char="•"/>
          </a:pPr>
          <a:r>
            <a:rPr lang="ru-RU" sz="2700" b="1" i="0" kern="1200"/>
            <a:t>Многопрофильный подход</a:t>
          </a:r>
          <a:endParaRPr lang="en-US" sz="2700" kern="1200"/>
        </a:p>
        <a:p>
          <a:pPr marL="228600" lvl="1" indent="-228600" algn="l" defTabSz="1200150">
            <a:lnSpc>
              <a:spcPct val="90000"/>
            </a:lnSpc>
            <a:spcBef>
              <a:spcPct val="0"/>
            </a:spcBef>
            <a:spcAft>
              <a:spcPct val="15000"/>
            </a:spcAft>
            <a:buChar char="•"/>
          </a:pPr>
          <a:r>
            <a:rPr lang="ru-RU" sz="2700" b="1" i="0" kern="1200" dirty="0"/>
            <a:t>Фокус на потребностях развития</a:t>
          </a:r>
          <a:endParaRPr lang="en-US" sz="2700" kern="1200" dirty="0"/>
        </a:p>
      </dsp:txBody>
      <dsp:txXfrm>
        <a:off x="0" y="414975"/>
        <a:ext cx="5076826" cy="4592700"/>
      </dsp:txXfrm>
    </dsp:sp>
    <dsp:sp modelId="{3BD60B36-4E05-414B-A394-1B6F4C0FE62F}">
      <dsp:nvSpPr>
        <dsp:cNvPr id="0" name=""/>
        <dsp:cNvSpPr/>
      </dsp:nvSpPr>
      <dsp:spPr>
        <a:xfrm>
          <a:off x="253841" y="16455"/>
          <a:ext cx="3553778" cy="797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324" tIns="0" rIns="134324" bIns="0" numCol="1" spcCol="1270" anchor="ctr" anchorCtr="0">
          <a:noAutofit/>
        </a:bodyPr>
        <a:lstStyle/>
        <a:p>
          <a:pPr marL="0" lvl="0" indent="0" algn="l" defTabSz="1200150">
            <a:lnSpc>
              <a:spcPct val="90000"/>
            </a:lnSpc>
            <a:spcBef>
              <a:spcPct val="0"/>
            </a:spcBef>
            <a:spcAft>
              <a:spcPct val="35000"/>
            </a:spcAft>
            <a:buNone/>
          </a:pPr>
          <a:r>
            <a:rPr lang="ru-RU" sz="2700" kern="1200"/>
            <a:t>Сходства систем</a:t>
          </a:r>
          <a:endParaRPr lang="en-US" sz="2700" kern="1200"/>
        </a:p>
      </dsp:txBody>
      <dsp:txXfrm>
        <a:off x="292749" y="55363"/>
        <a:ext cx="3475962" cy="719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00F02-F116-42D6-813A-523D956F071D}">
      <dsp:nvSpPr>
        <dsp:cNvPr id="0" name=""/>
        <dsp:cNvSpPr/>
      </dsp:nvSpPr>
      <dsp:spPr>
        <a:xfrm>
          <a:off x="0" y="803325"/>
          <a:ext cx="5076826" cy="3742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4018" tIns="458216" rIns="394018" bIns="156464" numCol="1" spcCol="1270" anchor="t" anchorCtr="0">
          <a:noAutofit/>
        </a:bodyPr>
        <a:lstStyle/>
        <a:p>
          <a:pPr marL="228600" lvl="1" indent="-228600" algn="l" defTabSz="977900">
            <a:lnSpc>
              <a:spcPct val="90000"/>
            </a:lnSpc>
            <a:spcBef>
              <a:spcPct val="0"/>
            </a:spcBef>
            <a:spcAft>
              <a:spcPct val="15000"/>
            </a:spcAft>
            <a:buChar char="•"/>
          </a:pPr>
          <a:r>
            <a:rPr lang="ru-RU" sz="2200" b="1" i="0" kern="1200" baseline="0" dirty="0"/>
            <a:t>Финансирование и стоимость</a:t>
          </a:r>
          <a:endParaRPr lang="en-US" sz="2200" kern="1200" dirty="0"/>
        </a:p>
        <a:p>
          <a:pPr marL="228600" lvl="1" indent="-228600" algn="l" defTabSz="977900">
            <a:lnSpc>
              <a:spcPct val="90000"/>
            </a:lnSpc>
            <a:spcBef>
              <a:spcPct val="0"/>
            </a:spcBef>
            <a:spcAft>
              <a:spcPct val="15000"/>
            </a:spcAft>
            <a:buChar char="•"/>
          </a:pPr>
          <a:r>
            <a:rPr lang="ru-RU" sz="2200" b="1" i="0" kern="1200" baseline="0" dirty="0"/>
            <a:t>Национальные </a:t>
          </a:r>
          <a:r>
            <a:rPr lang="ru-RU" sz="2200" b="1" i="0" kern="1200" baseline="0" dirty="0" err="1"/>
            <a:t>vs</a:t>
          </a:r>
          <a:r>
            <a:rPr lang="ru-RU" sz="2200" b="1" i="0" kern="1200" baseline="0" dirty="0"/>
            <a:t>. региональные программы</a:t>
          </a:r>
          <a:endParaRPr lang="en-US" sz="2200" kern="1200" dirty="0"/>
        </a:p>
        <a:p>
          <a:pPr marL="228600" lvl="1" indent="-228600" algn="l" defTabSz="977900">
            <a:lnSpc>
              <a:spcPct val="90000"/>
            </a:lnSpc>
            <a:spcBef>
              <a:spcPct val="0"/>
            </a:spcBef>
            <a:spcAft>
              <a:spcPct val="15000"/>
            </a:spcAft>
            <a:buChar char="•"/>
          </a:pPr>
          <a:r>
            <a:rPr lang="ru-RU" sz="2200" b="1" i="0" kern="1200" baseline="0" dirty="0"/>
            <a:t>Диагностика и доступ</a:t>
          </a:r>
          <a:endParaRPr lang="en-US" sz="2200" kern="1200" dirty="0"/>
        </a:p>
      </dsp:txBody>
      <dsp:txXfrm>
        <a:off x="0" y="803325"/>
        <a:ext cx="5076826" cy="3742200"/>
      </dsp:txXfrm>
    </dsp:sp>
    <dsp:sp modelId="{3BD60B36-4E05-414B-A394-1B6F4C0FE62F}">
      <dsp:nvSpPr>
        <dsp:cNvPr id="0" name=""/>
        <dsp:cNvSpPr/>
      </dsp:nvSpPr>
      <dsp:spPr>
        <a:xfrm>
          <a:off x="253841" y="478605"/>
          <a:ext cx="3553778" cy="649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324" tIns="0" rIns="134324" bIns="0" numCol="1" spcCol="1270" anchor="ctr" anchorCtr="0">
          <a:noAutofit/>
        </a:bodyPr>
        <a:lstStyle/>
        <a:p>
          <a:pPr marL="0" lvl="0" indent="0" algn="l" defTabSz="977900">
            <a:lnSpc>
              <a:spcPct val="90000"/>
            </a:lnSpc>
            <a:spcBef>
              <a:spcPct val="0"/>
            </a:spcBef>
            <a:spcAft>
              <a:spcPct val="35000"/>
            </a:spcAft>
            <a:buNone/>
          </a:pPr>
          <a:r>
            <a:rPr lang="ru-RU" sz="2200" b="1" i="0" kern="1200" baseline="0"/>
            <a:t>Различия в системах</a:t>
          </a:r>
          <a:endParaRPr lang="en-US" sz="2200" kern="1200"/>
        </a:p>
      </dsp:txBody>
      <dsp:txXfrm>
        <a:off x="285544" y="510308"/>
        <a:ext cx="3490372" cy="5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86CD0-93CE-47C3-8B3A-9239291EC7A1}">
      <dsp:nvSpPr>
        <dsp:cNvPr id="0" name=""/>
        <dsp:cNvSpPr/>
      </dsp:nvSpPr>
      <dsp:spPr>
        <a:xfrm>
          <a:off x="0" y="0"/>
          <a:ext cx="5679527" cy="110367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b="1" kern="1200" baseline="0" dirty="0"/>
            <a:t>Эффективность: </a:t>
          </a:r>
        </a:p>
        <a:p>
          <a:pPr marL="0" lvl="0" indent="0" algn="l" defTabSz="533400">
            <a:lnSpc>
              <a:spcPct val="90000"/>
            </a:lnSpc>
            <a:spcBef>
              <a:spcPct val="0"/>
            </a:spcBef>
            <a:spcAft>
              <a:spcPct val="35000"/>
            </a:spcAft>
            <a:buNone/>
          </a:pPr>
          <a:r>
            <a:rPr lang="ru-RU" sz="1200" b="0" kern="1200" baseline="0" dirty="0"/>
            <a:t>Практики, основанные на доказательствах</a:t>
          </a:r>
          <a:endParaRPr lang="en-US" sz="1200" kern="1200" dirty="0"/>
        </a:p>
      </dsp:txBody>
      <dsp:txXfrm>
        <a:off x="1246272" y="0"/>
        <a:ext cx="4433254" cy="1103674"/>
      </dsp:txXfrm>
    </dsp:sp>
    <dsp:sp modelId="{134D3C0D-75C1-417C-8DC1-57C7D9B2004C}">
      <dsp:nvSpPr>
        <dsp:cNvPr id="0" name=""/>
        <dsp:cNvSpPr/>
      </dsp:nvSpPr>
      <dsp:spPr>
        <a:xfrm>
          <a:off x="110367" y="110367"/>
          <a:ext cx="1135905" cy="88293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DA62A6-419B-4C29-8B87-FF014AB3D189}">
      <dsp:nvSpPr>
        <dsp:cNvPr id="0" name=""/>
        <dsp:cNvSpPr/>
      </dsp:nvSpPr>
      <dsp:spPr>
        <a:xfrm>
          <a:off x="0" y="1214042"/>
          <a:ext cx="5679527" cy="110367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b="1" kern="1200" baseline="0" dirty="0"/>
            <a:t>Ориентирована на ребенка: </a:t>
          </a:r>
        </a:p>
        <a:p>
          <a:pPr marL="0" lvl="0" indent="0" algn="l" defTabSz="533400">
            <a:lnSpc>
              <a:spcPct val="90000"/>
            </a:lnSpc>
            <a:spcBef>
              <a:spcPct val="0"/>
            </a:spcBef>
            <a:spcAft>
              <a:spcPct val="35000"/>
            </a:spcAft>
            <a:buNone/>
          </a:pPr>
          <a:r>
            <a:rPr lang="ru-RU" sz="1200" b="0" kern="1200" baseline="0" dirty="0"/>
            <a:t>Индивидуальные программы</a:t>
          </a:r>
          <a:endParaRPr lang="en-US" sz="1200" kern="1200" dirty="0"/>
        </a:p>
      </dsp:txBody>
      <dsp:txXfrm>
        <a:off x="1246272" y="1214042"/>
        <a:ext cx="4433254" cy="1103674"/>
      </dsp:txXfrm>
    </dsp:sp>
    <dsp:sp modelId="{13D2B25F-B44B-4CF4-9B37-01FD5BCB584E}">
      <dsp:nvSpPr>
        <dsp:cNvPr id="0" name=""/>
        <dsp:cNvSpPr/>
      </dsp:nvSpPr>
      <dsp:spPr>
        <a:xfrm>
          <a:off x="110367" y="1324409"/>
          <a:ext cx="1135905" cy="88293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887515-E909-4988-88FE-FCD0A2CE5505}">
      <dsp:nvSpPr>
        <dsp:cNvPr id="0" name=""/>
        <dsp:cNvSpPr/>
      </dsp:nvSpPr>
      <dsp:spPr>
        <a:xfrm>
          <a:off x="0" y="2428084"/>
          <a:ext cx="5679527" cy="110367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b="1" kern="1200" baseline="0" dirty="0"/>
            <a:t>Ориентирована на семью: </a:t>
          </a:r>
        </a:p>
        <a:p>
          <a:pPr marL="0" lvl="0" indent="0" algn="l" defTabSz="533400">
            <a:lnSpc>
              <a:spcPct val="90000"/>
            </a:lnSpc>
            <a:spcBef>
              <a:spcPct val="0"/>
            </a:spcBef>
            <a:spcAft>
              <a:spcPct val="35000"/>
            </a:spcAft>
            <a:buNone/>
          </a:pPr>
          <a:r>
            <a:rPr lang="ru-RU" sz="1200" b="0" kern="1200" baseline="0" dirty="0"/>
            <a:t>Работает над достижением семейных целей</a:t>
          </a:r>
          <a:endParaRPr lang="en-US" sz="1200" kern="1200" dirty="0"/>
        </a:p>
      </dsp:txBody>
      <dsp:txXfrm>
        <a:off x="1246272" y="2428084"/>
        <a:ext cx="4433254" cy="1103674"/>
      </dsp:txXfrm>
    </dsp:sp>
    <dsp:sp modelId="{67BD9480-2168-47C1-AA79-EDE2017618F9}">
      <dsp:nvSpPr>
        <dsp:cNvPr id="0" name=""/>
        <dsp:cNvSpPr/>
      </dsp:nvSpPr>
      <dsp:spPr>
        <a:xfrm>
          <a:off x="110367" y="2538451"/>
          <a:ext cx="1135905" cy="882939"/>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4000" b="-1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CB71E0-CE98-4A65-A93A-91366274DCE8}">
      <dsp:nvSpPr>
        <dsp:cNvPr id="0" name=""/>
        <dsp:cNvSpPr/>
      </dsp:nvSpPr>
      <dsp:spPr>
        <a:xfrm>
          <a:off x="0" y="3642126"/>
          <a:ext cx="5679527" cy="110367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b="1" kern="1200" baseline="0" dirty="0"/>
            <a:t>Измерение прогресса: </a:t>
          </a:r>
        </a:p>
        <a:p>
          <a:pPr marL="0" lvl="0" indent="0" algn="l" defTabSz="533400">
            <a:lnSpc>
              <a:spcPct val="90000"/>
            </a:lnSpc>
            <a:spcBef>
              <a:spcPct val="0"/>
            </a:spcBef>
            <a:spcAft>
              <a:spcPct val="35000"/>
            </a:spcAft>
            <a:buNone/>
          </a:pPr>
          <a:r>
            <a:rPr lang="ru-RU" sz="1200" b="0" kern="1200" baseline="0" dirty="0"/>
            <a:t>Отслеживание развитие</a:t>
          </a:r>
          <a:endParaRPr lang="en-US" sz="1200" kern="1200" dirty="0"/>
        </a:p>
      </dsp:txBody>
      <dsp:txXfrm>
        <a:off x="1246272" y="3642126"/>
        <a:ext cx="4433254" cy="1103674"/>
      </dsp:txXfrm>
    </dsp:sp>
    <dsp:sp modelId="{AA7B19A3-4F84-476C-A6AC-95E85DC8FF87}">
      <dsp:nvSpPr>
        <dsp:cNvPr id="0" name=""/>
        <dsp:cNvSpPr/>
      </dsp:nvSpPr>
      <dsp:spPr>
        <a:xfrm>
          <a:off x="110367" y="3752493"/>
          <a:ext cx="1135905" cy="882939"/>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A10617-06C8-42C4-B614-C2566F701112}">
      <dsp:nvSpPr>
        <dsp:cNvPr id="0" name=""/>
        <dsp:cNvSpPr/>
      </dsp:nvSpPr>
      <dsp:spPr>
        <a:xfrm>
          <a:off x="0" y="4856168"/>
          <a:ext cx="5679527" cy="110367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b="1" kern="1200" baseline="0" dirty="0"/>
            <a:t>Применение навыков: </a:t>
          </a:r>
        </a:p>
        <a:p>
          <a:pPr marL="0" lvl="0" indent="0" algn="l" defTabSz="533400">
            <a:lnSpc>
              <a:spcPct val="90000"/>
            </a:lnSpc>
            <a:spcBef>
              <a:spcPct val="0"/>
            </a:spcBef>
            <a:spcAft>
              <a:spcPct val="35000"/>
            </a:spcAft>
            <a:buNone/>
          </a:pPr>
          <a:r>
            <a:rPr lang="ru-RU" sz="1200" b="0" kern="1200" baseline="0" dirty="0"/>
            <a:t>Практика в различных условиях (дома, в школе и т.д.)</a:t>
          </a:r>
          <a:endParaRPr lang="en-US" sz="1200" kern="1200" dirty="0"/>
        </a:p>
      </dsp:txBody>
      <dsp:txXfrm>
        <a:off x="1246272" y="4856168"/>
        <a:ext cx="4433254" cy="1103674"/>
      </dsp:txXfrm>
    </dsp:sp>
    <dsp:sp modelId="{CD07A34C-B535-4297-AA27-12D096BA9A4E}">
      <dsp:nvSpPr>
        <dsp:cNvPr id="0" name=""/>
        <dsp:cNvSpPr/>
      </dsp:nvSpPr>
      <dsp:spPr>
        <a:xfrm>
          <a:off x="110367" y="4966535"/>
          <a:ext cx="1135905" cy="882939"/>
        </a:xfrm>
        <a:prstGeom prst="roundRect">
          <a:avLst>
            <a:gd name="adj" fmla="val 10000"/>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A55707-4447-4EE4-BB9C-C358B2DCD3E1}" type="datetimeFigureOut">
              <a:rPr lang="ru-KZ" smtClean="0"/>
              <a:t>15.04.2024</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C7843-B50C-49D1-B886-5CC679660EF5}" type="slidenum">
              <a:rPr lang="ru-KZ" smtClean="0"/>
              <a:t>‹#›</a:t>
            </a:fld>
            <a:endParaRPr lang="ru-KZ"/>
          </a:p>
        </p:txBody>
      </p:sp>
    </p:spTree>
    <p:extLst>
      <p:ext uri="{BB962C8B-B14F-4D97-AF65-F5344CB8AC3E}">
        <p14:creationId xmlns:p14="http://schemas.microsoft.com/office/powerpoint/2010/main" val="3150961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Раннее и интенсивное поведенческое вмешательство (РИПВ) - это научно обоснованное вмешательство, использующее принципы и процедуры прикладного анализа поведения для обучения адаптивному поведению детей младшего возраста с расстройствами аутистического спектра.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Исследования</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показали, что наилучшие результаты достигаются, когда лечение начинается как можно раньше.</a:t>
            </a:r>
          </a:p>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Это термин, используемый для описания услуг и поддержки, которые помогают детям и малышам (0-3 лет в большинстве стран) с задержкой развития или ограниченными возможностями и их семьям.</a:t>
            </a: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2</a:t>
            </a:fld>
            <a:endParaRPr lang="ru-KZ"/>
          </a:p>
        </p:txBody>
      </p:sp>
    </p:spTree>
    <p:extLst>
      <p:ext uri="{BB962C8B-B14F-4D97-AF65-F5344CB8AC3E}">
        <p14:creationId xmlns:p14="http://schemas.microsoft.com/office/powerpoint/2010/main" val="80225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Из истории о ранних вмешательствах при аутизме можно выделить следующие моменты. В 1911 году, когда </a:t>
            </a:r>
            <a:r>
              <a:rPr lang="ru-RU" sz="1800" kern="100" dirty="0" err="1">
                <a:effectLst/>
                <a:latin typeface="Aptos" panose="020B0004020202020204" pitchFamily="34" charset="0"/>
                <a:ea typeface="Yu Gothic" panose="020B0400000000000000" pitchFamily="34" charset="-128"/>
                <a:cs typeface="Times New Roman" panose="02020603050405020304" pitchFamily="18" charset="0"/>
              </a:rPr>
              <a:t>Блейлер</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 ввел термин аутизм, лишь в 1980 году инфантильный аутизм был отдельно выделен в 3-й редакции </a:t>
            </a:r>
            <a:r>
              <a:rPr lang="en-US" sz="1800" kern="100" dirty="0">
                <a:effectLst/>
                <a:latin typeface="Aptos" panose="020B0004020202020204" pitchFamily="34" charset="0"/>
                <a:ea typeface="Yu Gothic" panose="020B0400000000000000" pitchFamily="34" charset="-128"/>
                <a:cs typeface="Times New Roman" panose="02020603050405020304" pitchFamily="18" charset="0"/>
              </a:rPr>
              <a:t>DSM</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 (Диагностическое и статистическое руководство по психическим расстройствам).</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В 1987 году Ивар </a:t>
            </a:r>
            <a:r>
              <a:rPr lang="ru-KZ" sz="1800" kern="100" dirty="0" err="1">
                <a:effectLst/>
                <a:latin typeface="Aptos" panose="020B0004020202020204" pitchFamily="34" charset="0"/>
                <a:ea typeface="Yu Gothic" panose="020B0400000000000000" pitchFamily="34" charset="-128"/>
                <a:cs typeface="Times New Roman" panose="02020603050405020304" pitchFamily="18" charset="0"/>
              </a:rPr>
              <a:t>Ловаас</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опубликовал крупный доклад о созданном в течение десятилетий проекте UCLA Young </a:t>
            </a:r>
            <a:r>
              <a:rPr lang="ru-KZ" sz="1800" kern="100" dirty="0" err="1">
                <a:effectLst/>
                <a:latin typeface="Aptos" panose="020B0004020202020204" pitchFamily="34" charset="0"/>
                <a:ea typeface="Yu Gothic" panose="020B0400000000000000" pitchFamily="34" charset="-128"/>
                <a:cs typeface="Times New Roman" panose="02020603050405020304" pitchFamily="18" charset="0"/>
              </a:rPr>
              <a:t>Autism</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Project, определив новый метод ABA. Он стал основной формой раннего интенсивного поведенческого вмешательства (РИПВ). Од</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ной из составляющих этого метода </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стало обучение дискретным пробам, которое стало широко используемой техникой ABA.</a:t>
            </a: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 1997 году в США было внедрено положение о специальном обучении на законодательном уровне.</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3</a:t>
            </a:fld>
            <a:endParaRPr lang="ru-KZ"/>
          </a:p>
        </p:txBody>
      </p:sp>
    </p:spTree>
    <p:extLst>
      <p:ext uri="{BB962C8B-B14F-4D97-AF65-F5344CB8AC3E}">
        <p14:creationId xmlns:p14="http://schemas.microsoft.com/office/powerpoint/2010/main" val="1595210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 2014 году произошел исторический шаг: ВОЗ принял резолюцию с фокусом на ОДНОМ заболевании, на РАС, что подчеркивает важность данной проблемы и ее растущую актуальность для всего мира.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Резолюция о комплексных усилиях и ведению РАС была поддержана 194 государствами.</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Отдельно была подчеркнута важность раннего вмешательства.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Ранние вмешательства, которые могут применяться в учреждениях первичной и вторичной медицинской помощи, доказали свою эффективность в улучшении общего функционирования людей с расстройствами аутистического спектра и их долгосрочных результатов, и предлагают значительную отдачу от инвестиций, включая восстановление продуктивности как людей с расстройствами аутистического спектра, так и их опекунов. Такие мероприятия включают в себя комплексное поведенческое лечение и вмешательство при посредничестве родителей. </a:t>
            </a:r>
          </a:p>
        </p:txBody>
      </p:sp>
      <p:sp>
        <p:nvSpPr>
          <p:cNvPr id="4" name="Номер слайда 3"/>
          <p:cNvSpPr>
            <a:spLocks noGrp="1"/>
          </p:cNvSpPr>
          <p:nvPr>
            <p:ph type="sldNum" sz="quarter" idx="5"/>
          </p:nvPr>
        </p:nvSpPr>
        <p:spPr/>
        <p:txBody>
          <a:bodyPr/>
          <a:lstStyle/>
          <a:p>
            <a:fld id="{AC0C7843-B50C-49D1-B886-5CC679660EF5}" type="slidenum">
              <a:rPr lang="ru-KZ" smtClean="0"/>
              <a:t>4</a:t>
            </a:fld>
            <a:endParaRPr lang="ru-KZ"/>
          </a:p>
        </p:txBody>
      </p:sp>
    </p:spTree>
    <p:extLst>
      <p:ext uri="{BB962C8B-B14F-4D97-AF65-F5344CB8AC3E}">
        <p14:creationId xmlns:p14="http://schemas.microsoft.com/office/powerpoint/2010/main" val="348460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ем РАНЬШЕ ребенок получит помощь, тем больше шансов на обучение и прогресс.</a:t>
            </a:r>
          </a:p>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Рекомендации предлагают начинать комплексное вмешательство даже НА ЭТАПЕ ПОДОЗРЕНИЯ НА РАС срочное положительное влияние на симптомы и последующие навыки</a:t>
            </a: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Так как:</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У детей младшего возраста </a:t>
            </a: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"пластичный мозг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Задержки развития часто не выявляются на ранних этапах жизни</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Долгое ожидание помощи по развитию навыков</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К моменту выявления может произойти значительная задержка в развитии</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AC0C7843-B50C-49D1-B886-5CC679660EF5}" type="slidenum">
              <a:rPr lang="ru-KZ" smtClean="0"/>
              <a:t>5</a:t>
            </a:fld>
            <a:endParaRPr lang="ru-KZ"/>
          </a:p>
        </p:txBody>
      </p:sp>
    </p:spTree>
    <p:extLst>
      <p:ext uri="{BB962C8B-B14F-4D97-AF65-F5344CB8AC3E}">
        <p14:creationId xmlns:p14="http://schemas.microsoft.com/office/powerpoint/2010/main" val="656801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Важные принципы раннего вмешательства: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buFont typeface="Symbol" panose="05050102010706020507" pitchFamily="18" charset="2"/>
              <a:buChar char=""/>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индивидуальное для каждого ребенка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предлагать поддержку всей семье</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Вмешательство проводится родителями и учителями под наблюдением специалиста и заключается в определении навыков, которых не хватает ребенку, разбиении их на составляющие и обучении этим составляющим поведению по отдельности. Это позволяет ребенку легче добиться успеха. Ребенку помогают освоить новые виды поведения, а затем эта помощь постепенно прекращается, пока ребенок не сможет самостоятельно выполнять целевые навыки. Сложность заданий постепенно повышается по мере развития ребенка, чтобы он мог освоить каждый последующий шаг. Большое внимание уделяется обобщению полученных навыков, а это значит, что навыки, полученные в рамках программы, должны быть функциональными для ребенка в повседневной жизни.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6</a:t>
            </a:fld>
            <a:endParaRPr lang="ru-KZ"/>
          </a:p>
        </p:txBody>
      </p:sp>
    </p:spTree>
    <p:extLst>
      <p:ext uri="{BB962C8B-B14F-4D97-AF65-F5344CB8AC3E}">
        <p14:creationId xmlns:p14="http://schemas.microsoft.com/office/powerpoint/2010/main" val="2963057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 целом, когда мы говорим про вмешательства при РАС, мы ставим перед собой цель </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помочь ребенку прожить свою уникальную жизнь наилучшим образом.</a:t>
            </a: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Цель раннего вмешательства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РИПВ может помочь родителям установить связь со своим ребенком, а детям обрести вербальную речь, научиться защищать себя, развить социальные навыки и навыки самообслуживания.</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ABA и РИПВ могут помочь аутичным детям развить независимость, но их не следует использовать для того, чтобы дети "маскировали" свой аутизм или "вписывались" в социальные нормы.</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p:txBody>
      </p:sp>
      <p:sp>
        <p:nvSpPr>
          <p:cNvPr id="4" name="Номер слайда 3"/>
          <p:cNvSpPr>
            <a:spLocks noGrp="1"/>
          </p:cNvSpPr>
          <p:nvPr>
            <p:ph type="sldNum" sz="quarter" idx="5"/>
          </p:nvPr>
        </p:nvSpPr>
        <p:spPr/>
        <p:txBody>
          <a:bodyPr/>
          <a:lstStyle/>
          <a:p>
            <a:fld id="{AC0C7843-B50C-49D1-B886-5CC679660EF5}" type="slidenum">
              <a:rPr lang="ru-KZ" smtClean="0"/>
              <a:t>7</a:t>
            </a:fld>
            <a:endParaRPr lang="ru-KZ"/>
          </a:p>
        </p:txBody>
      </p:sp>
    </p:spTree>
    <p:extLst>
      <p:ext uri="{BB962C8B-B14F-4D97-AF65-F5344CB8AC3E}">
        <p14:creationId xmlns:p14="http://schemas.microsoft.com/office/powerpoint/2010/main" val="1248900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 США действует </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IDEA, закон об образовании лиц с ограниченными возможностями</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Д</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ети, у которых выявлен риск задержки в развитии, имеют право на получение услуг.</a:t>
            </a:r>
          </a:p>
          <a:p>
            <a:pPr marL="342900" lvl="0" indent="-342900">
              <a:lnSpc>
                <a:spcPct val="107000"/>
              </a:lnSpc>
              <a:buFont typeface="Symbol" panose="05050102010706020507" pitchFamily="18" charset="2"/>
              <a:buChar char=""/>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Дети до 2 лет обслуживаются согласно IDEA часть С</a:t>
            </a:r>
          </a:p>
          <a:p>
            <a:pPr marL="342900" lvl="0" indent="-342900">
              <a:lnSpc>
                <a:spcPct val="107000"/>
              </a:lnSpc>
              <a:buFont typeface="Symbol" panose="05050102010706020507" pitchFamily="18" charset="2"/>
              <a:buChar char=""/>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С 3 лет до 21 года согласно IDEA часть В</a:t>
            </a:r>
          </a:p>
          <a:p>
            <a:pPr marL="342900" lvl="0" indent="-342900">
              <a:lnSpc>
                <a:spcPct val="107000"/>
              </a:lnSpc>
              <a:buFont typeface="Symbol" panose="05050102010706020507" pitchFamily="18" charset="2"/>
              <a:buChar char=""/>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В каждом штате действует своя программа РИПВ в соответствии с правилами IDEA</a:t>
            </a:r>
          </a:p>
          <a:p>
            <a:pPr marL="342900" lvl="0" indent="-342900">
              <a:lnSpc>
                <a:spcPct val="107000"/>
              </a:lnSpc>
              <a:buFont typeface="Symbol" panose="05050102010706020507" pitchFamily="18" charset="2"/>
              <a:buChar char=""/>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Услуги раннего вмешательства подбираются индивидуально, </a:t>
            </a:r>
          </a:p>
          <a:p>
            <a:pPr marL="342900" lvl="0" indent="-342900">
              <a:lnSpc>
                <a:spcPct val="107000"/>
              </a:lnSpc>
              <a:spcAft>
                <a:spcPts val="800"/>
              </a:spcAft>
              <a:buFont typeface="Symbol" panose="05050102010706020507" pitchFamily="18" charset="2"/>
              <a:buChar char=""/>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Помощь по специфическим признакам, часто не требует ожидания официального диагноза РАС</a:t>
            </a: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8</a:t>
            </a:fld>
            <a:endParaRPr lang="ru-KZ"/>
          </a:p>
        </p:txBody>
      </p:sp>
    </p:spTree>
    <p:extLst>
      <p:ext uri="{BB962C8B-B14F-4D97-AF65-F5344CB8AC3E}">
        <p14:creationId xmlns:p14="http://schemas.microsoft.com/office/powerpoint/2010/main" val="228164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28600">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NDIS, Национальная программа страхования на случай инвалидности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государственная программа</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может обеспечить финансирование услуг раннего вмешательства (возможно бесплатное предоставление)</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 для детей до 9 лет.</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228600">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Детям младше 6 лет не нужен диагноз, чтобы получить поддержку в рамках программы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Примечательно, что п</a:t>
            </a:r>
            <a:r>
              <a:rPr lang="ru-KZ" sz="1800" kern="100" dirty="0" err="1">
                <a:effectLst/>
                <a:latin typeface="Aptos" panose="020B0004020202020204" pitchFamily="34" charset="0"/>
                <a:ea typeface="Yu Gothic" panose="020B0400000000000000" pitchFamily="34" charset="-128"/>
                <a:cs typeface="Times New Roman" panose="02020603050405020304" pitchFamily="18" charset="0"/>
              </a:rPr>
              <a:t>одход</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ориентирован на семью и сильные стороны ребенка</a:t>
            </a:r>
          </a:p>
          <a:p>
            <a:pPr marL="228600">
              <a:lnSpc>
                <a:spcPct val="107000"/>
              </a:lnSpc>
              <a:spcAft>
                <a:spcPts val="800"/>
              </a:spcAft>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Р</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ИПВ максимально соответствует повседневной деятельности ребенка и семьи</a:t>
            </a: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9</a:t>
            </a:fld>
            <a:endParaRPr lang="ru-KZ"/>
          </a:p>
        </p:txBody>
      </p:sp>
    </p:spTree>
    <p:extLst>
      <p:ext uri="{BB962C8B-B14F-4D97-AF65-F5344CB8AC3E}">
        <p14:creationId xmlns:p14="http://schemas.microsoft.com/office/powerpoint/2010/main" val="3170855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С 2005 года MIPIA занимается вмешательствами, основанными на принципах поведенческого анализа в соответствии с последними научными исследованиями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p>
            <a:pPr marL="270510">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MIPIA, итальянская модель раннего и интенсивного вмешательства при аутизме, разработанная, Европейским институтом изучения поведения человека.</a:t>
            </a:r>
          </a:p>
          <a:p>
            <a:pPr marL="342900" lvl="0" indent="-342900">
              <a:lnSpc>
                <a:spcPct val="107000"/>
              </a:lnSpc>
              <a:buFont typeface="Symbol" panose="05050102010706020507" pitchFamily="18" charset="2"/>
              <a:buChar char=""/>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MIPIA предлагает вмешательства, основанные на прикладном поведенческом анализе (ABA), ориентированные на две возрастные группы: MIPIA 0-7 лет и MIPIA 8-18 лет</a:t>
            </a:r>
          </a:p>
          <a:p>
            <a:pPr marL="342900" lvl="0" indent="-342900">
              <a:lnSpc>
                <a:spcPct val="107000"/>
              </a:lnSpc>
              <a:buFont typeface="Symbol" panose="05050102010706020507" pitchFamily="18" charset="2"/>
              <a:buChar char=""/>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Это не государственная программа, и каждый регион Италии</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обладает определенной автономией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в способе оказании помощи</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buFont typeface="Symbol" panose="05050102010706020507" pitchFamily="18" charset="2"/>
              <a:buChar char=""/>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П</a:t>
            </a:r>
            <a:r>
              <a:rPr lang="ru-KZ" sz="1800" kern="100" dirty="0" err="1">
                <a:effectLst/>
                <a:latin typeface="Aptos" panose="020B0004020202020204" pitchFamily="34" charset="0"/>
                <a:ea typeface="Yu Gothic" panose="020B0400000000000000" pitchFamily="34" charset="-128"/>
                <a:cs typeface="Times New Roman" panose="02020603050405020304" pitchFamily="18" charset="0"/>
              </a:rPr>
              <a:t>омощь</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предоставляется через национальную систему здравоохранения</a:t>
            </a:r>
          </a:p>
          <a:p>
            <a:pPr marL="342900" lvl="0" indent="-342900">
              <a:lnSpc>
                <a:spcPct val="107000"/>
              </a:lnSpc>
              <a:spcAft>
                <a:spcPts val="800"/>
              </a:spcAft>
              <a:buFont typeface="Symbol" panose="05050102010706020507" pitchFamily="18" charset="2"/>
              <a:buChar char=""/>
            </a:pP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Для этого н</a:t>
            </a:r>
            <a:r>
              <a:rPr lang="ru-KZ" sz="1800" kern="100" dirty="0" err="1">
                <a:effectLst/>
                <a:latin typeface="Aptos" panose="020B0004020202020204" pitchFamily="34" charset="0"/>
                <a:ea typeface="Yu Gothic" panose="020B0400000000000000" pitchFamily="34" charset="-128"/>
                <a:cs typeface="Times New Roman" panose="02020603050405020304" pitchFamily="18" charset="0"/>
              </a:rPr>
              <a:t>ет</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специального бюджета для РИПВ, но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государство</a:t>
            </a: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может предложить некоторые услуги, такие как логопедическая терапия</a:t>
            </a: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10</a:t>
            </a:fld>
            <a:endParaRPr lang="ru-KZ"/>
          </a:p>
        </p:txBody>
      </p:sp>
    </p:spTree>
    <p:extLst>
      <p:ext uri="{BB962C8B-B14F-4D97-AF65-F5344CB8AC3E}">
        <p14:creationId xmlns:p14="http://schemas.microsoft.com/office/powerpoint/2010/main" val="3442302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342900" lvl="0" indent="-342900">
              <a:lnSpc>
                <a:spcPct val="107000"/>
              </a:lnSpc>
              <a:spcAft>
                <a:spcPts val="800"/>
              </a:spcAft>
              <a:buFont typeface="Symbol" panose="05050102010706020507" pitchFamily="18" charset="2"/>
              <a:buChar char=""/>
            </a:pP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Индивидуальный подход:</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 Каждое вмешательство основано на оценке ребенка, создании учебной программы, которая периодически пересматривается, и применении процедур преподавания и обучения.</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Ранняя:</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 Позволяет адекватно систематизировать и реорганизовать опыт и взаимодействие с ребенком.</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Интенсивная: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определение продолжительности вмешательства основывается на оценке потребностей ребенка, его сильных сторон и ресурсов семьи. Термин "интенсивный", в любом случае, не ограничивается только временным измерением, но и подразумевает необходимость адекватной организации времени, пространства и деятельности ребенка в течение его обычного дня. Это означает, что весь повседневный опыт может приобретать терапевтическую ценность. С этой точки зрения "терапия" - это не только то, что происходит во время реабилитационных сессий, а скорее жизненный проект.</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Интегрированная: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Эта модель направлена на комплексное и стратегическое использование различных методологических компонентов прикладного анализа поведения (Дискретное пробное обучение, Обучение в естественных условиях или Парадигма естественного языка, Вербальное поведенческое обучение, PECS и т.д.) в зависимости от особенностей и приоритетных потребностей ребенка.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Устойчивая: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эта</a:t>
            </a:r>
            <a:r>
              <a:rPr lang="ru-RU" sz="1800" b="1" kern="100" dirty="0">
                <a:effectLst/>
                <a:latin typeface="Aptos" panose="020B0004020202020204" pitchFamily="34" charset="0"/>
                <a:ea typeface="Yu Gothic" panose="020B0400000000000000" pitchFamily="34" charset="-128"/>
                <a:cs typeface="Times New Roman" panose="02020603050405020304" pitchFamily="18" charset="0"/>
              </a:rPr>
              <a:t> </a:t>
            </a:r>
            <a:r>
              <a:rPr lang="ru-RU" sz="1800" kern="100" dirty="0">
                <a:effectLst/>
                <a:latin typeface="Aptos" panose="020B0004020202020204" pitchFamily="34" charset="0"/>
                <a:ea typeface="Yu Gothic" panose="020B0400000000000000" pitchFamily="34" charset="-128"/>
                <a:cs typeface="Times New Roman" panose="02020603050405020304" pitchFamily="18" charset="0"/>
              </a:rPr>
              <a:t>модель направлена на поиск баланса между теоретической эффективностью вмешательства и прикладной эффективностью вмешательства в конкретном контексте семьи, школы, здравоохранения и сообщества.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r>
              <a:rPr lang="ru-RU" sz="1800" b="1" dirty="0">
                <a:effectLst/>
                <a:latin typeface="Aptos" panose="020B0004020202020204" pitchFamily="34" charset="0"/>
                <a:ea typeface="Yu Gothic" panose="020B0400000000000000" pitchFamily="34" charset="-128"/>
                <a:cs typeface="Times New Roman" panose="02020603050405020304" pitchFamily="18" charset="0"/>
              </a:rPr>
              <a:t>Инклюзивная: </a:t>
            </a:r>
            <a:r>
              <a:rPr lang="ru-RU" sz="1800" dirty="0">
                <a:effectLst/>
                <a:latin typeface="Aptos" panose="020B0004020202020204" pitchFamily="34" charset="0"/>
                <a:ea typeface="Yu Gothic" panose="020B0400000000000000" pitchFamily="34" charset="-128"/>
                <a:cs typeface="Times New Roman" panose="02020603050405020304" pitchFamily="18" charset="0"/>
              </a:rPr>
              <a:t>Обучение согласуется со школьное системой обучения и помогает решить проблему подготовки к школе. </a:t>
            </a:r>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11</a:t>
            </a:fld>
            <a:endParaRPr lang="ru-KZ"/>
          </a:p>
        </p:txBody>
      </p:sp>
    </p:spTree>
    <p:extLst>
      <p:ext uri="{BB962C8B-B14F-4D97-AF65-F5344CB8AC3E}">
        <p14:creationId xmlns:p14="http://schemas.microsoft.com/office/powerpoint/2010/main" val="2163502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70510">
              <a:lnSpc>
                <a:spcPct val="107000"/>
              </a:lnSpc>
              <a:spcAft>
                <a:spcPts val="800"/>
              </a:spcAf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Различия в системах</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Финансирование и стоимость:</a:t>
            </a:r>
            <a:r>
              <a:rPr lang="ru-RU" sz="1800" kern="100" dirty="0">
                <a:effectLst/>
                <a:latin typeface="Aptos" panose="020B0004020202020204" pitchFamily="34" charset="0"/>
                <a:ea typeface="Yu Gothic" panose="020B0400000000000000" pitchFamily="34" charset="-128"/>
                <a:cs typeface="Arial" panose="020B0604020202020204" pitchFamily="34" charset="0"/>
              </a:rPr>
              <a:t> Развитые страны различаются по способам финансирования услуг и их стоимости для семей. Некоторые страны предлагают бесплатные или малозатратные программы (США, Испания), в то время как в других странах могут быть дополнительные расходы в зависимости от страхового покрытия или конкретных поставщиков услуг (Германия, ОАЭ).</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Национальные </a:t>
            </a:r>
            <a:r>
              <a:rPr lang="ru-RU" sz="1800" b="1" kern="100" dirty="0" err="1">
                <a:effectLst/>
                <a:latin typeface="Aptos" panose="020B0004020202020204" pitchFamily="34" charset="0"/>
                <a:ea typeface="Yu Gothic" panose="020B0400000000000000" pitchFamily="34" charset="-128"/>
                <a:cs typeface="Arial" panose="020B0604020202020204" pitchFamily="34" charset="0"/>
              </a:rPr>
              <a:t>vs</a:t>
            </a:r>
            <a:r>
              <a:rPr lang="ru-RU" sz="1800" b="1" kern="100" dirty="0">
                <a:effectLst/>
                <a:latin typeface="Aptos" panose="020B0004020202020204" pitchFamily="34" charset="0"/>
                <a:ea typeface="Yu Gothic" panose="020B0400000000000000" pitchFamily="34" charset="-128"/>
                <a:cs typeface="Arial" panose="020B0604020202020204" pitchFamily="34" charset="0"/>
              </a:rPr>
              <a:t>. региональные программы:</a:t>
            </a:r>
            <a:r>
              <a:rPr lang="ru-RU" sz="1800" kern="100" dirty="0">
                <a:effectLst/>
                <a:latin typeface="Aptos" panose="020B0004020202020204" pitchFamily="34" charset="0"/>
                <a:ea typeface="Yu Gothic" panose="020B0400000000000000" pitchFamily="34" charset="-128"/>
                <a:cs typeface="Arial" panose="020B0604020202020204" pitchFamily="34" charset="0"/>
              </a:rPr>
              <a:t> В некоторых странах действует централизованная национальная система (США, Испания), в то время как в других существуют региональные различия, при которых каждое государство/провинция управляет своими собственными программами (Италия, Германия).</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Диагностика и доступ:</a:t>
            </a:r>
            <a:r>
              <a:rPr lang="ru-RU" sz="1800" kern="100" dirty="0">
                <a:effectLst/>
                <a:latin typeface="Aptos" panose="020B0004020202020204" pitchFamily="34" charset="0"/>
                <a:ea typeface="Yu Gothic" panose="020B0400000000000000" pitchFamily="34" charset="-128"/>
                <a:cs typeface="Arial" panose="020B0604020202020204" pitchFamily="34" charset="0"/>
              </a:rPr>
              <a:t> В некоторых странах формальная диагностика может не потребоваться для получения первоначальной поддержки (Италия, Австралия), в то время как в других она может быть обязательной (Дания).</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16</a:t>
            </a:fld>
            <a:endParaRPr lang="ru-KZ"/>
          </a:p>
        </p:txBody>
      </p:sp>
    </p:spTree>
    <p:extLst>
      <p:ext uri="{BB962C8B-B14F-4D97-AF65-F5344CB8AC3E}">
        <p14:creationId xmlns:p14="http://schemas.microsoft.com/office/powerpoint/2010/main" val="1338333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70510">
              <a:lnSpc>
                <a:spcPct val="107000"/>
              </a:lnSpc>
              <a:spcAft>
                <a:spcPts val="800"/>
              </a:spcAf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Различия в системах</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Финансирование и стоимость:</a:t>
            </a:r>
            <a:r>
              <a:rPr lang="ru-RU" sz="1800" kern="100" dirty="0">
                <a:effectLst/>
                <a:latin typeface="Aptos" panose="020B0004020202020204" pitchFamily="34" charset="0"/>
                <a:ea typeface="Yu Gothic" panose="020B0400000000000000" pitchFamily="34" charset="-128"/>
                <a:cs typeface="Arial" panose="020B0604020202020204" pitchFamily="34" charset="0"/>
              </a:rPr>
              <a:t> Развитые страны различаются по способам финансирования услуг и их стоимости для семей. Некоторые страны предлагают бесплатные или малозатратные программы (США, Испания), в то время как в других странах могут быть дополнительные расходы в зависимости от страхового покрытия или конкретных поставщиков услуг (Германия, ОАЭ).</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Национальные </a:t>
            </a:r>
            <a:r>
              <a:rPr lang="ru-RU" sz="1800" b="1" kern="100" dirty="0" err="1">
                <a:effectLst/>
                <a:latin typeface="Aptos" panose="020B0004020202020204" pitchFamily="34" charset="0"/>
                <a:ea typeface="Yu Gothic" panose="020B0400000000000000" pitchFamily="34" charset="-128"/>
                <a:cs typeface="Arial" panose="020B0604020202020204" pitchFamily="34" charset="0"/>
              </a:rPr>
              <a:t>vs</a:t>
            </a:r>
            <a:r>
              <a:rPr lang="ru-RU" sz="1800" b="1" kern="100" dirty="0">
                <a:effectLst/>
                <a:latin typeface="Aptos" panose="020B0004020202020204" pitchFamily="34" charset="0"/>
                <a:ea typeface="Yu Gothic" panose="020B0400000000000000" pitchFamily="34" charset="-128"/>
                <a:cs typeface="Arial" panose="020B0604020202020204" pitchFamily="34" charset="0"/>
              </a:rPr>
              <a:t>. региональные программы:</a:t>
            </a:r>
            <a:r>
              <a:rPr lang="ru-RU" sz="1800" kern="100" dirty="0">
                <a:effectLst/>
                <a:latin typeface="Aptos" panose="020B0004020202020204" pitchFamily="34" charset="0"/>
                <a:ea typeface="Yu Gothic" panose="020B0400000000000000" pitchFamily="34" charset="-128"/>
                <a:cs typeface="Arial" panose="020B0604020202020204" pitchFamily="34" charset="0"/>
              </a:rPr>
              <a:t> В некоторых странах действует централизованная национальная система (США, Испания), в то время как в других существуют региональные различия, при которых каждое государство/провинция управляет своими собственными программами (Италия, Германия).</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ru-RU" sz="1800" b="1" kern="100" dirty="0">
                <a:effectLst/>
                <a:latin typeface="Aptos" panose="020B0004020202020204" pitchFamily="34" charset="0"/>
                <a:ea typeface="Yu Gothic" panose="020B0400000000000000" pitchFamily="34" charset="-128"/>
                <a:cs typeface="Arial" panose="020B0604020202020204" pitchFamily="34" charset="0"/>
              </a:rPr>
              <a:t>Диагностика и доступ:</a:t>
            </a:r>
            <a:r>
              <a:rPr lang="ru-RU" sz="1800" kern="100" dirty="0">
                <a:effectLst/>
                <a:latin typeface="Aptos" panose="020B0004020202020204" pitchFamily="34" charset="0"/>
                <a:ea typeface="Yu Gothic" panose="020B0400000000000000" pitchFamily="34" charset="-128"/>
                <a:cs typeface="Arial" panose="020B0604020202020204" pitchFamily="34" charset="0"/>
              </a:rPr>
              <a:t> В некоторых странах формальная диагностика может не потребоваться для получения первоначальной поддержки (Италия, Австралия), в то время как в других она может быть обязательной (Дания).</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17</a:t>
            </a:fld>
            <a:endParaRPr lang="ru-KZ"/>
          </a:p>
        </p:txBody>
      </p:sp>
    </p:spTree>
    <p:extLst>
      <p:ext uri="{BB962C8B-B14F-4D97-AF65-F5344CB8AC3E}">
        <p14:creationId xmlns:p14="http://schemas.microsoft.com/office/powerpoint/2010/main" val="1066606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Что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отличает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RU" sz="1800" b="1" kern="0" dirty="0">
                <a:effectLst/>
                <a:latin typeface="Calibri" panose="020F0502020204030204" pitchFamily="34" charset="0"/>
                <a:ea typeface="Times New Roman" panose="02020603050405020304" pitchFamily="18" charset="0"/>
                <a:cs typeface="Times New Roman" panose="02020603050405020304" pitchFamily="18" charset="0"/>
              </a:rPr>
              <a:t>эффективную</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службу</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раннего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вмешательства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Вот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некоторые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ключевые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моменты</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которые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обратили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внимание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родители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воспитатели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говоря</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том</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что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следует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обратить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внимание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службе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раннего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вмешательства</a:t>
            </a:r>
            <a:r>
              <a:rPr lang="ru-KZ" sz="1800" b="1" kern="0" dirty="0">
                <a:effectLst/>
                <a:latin typeface="Work Sans" pitchFamily="2" charset="0"/>
                <a:ea typeface="Times New Roman" panose="02020603050405020304" pitchFamily="18" charset="0"/>
                <a:cs typeface="Times New Roman" panose="02020603050405020304" pitchFamily="18" charset="0"/>
              </a:rPr>
              <a:t>:</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Должна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быть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основана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доказательствах</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то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есть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научно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доказана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ее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эффективность</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Ориентирована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ребенка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соответствует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его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развитию</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ориентированной</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семью</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работающей</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над</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целями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касающимися</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семьи</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Индивидуальный</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подход</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к</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ребенку</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Оценка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перед</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началом</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работы</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последующий</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сбор</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данных</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измерение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прогресса</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Ориентирована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ребенка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соответствует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его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развитию</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Использует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позитивное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подкрепление</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Используется</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подход</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основанный</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сильных</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сторонах</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Постоянное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профессиональное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развитие</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команды</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Регулярные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встречи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семьей</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для</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отслеживания</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прогресса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решения</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проблем</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Work Sans" pitchFamily="2" charset="0"/>
                <a:ea typeface="Times New Roman" panose="02020603050405020304" pitchFamily="18" charset="0"/>
                <a:cs typeface="Times New Roman" panose="02020603050405020304" pitchFamily="18" charset="0"/>
              </a:rPr>
              <a:t> </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Убедитесь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что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ребенок</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имеет</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возможность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практиковать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использовать</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новые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навыки</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различных</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условиях</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например</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дома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школе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обществе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а</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не</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только</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в</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терапевтических</a:t>
            </a:r>
            <a:r>
              <a:rPr lang="ru-KZ" sz="1800" b="1" kern="0" dirty="0">
                <a:effectLst/>
                <a:latin typeface="Work Sans" pitchFamily="2" charset="0"/>
                <a:ea typeface="Times New Roman" panose="02020603050405020304" pitchFamily="18" charset="0"/>
                <a:cs typeface="Times New Roman" panose="02020603050405020304" pitchFamily="18" charset="0"/>
              </a:rPr>
              <a:t> </a:t>
            </a:r>
            <a:r>
              <a:rPr lang="ru-KZ" sz="1800" b="1" kern="0" dirty="0">
                <a:effectLst/>
                <a:latin typeface="Calibri" panose="020F0502020204030204" pitchFamily="34" charset="0"/>
                <a:ea typeface="Times New Roman" panose="02020603050405020304" pitchFamily="18" charset="0"/>
                <a:cs typeface="Times New Roman" panose="02020603050405020304" pitchFamily="18" charset="0"/>
              </a:rPr>
              <a:t>условиях</a:t>
            </a:r>
            <a:r>
              <a:rPr lang="ru-KZ" sz="1800" b="1" kern="0" dirty="0">
                <a:effectLst/>
                <a:latin typeface="Work Sans" pitchFamily="2" charset="0"/>
                <a:ea typeface="Times New Roman" panose="02020603050405020304" pitchFamily="18" charset="0"/>
                <a:cs typeface="Times New Roman" panose="02020603050405020304" pitchFamily="18" charset="0"/>
              </a:rPr>
              <a:t>.</a:t>
            </a:r>
            <a:endParaRPr lang="ru-KZ" sz="1800" kern="100" dirty="0">
              <a:effectLst/>
              <a:latin typeface="Aptos" panose="020B0004020202020204" pitchFamily="34" charset="0"/>
              <a:ea typeface="Yu Gothic" panose="020B0400000000000000" pitchFamily="34" charset="-128"/>
              <a:cs typeface="Times New Roman" panose="02020603050405020304" pitchFamily="18" charset="0"/>
            </a:endParaRPr>
          </a:p>
          <a:p>
            <a:pPr>
              <a:lnSpc>
                <a:spcPct val="107000"/>
              </a:lnSpc>
              <a:spcAft>
                <a:spcPts val="800"/>
              </a:spcAft>
            </a:pPr>
            <a:r>
              <a:rPr lang="ru-KZ" sz="1800" kern="100" dirty="0">
                <a:effectLst/>
                <a:latin typeface="Aptos" panose="020B0004020202020204" pitchFamily="34" charset="0"/>
                <a:ea typeface="Yu Gothic" panose="020B0400000000000000" pitchFamily="34" charset="-128"/>
                <a:cs typeface="Times New Roman" panose="02020603050405020304" pitchFamily="18" charset="0"/>
              </a:rPr>
              <a:t> </a:t>
            </a:r>
          </a:p>
          <a:p>
            <a:endParaRPr lang="ru-KZ" dirty="0"/>
          </a:p>
        </p:txBody>
      </p:sp>
      <p:sp>
        <p:nvSpPr>
          <p:cNvPr id="4" name="Номер слайда 3"/>
          <p:cNvSpPr>
            <a:spLocks noGrp="1"/>
          </p:cNvSpPr>
          <p:nvPr>
            <p:ph type="sldNum" sz="quarter" idx="5"/>
          </p:nvPr>
        </p:nvSpPr>
        <p:spPr/>
        <p:txBody>
          <a:bodyPr/>
          <a:lstStyle/>
          <a:p>
            <a:fld id="{AC0C7843-B50C-49D1-B886-5CC679660EF5}" type="slidenum">
              <a:rPr lang="ru-KZ" smtClean="0"/>
              <a:t>20</a:t>
            </a:fld>
            <a:endParaRPr lang="ru-KZ"/>
          </a:p>
        </p:txBody>
      </p:sp>
    </p:spTree>
    <p:extLst>
      <p:ext uri="{BB962C8B-B14F-4D97-AF65-F5344CB8AC3E}">
        <p14:creationId xmlns:p14="http://schemas.microsoft.com/office/powerpoint/2010/main" val="3423608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4/15/2024</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798463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fld id="{22F3E5F3-28EE-488F-BD53-B744C06C3DEC}" type="datetime1">
              <a:rPr lang="en-US" smtClean="0"/>
              <a:t>4/15/2024</a:t>
            </a:fld>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99301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fld id="{E72EB70D-CD01-44DA-83B3-8FEB3383D307}" type="datetime1">
              <a:rPr lang="en-US" smtClean="0"/>
              <a:t>4/15/2024</a:t>
            </a:fld>
            <a:endParaRPr lang="en-US" dirty="0"/>
          </a:p>
        </p:txBody>
      </p:sp>
    </p:spTree>
    <p:extLst>
      <p:ext uri="{BB962C8B-B14F-4D97-AF65-F5344CB8AC3E}">
        <p14:creationId xmlns:p14="http://schemas.microsoft.com/office/powerpoint/2010/main" val="73860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fld id="{D0158CFD-9357-46BE-A189-D637A67C8730}" type="datetime1">
              <a:rPr lang="en-US" smtClean="0"/>
              <a:t>4/15/2024</a:t>
            </a:fld>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99679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fld id="{7B4742EE-B331-4632-BD10-A82FED6B6FC0}" type="datetime1">
              <a:rPr lang="en-US" smtClean="0"/>
              <a:t>4/15/2024</a:t>
            </a:fld>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98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fld id="{451BA835-D13F-49F4-8F11-5D576AC65FAD}" type="datetime1">
              <a:rPr lang="en-US" smtClean="0"/>
              <a:t>4/15/2024</a:t>
            </a:fld>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44109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fld id="{ADBD1799-ACB5-4CB2-86A2-5C574F1C8706}" type="datetime1">
              <a:rPr lang="en-US" smtClean="0"/>
              <a:t>4/15/2024</a:t>
            </a:fld>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618628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fld id="{ED5DD0D6-7A82-473E-879B-C6ECD6CCCFEC}" type="datetime1">
              <a:rPr lang="en-US" smtClean="0"/>
              <a:t>4/15/2024</a:t>
            </a:fld>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39963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fld id="{D4605E03-BC17-41A7-854C-DFAB672737DC}" type="datetime1">
              <a:rPr lang="en-US" smtClean="0"/>
              <a:t>4/15/2024</a:t>
            </a:fld>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154615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fld id="{6F86ED0C-1DA7-41F0-94CF-6218B1FEDFF1}" type="datetime1">
              <a:rPr lang="en-US" smtClean="0"/>
              <a:t>4/15/2024</a:t>
            </a:fld>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31170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ECF02AB-6034-4B88-BC5A-7C17CB0EF809}" type="datetime1">
              <a:rPr lang="en-US" smtClean="0"/>
              <a:t>4/15/2024</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374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fld id="{C4408324-A84C-4A45-93B6-78D079CCE772}" type="datetime1">
              <a:rPr lang="en-US" smtClean="0"/>
              <a:t>4/15/2024</a:t>
            </a:fld>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a:fld id="{FAEF9944-A4F6-4C59-AEBD-678D6480B8EA}" type="slidenum">
              <a:rPr lang="en-US" smtClean="0"/>
              <a:pPr algn="l"/>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54355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jpe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raisingchildren.net.au/autism/therapies-guide/early-start-denver-model" TargetMode="External"/><Relationship Id="rId13" Type="http://schemas.openxmlformats.org/officeDocument/2006/relationships/hyperlink" Target="https://www.autismawareness.com.au/therapies/early-intervention#:~:text=An%20early%20intervention%20program%20for,highly%20individualised%20program%20is%20created" TargetMode="External"/><Relationship Id="rId3" Type="http://schemas.openxmlformats.org/officeDocument/2006/relationships/hyperlink" Target="https://www.autismspeaks.org/" TargetMode="External"/><Relationship Id="rId7" Type="http://schemas.openxmlformats.org/officeDocument/2006/relationships/hyperlink" Target="https://aeiou.org.au/early-intervention" TargetMode="External"/><Relationship Id="rId12" Type="http://schemas.openxmlformats.org/officeDocument/2006/relationships/hyperlink" Target="https://www.cdc.gov/ncbddd/autism/accessing-services-for-autism-spectrum-disorder.html#:~:text=Early%20intervention%20services%20help%20children,ASD%20or%20other%20developmental%20problem" TargetMode="External"/><Relationship Id="rId2" Type="http://schemas.openxmlformats.org/officeDocument/2006/relationships/hyperlink" Target="https://www.who.int/teams/maternal-newborn-child-adolescent-health-and-ageing/child-health" TargetMode="External"/><Relationship Id="rId1" Type="http://schemas.openxmlformats.org/officeDocument/2006/relationships/slideLayout" Target="../slideLayouts/slideLayout2.xml"/><Relationship Id="rId6" Type="http://schemas.openxmlformats.org/officeDocument/2006/relationships/hyperlink" Target="https://www.nichd.nih.gov/health/topics/autism/conditioninfo/treatments/early-intervention" TargetMode="External"/><Relationship Id="rId11" Type="http://schemas.openxmlformats.org/officeDocument/2006/relationships/hyperlink" Target="https://www.researchgate.net/publication/260206032_EARLY_CHILDHOOD_INTERVENTION_IN_SPAIN" TargetMode="External"/><Relationship Id="rId5" Type="http://schemas.openxmlformats.org/officeDocument/2006/relationships/hyperlink" Target="https://ectacenter.org/~pdfs/pubs/importanceofearlyintervention.pdf" TargetMode="External"/><Relationship Id="rId10" Type="http://schemas.openxmlformats.org/officeDocument/2006/relationships/hyperlink" Target="https://www.abtaba.com/blog/autism-in-italy" TargetMode="External"/><Relationship Id="rId4" Type="http://schemas.openxmlformats.org/officeDocument/2006/relationships/hyperlink" Target="https://www.cdc.gov/ncbddd/autism/index.html" TargetMode="External"/><Relationship Id="rId9" Type="http://schemas.openxmlformats.org/officeDocument/2006/relationships/hyperlink" Target="https://www.autismawareness.com.au/therapies/early-interven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E217F32C-75AA-4B97-ADFB-5E2C3C7EC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Розовый и синий Кубы">
            <a:extLst>
              <a:ext uri="{FF2B5EF4-FFF2-40B4-BE49-F238E27FC236}">
                <a16:creationId xmlns:a16="http://schemas.microsoft.com/office/drawing/2014/main" id="{1323BB93-2C9B-BF78-0052-2F2A1654DF37}"/>
              </a:ext>
            </a:extLst>
          </p:cNvPr>
          <p:cNvPicPr>
            <a:picLocks noChangeAspect="1"/>
          </p:cNvPicPr>
          <p:nvPr/>
        </p:nvPicPr>
        <p:blipFill rotWithShape="1">
          <a:blip r:embed="rId2"/>
          <a:srcRect t="13450" b="2280"/>
          <a:stretch/>
        </p:blipFill>
        <p:spPr>
          <a:xfrm>
            <a:off x="20" y="10"/>
            <a:ext cx="12191980" cy="6857990"/>
          </a:xfrm>
          <a:prstGeom prst="rect">
            <a:avLst/>
          </a:prstGeom>
        </p:spPr>
      </p:pic>
      <p:sp>
        <p:nvSpPr>
          <p:cNvPr id="28" name="Rectangle 20">
            <a:extLst>
              <a:ext uri="{FF2B5EF4-FFF2-40B4-BE49-F238E27FC236}">
                <a16:creationId xmlns:a16="http://schemas.microsoft.com/office/drawing/2014/main" id="{4D76AAEA-AF3A-4616-9F99-E9AA131A5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360" y="0"/>
            <a:ext cx="8168639" cy="6858000"/>
          </a:xfrm>
          <a:prstGeom prst="rect">
            <a:avLst/>
          </a:prstGeom>
          <a:gradFill>
            <a:gsLst>
              <a:gs pos="58000">
                <a:schemeClr val="tx1">
                  <a:alpha val="55000"/>
                </a:schemeClr>
              </a:gs>
              <a:gs pos="33000">
                <a:schemeClr val="tx1">
                  <a:alpha val="40000"/>
                </a:schemeClr>
              </a:gs>
              <a:gs pos="3000">
                <a:schemeClr val="tx1">
                  <a:alpha val="0"/>
                </a:schemeClr>
              </a:gs>
              <a:gs pos="100000">
                <a:schemeClr val="tx1">
                  <a:alpha val="5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AEA6A081-AA90-CF9C-C98E-5F36AE423B2F}"/>
              </a:ext>
            </a:extLst>
          </p:cNvPr>
          <p:cNvSpPr>
            <a:spLocks noGrp="1"/>
          </p:cNvSpPr>
          <p:nvPr>
            <p:ph type="ctrTitle"/>
          </p:nvPr>
        </p:nvSpPr>
        <p:spPr>
          <a:xfrm>
            <a:off x="6095999" y="466591"/>
            <a:ext cx="5987971" cy="3285207"/>
          </a:xfrm>
        </p:spPr>
        <p:txBody>
          <a:bodyPr>
            <a:noAutofit/>
          </a:bodyPr>
          <a:lstStyle/>
          <a:p>
            <a:pPr>
              <a:lnSpc>
                <a:spcPct val="110000"/>
              </a:lnSpc>
            </a:pPr>
            <a:r>
              <a:rPr lang="ru-RU" sz="2800" dirty="0">
                <a:solidFill>
                  <a:schemeClr val="bg1"/>
                </a:solidFill>
                <a:effectLst/>
                <a:latin typeface="Verdana" panose="020B0604030504040204" pitchFamily="34" charset="0"/>
                <a:ea typeface="Times New Roman" panose="02020603050405020304" pitchFamily="18" charset="0"/>
                <a:cs typeface="Calibri" panose="020F0502020204030204" pitchFamily="34" charset="0"/>
              </a:rPr>
              <a:t>Сравнительный анализ международной ситуации по ранней поддержке детей с РАС</a:t>
            </a:r>
            <a:endParaRPr lang="ru-KZ" sz="2800" dirty="0">
              <a:solidFill>
                <a:schemeClr val="bg1"/>
              </a:solidFill>
            </a:endParaRPr>
          </a:p>
        </p:txBody>
      </p:sp>
      <p:sp>
        <p:nvSpPr>
          <p:cNvPr id="3" name="Подзаголовок 2">
            <a:extLst>
              <a:ext uri="{FF2B5EF4-FFF2-40B4-BE49-F238E27FC236}">
                <a16:creationId xmlns:a16="http://schemas.microsoft.com/office/drawing/2014/main" id="{93C56CB1-AB12-5710-D14D-2F49A7AD1CBF}"/>
              </a:ext>
            </a:extLst>
          </p:cNvPr>
          <p:cNvSpPr>
            <a:spLocks noGrp="1"/>
          </p:cNvSpPr>
          <p:nvPr>
            <p:ph type="subTitle" idx="1"/>
          </p:nvPr>
        </p:nvSpPr>
        <p:spPr>
          <a:xfrm>
            <a:off x="6126080" y="4631475"/>
            <a:ext cx="5588349" cy="1150200"/>
          </a:xfrm>
        </p:spPr>
        <p:txBody>
          <a:bodyPr>
            <a:normAutofit fontScale="77500" lnSpcReduction="20000"/>
          </a:bodyPr>
          <a:lstStyle/>
          <a:p>
            <a:r>
              <a:rPr lang="ru-RU" dirty="0">
                <a:solidFill>
                  <a:schemeClr val="bg1"/>
                </a:solidFill>
              </a:rPr>
              <a:t>Айтмагамбетов М.Т.</a:t>
            </a:r>
          </a:p>
          <a:p>
            <a:r>
              <a:rPr lang="ru-RU" dirty="0">
                <a:solidFill>
                  <a:schemeClr val="bg1"/>
                </a:solidFill>
              </a:rPr>
              <a:t>Директор Фонда Булата Утемуратова</a:t>
            </a:r>
          </a:p>
        </p:txBody>
      </p:sp>
      <p:pic>
        <p:nvPicPr>
          <p:cNvPr id="3076" name="mcntРисунок 6">
            <a:extLst>
              <a:ext uri="{FF2B5EF4-FFF2-40B4-BE49-F238E27FC236}">
                <a16:creationId xmlns:a16="http://schemas.microsoft.com/office/drawing/2014/main" id="{4653793E-2986-8234-F0CC-7381B0F5F5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27601"/>
            <a:ext cx="2914740"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7955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70" name="Rectangle 1069">
            <a:extLst>
              <a:ext uri="{FF2B5EF4-FFF2-40B4-BE49-F238E27FC236}">
                <a16:creationId xmlns:a16="http://schemas.microsoft.com/office/drawing/2014/main" id="{954AB742-44A6-4CDD-B54A-818846AF8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72" name="Freeform: Shape 1071">
            <a:extLst>
              <a:ext uri="{FF2B5EF4-FFF2-40B4-BE49-F238E27FC236}">
                <a16:creationId xmlns:a16="http://schemas.microsoft.com/office/drawing/2014/main" id="{10E28F44-72C3-41C0-9CB9-551957412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2156" y="3297832"/>
            <a:ext cx="5959692" cy="3560169"/>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74" name="Freeform: Shape 1073">
            <a:extLst>
              <a:ext uri="{FF2B5EF4-FFF2-40B4-BE49-F238E27FC236}">
                <a16:creationId xmlns:a16="http://schemas.microsoft.com/office/drawing/2014/main" id="{6F703EF8-1E43-4439-8CB5-179C7C75A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9" y="319598"/>
            <a:ext cx="3110997" cy="3301428"/>
          </a:xfrm>
          <a:custGeom>
            <a:avLst/>
            <a:gdLst>
              <a:gd name="connsiteX0" fmla="*/ 1431069 w 3110997"/>
              <a:gd name="connsiteY0" fmla="*/ 1514 h 3301428"/>
              <a:gd name="connsiteX1" fmla="*/ 1946520 w 3110997"/>
              <a:gd name="connsiteY1" fmla="*/ 42088 h 3301428"/>
              <a:gd name="connsiteX2" fmla="*/ 2402721 w 3110997"/>
              <a:gd name="connsiteY2" fmla="*/ 303594 h 3301428"/>
              <a:gd name="connsiteX3" fmla="*/ 2762423 w 3110997"/>
              <a:gd name="connsiteY3" fmla="*/ 889436 h 3301428"/>
              <a:gd name="connsiteX4" fmla="*/ 2828518 w 3110997"/>
              <a:gd name="connsiteY4" fmla="*/ 1015773 h 3301428"/>
              <a:gd name="connsiteX5" fmla="*/ 3094962 w 3110997"/>
              <a:gd name="connsiteY5" fmla="*/ 2001284 h 3301428"/>
              <a:gd name="connsiteX6" fmla="*/ 2157067 w 3110997"/>
              <a:gd name="connsiteY6" fmla="*/ 3054444 h 3301428"/>
              <a:gd name="connsiteX7" fmla="*/ 1950853 w 3110997"/>
              <a:gd name="connsiteY7" fmla="*/ 3146478 h 3301428"/>
              <a:gd name="connsiteX8" fmla="*/ 1329246 w 3110997"/>
              <a:gd name="connsiteY8" fmla="*/ 3288753 h 3301428"/>
              <a:gd name="connsiteX9" fmla="*/ 740145 w 3110997"/>
              <a:gd name="connsiteY9" fmla="*/ 3019378 h 3301428"/>
              <a:gd name="connsiteX10" fmla="*/ 288773 w 3110997"/>
              <a:gd name="connsiteY10" fmla="*/ 2499557 h 3301428"/>
              <a:gd name="connsiteX11" fmla="*/ 35659 w 3110997"/>
              <a:gd name="connsiteY11" fmla="*/ 1823964 h 3301428"/>
              <a:gd name="connsiteX12" fmla="*/ 31208 w 3110997"/>
              <a:gd name="connsiteY12" fmla="*/ 1116817 h 3301428"/>
              <a:gd name="connsiteX13" fmla="*/ 266830 w 3110997"/>
              <a:gd name="connsiteY13" fmla="*/ 556451 h 3301428"/>
              <a:gd name="connsiteX14" fmla="*/ 683944 w 3110997"/>
              <a:gd name="connsiteY14" fmla="*/ 194390 h 3301428"/>
              <a:gd name="connsiteX15" fmla="*/ 1431069 w 3110997"/>
              <a:gd name="connsiteY15" fmla="*/ 1514 h 330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0997" h="3301428">
                <a:moveTo>
                  <a:pt x="1431069" y="1514"/>
                </a:moveTo>
                <a:cubicBezTo>
                  <a:pt x="1596908" y="-4789"/>
                  <a:pt x="1770176" y="8561"/>
                  <a:pt x="1946520" y="42088"/>
                </a:cubicBezTo>
                <a:cubicBezTo>
                  <a:pt x="2134136" y="77759"/>
                  <a:pt x="2274818" y="158432"/>
                  <a:pt x="2402721" y="303594"/>
                </a:cubicBezTo>
                <a:cubicBezTo>
                  <a:pt x="2536515" y="455435"/>
                  <a:pt x="2646258" y="666231"/>
                  <a:pt x="2762423" y="889436"/>
                </a:cubicBezTo>
                <a:cubicBezTo>
                  <a:pt x="2783822" y="930610"/>
                  <a:pt x="2805992" y="973158"/>
                  <a:pt x="2828518" y="1015773"/>
                </a:cubicBezTo>
                <a:cubicBezTo>
                  <a:pt x="3030101" y="1397216"/>
                  <a:pt x="3157590" y="1671880"/>
                  <a:pt x="3094962" y="2001284"/>
                </a:cubicBezTo>
                <a:cubicBezTo>
                  <a:pt x="2999536" y="2503193"/>
                  <a:pt x="2719052" y="2818175"/>
                  <a:pt x="2157067" y="3054444"/>
                </a:cubicBezTo>
                <a:cubicBezTo>
                  <a:pt x="2083511" y="3085361"/>
                  <a:pt x="2016053" y="3116427"/>
                  <a:pt x="1950853" y="3146478"/>
                </a:cubicBezTo>
                <a:cubicBezTo>
                  <a:pt x="1680527" y="3271008"/>
                  <a:pt x="1541221" y="3329055"/>
                  <a:pt x="1329246" y="3288753"/>
                </a:cubicBezTo>
                <a:cubicBezTo>
                  <a:pt x="1118766" y="3248736"/>
                  <a:pt x="920572" y="3158068"/>
                  <a:pt x="740145" y="3019378"/>
                </a:cubicBezTo>
                <a:cubicBezTo>
                  <a:pt x="563651" y="2883673"/>
                  <a:pt x="411737" y="2708752"/>
                  <a:pt x="288773" y="2499557"/>
                </a:cubicBezTo>
                <a:cubicBezTo>
                  <a:pt x="167863" y="2293930"/>
                  <a:pt x="80312" y="2060356"/>
                  <a:pt x="35659" y="1823964"/>
                </a:cubicBezTo>
                <a:cubicBezTo>
                  <a:pt x="-10360" y="1581177"/>
                  <a:pt x="-11829" y="1343178"/>
                  <a:pt x="31208" y="1116817"/>
                </a:cubicBezTo>
                <a:cubicBezTo>
                  <a:pt x="71795" y="903345"/>
                  <a:pt x="151102" y="714850"/>
                  <a:pt x="266830" y="556451"/>
                </a:cubicBezTo>
                <a:cubicBezTo>
                  <a:pt x="375349" y="408016"/>
                  <a:pt x="515707" y="286208"/>
                  <a:pt x="683944" y="194390"/>
                </a:cubicBezTo>
                <a:cubicBezTo>
                  <a:pt x="898912" y="77121"/>
                  <a:pt x="1154672" y="12021"/>
                  <a:pt x="1431069" y="151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76" name="Freeform: Shape 1075">
            <a:extLst>
              <a:ext uri="{FF2B5EF4-FFF2-40B4-BE49-F238E27FC236}">
                <a16:creationId xmlns:a16="http://schemas.microsoft.com/office/drawing/2014/main" id="{9DFB2FC3-C3AA-44DA-A135-10AFA65B8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5604" y="443150"/>
            <a:ext cx="2805016" cy="3049345"/>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78" name="Freeform: Shape 1077">
            <a:extLst>
              <a:ext uri="{FF2B5EF4-FFF2-40B4-BE49-F238E27FC236}">
                <a16:creationId xmlns:a16="http://schemas.microsoft.com/office/drawing/2014/main" id="{DC9006AC-14D0-4A9C-BE11-F61AB5B8D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3466" y="623454"/>
            <a:ext cx="2567901" cy="2687367"/>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0B931584-8AE2-ACF1-FE83-4B8BF12C4A3D}"/>
              </a:ext>
            </a:extLst>
          </p:cNvPr>
          <p:cNvSpPr>
            <a:spLocks noGrp="1"/>
          </p:cNvSpPr>
          <p:nvPr>
            <p:ph type="title"/>
          </p:nvPr>
        </p:nvSpPr>
        <p:spPr>
          <a:xfrm>
            <a:off x="1124713" y="913405"/>
            <a:ext cx="4609246" cy="2478200"/>
          </a:xfrm>
        </p:spPr>
        <p:txBody>
          <a:bodyPr anchor="b">
            <a:normAutofit fontScale="90000"/>
          </a:bodyPr>
          <a:lstStyle/>
          <a:p>
            <a:r>
              <a:rPr lang="ru-RU" sz="3200" b="1" dirty="0"/>
              <a:t>РАННЕЕ ИНТЕНСИВНОЕ ПОВЕДЕНЧЕСКОЕ ВМЕШАТЕЛЬСТВО</a:t>
            </a:r>
            <a:br>
              <a:rPr lang="ru-RU" sz="3200" b="1" dirty="0"/>
            </a:br>
            <a:r>
              <a:rPr lang="ru-RU" sz="2000" b="1" dirty="0"/>
              <a:t>(РИПВ)</a:t>
            </a:r>
            <a:endParaRPr lang="ru-KZ" dirty="0"/>
          </a:p>
        </p:txBody>
      </p:sp>
      <p:sp>
        <p:nvSpPr>
          <p:cNvPr id="1080" name="Freeform: Shape 1079">
            <a:extLst>
              <a:ext uri="{FF2B5EF4-FFF2-40B4-BE49-F238E27FC236}">
                <a16:creationId xmlns:a16="http://schemas.microsoft.com/office/drawing/2014/main" id="{CB02D12A-0B1A-459E-8D70-2772831B9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7256" y="0"/>
            <a:ext cx="3404592" cy="288096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82" name="Freeform: Shape 1081">
            <a:extLst>
              <a:ext uri="{FF2B5EF4-FFF2-40B4-BE49-F238E27FC236}">
                <a16:creationId xmlns:a16="http://schemas.microsoft.com/office/drawing/2014/main" id="{DD3DED5B-9FB2-439B-A341-F0AF0B9F3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1772" y="0"/>
            <a:ext cx="3580076" cy="302926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84" name="Freeform: Shape 1083">
            <a:extLst>
              <a:ext uri="{FF2B5EF4-FFF2-40B4-BE49-F238E27FC236}">
                <a16:creationId xmlns:a16="http://schemas.microsoft.com/office/drawing/2014/main" id="{5548DE56-0D2D-41D3-8B56-C6B37908F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086" name="Freeform: Shape 1085">
            <a:extLst>
              <a:ext uri="{FF2B5EF4-FFF2-40B4-BE49-F238E27FC236}">
                <a16:creationId xmlns:a16="http://schemas.microsoft.com/office/drawing/2014/main" id="{7D646D3E-3C36-4B70-95F2-A1904224D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493" y="3105611"/>
            <a:ext cx="6141507" cy="3752389"/>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026" name="Picture 2" descr="Early Intervention Contacts">
            <a:extLst>
              <a:ext uri="{FF2B5EF4-FFF2-40B4-BE49-F238E27FC236}">
                <a16:creationId xmlns:a16="http://schemas.microsoft.com/office/drawing/2014/main" id="{1774684F-2584-3AB5-A061-91E0C6AC18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81" r="18479" b="-1"/>
          <a:stretch/>
        </p:blipFill>
        <p:spPr bwMode="auto">
          <a:xfrm>
            <a:off x="5853211" y="791373"/>
            <a:ext cx="2246489" cy="2351005"/>
          </a:xfrm>
          <a:custGeom>
            <a:avLst/>
            <a:gdLst/>
            <a:ahLst/>
            <a:cxnLst/>
            <a:rect l="l" t="t" r="r" b="b"/>
            <a:pathLst>
              <a:path w="2246489" h="2351005">
                <a:moveTo>
                  <a:pt x="1151661" y="1443"/>
                </a:moveTo>
                <a:cubicBezTo>
                  <a:pt x="1233631" y="4917"/>
                  <a:pt x="1317535" y="14671"/>
                  <a:pt x="1402443" y="30814"/>
                </a:cubicBezTo>
                <a:cubicBezTo>
                  <a:pt x="1537948" y="56577"/>
                  <a:pt x="1639656" y="114298"/>
                  <a:pt x="1732265" y="217920"/>
                </a:cubicBezTo>
                <a:cubicBezTo>
                  <a:pt x="1829139" y="326311"/>
                  <a:pt x="1908765" y="476638"/>
                  <a:pt x="1993051" y="635816"/>
                </a:cubicBezTo>
                <a:cubicBezTo>
                  <a:pt x="2008576" y="665180"/>
                  <a:pt x="2024662" y="695523"/>
                  <a:pt x="2041004" y="725913"/>
                </a:cubicBezTo>
                <a:cubicBezTo>
                  <a:pt x="2187254" y="997942"/>
                  <a:pt x="2279812" y="1193790"/>
                  <a:pt x="2235234" y="1428254"/>
                </a:cubicBezTo>
                <a:cubicBezTo>
                  <a:pt x="2167312" y="1785504"/>
                  <a:pt x="1965442" y="2009279"/>
                  <a:pt x="1560212" y="2176460"/>
                </a:cubicBezTo>
                <a:cubicBezTo>
                  <a:pt x="1507174" y="2198335"/>
                  <a:pt x="1458538" y="2220330"/>
                  <a:pt x="1411529" y="2241605"/>
                </a:cubicBezTo>
                <a:cubicBezTo>
                  <a:pt x="1216626" y="2329770"/>
                  <a:pt x="1116176" y="2370842"/>
                  <a:pt x="963078" y="2341734"/>
                </a:cubicBezTo>
                <a:cubicBezTo>
                  <a:pt x="811062" y="2312832"/>
                  <a:pt x="667816" y="2247882"/>
                  <a:pt x="537304" y="2148767"/>
                </a:cubicBezTo>
                <a:cubicBezTo>
                  <a:pt x="409636" y="2051788"/>
                  <a:pt x="299638" y="1926926"/>
                  <a:pt x="210472" y="1777713"/>
                </a:cubicBezTo>
                <a:cubicBezTo>
                  <a:pt x="122796" y="1631044"/>
                  <a:pt x="59147" y="1464537"/>
                  <a:pt x="26459" y="1296106"/>
                </a:cubicBezTo>
                <a:cubicBezTo>
                  <a:pt x="-7227" y="1123116"/>
                  <a:pt x="-8744" y="953623"/>
                  <a:pt x="21889" y="792504"/>
                </a:cubicBezTo>
                <a:cubicBezTo>
                  <a:pt x="50778" y="640558"/>
                  <a:pt x="107667" y="506474"/>
                  <a:pt x="190903" y="393892"/>
                </a:cubicBezTo>
                <a:cubicBezTo>
                  <a:pt x="268956" y="288393"/>
                  <a:pt x="370042" y="201917"/>
                  <a:pt x="491313" y="136852"/>
                </a:cubicBezTo>
                <a:cubicBezTo>
                  <a:pt x="677259" y="37131"/>
                  <a:pt x="905753" y="-8977"/>
                  <a:pt x="1151661" y="1443"/>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Early Childhood Intervention and Individualized Family Service Plans - The  Autism Community in Action">
            <a:extLst>
              <a:ext uri="{FF2B5EF4-FFF2-40B4-BE49-F238E27FC236}">
                <a16:creationId xmlns:a16="http://schemas.microsoft.com/office/drawing/2014/main" id="{4D5B1333-4F2E-BC8F-BF06-BBD33DD219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8709" b="2"/>
          <a:stretch/>
        </p:blipFill>
        <p:spPr bwMode="auto">
          <a:xfrm>
            <a:off x="9109899" y="-9273"/>
            <a:ext cx="3093269" cy="2530405"/>
          </a:xfrm>
          <a:custGeom>
            <a:avLst/>
            <a:gdLst/>
            <a:ahLst/>
            <a:cxnLst/>
            <a:rect l="l" t="t" r="r" b="b"/>
            <a:pathLst>
              <a:path w="3093269" h="2530405">
                <a:moveTo>
                  <a:pt x="60381" y="0"/>
                </a:moveTo>
                <a:lnTo>
                  <a:pt x="3093269" y="0"/>
                </a:lnTo>
                <a:lnTo>
                  <a:pt x="3093269" y="1760938"/>
                </a:lnTo>
                <a:lnTo>
                  <a:pt x="3091357" y="1764934"/>
                </a:lnTo>
                <a:cubicBezTo>
                  <a:pt x="3032651" y="1871844"/>
                  <a:pt x="2962668" y="1970741"/>
                  <a:pt x="2881807" y="2060870"/>
                </a:cubicBezTo>
                <a:cubicBezTo>
                  <a:pt x="2718935" y="2242410"/>
                  <a:pt x="2557541" y="2288971"/>
                  <a:pt x="2236713" y="2369092"/>
                </a:cubicBezTo>
                <a:cubicBezTo>
                  <a:pt x="2159321" y="2388405"/>
                  <a:pt x="2079268" y="2408405"/>
                  <a:pt x="1993879" y="2432762"/>
                </a:cubicBezTo>
                <a:cubicBezTo>
                  <a:pt x="1341447" y="2618793"/>
                  <a:pt x="889107" y="2542063"/>
                  <a:pt x="481384" y="2176267"/>
                </a:cubicBezTo>
                <a:cubicBezTo>
                  <a:pt x="213794" y="1936193"/>
                  <a:pt x="150722" y="1611509"/>
                  <a:pt x="84978" y="1143609"/>
                </a:cubicBezTo>
                <a:cubicBezTo>
                  <a:pt x="77638" y="1091332"/>
                  <a:pt x="70023" y="1039358"/>
                  <a:pt x="62604" y="989101"/>
                </a:cubicBezTo>
                <a:cubicBezTo>
                  <a:pt x="22537" y="716545"/>
                  <a:pt x="-15270" y="459119"/>
                  <a:pt x="6250" y="235762"/>
                </a:cubicBezTo>
                <a:cubicBezTo>
                  <a:pt x="11393" y="182380"/>
                  <a:pt x="19838" y="131912"/>
                  <a:pt x="31866" y="83728"/>
                </a:cubicBezTo>
                <a:close/>
              </a:path>
            </a:pathLst>
          </a:custGeom>
          <a:noFill/>
          <a:extLst>
            <a:ext uri="{909E8E84-426E-40DD-AFC4-6F175D3DCCD1}">
              <a14:hiddenFill xmlns:a14="http://schemas.microsoft.com/office/drawing/2010/main">
                <a:solidFill>
                  <a:srgbClr val="FFFFFF"/>
                </a:solidFill>
              </a14:hiddenFill>
            </a:ext>
          </a:extLst>
        </p:spPr>
      </p:pic>
      <p:sp>
        <p:nvSpPr>
          <p:cNvPr id="1088" name="Freeform: Shape 1087">
            <a:extLst>
              <a:ext uri="{FF2B5EF4-FFF2-40B4-BE49-F238E27FC236}">
                <a16:creationId xmlns:a16="http://schemas.microsoft.com/office/drawing/2014/main" id="{D86D0CCB-AA1C-4777-977E-4DA1C256B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814" y="3406834"/>
            <a:ext cx="5724034" cy="3451167"/>
          </a:xfrm>
          <a:custGeom>
            <a:avLst/>
            <a:gdLst>
              <a:gd name="connsiteX0" fmla="*/ 2808622 w 5724034"/>
              <a:gd name="connsiteY0" fmla="*/ 207 h 3451167"/>
              <a:gd name="connsiteX1" fmla="*/ 4400004 w 5724034"/>
              <a:gd name="connsiteY1" fmla="*/ 607462 h 3451167"/>
              <a:gd name="connsiteX2" fmla="*/ 4745277 w 5724034"/>
              <a:gd name="connsiteY2" fmla="*/ 837612 h 3451167"/>
              <a:gd name="connsiteX3" fmla="*/ 5584627 w 5724034"/>
              <a:gd name="connsiteY3" fmla="*/ 1665805 h 3451167"/>
              <a:gd name="connsiteX4" fmla="*/ 5682689 w 5724034"/>
              <a:gd name="connsiteY4" fmla="*/ 1947596 h 3451167"/>
              <a:gd name="connsiteX5" fmla="*/ 5724034 w 5724034"/>
              <a:gd name="connsiteY5" fmla="*/ 2133764 h 3451167"/>
              <a:gd name="connsiteX6" fmla="*/ 5724034 w 5724034"/>
              <a:gd name="connsiteY6" fmla="*/ 3254784 h 3451167"/>
              <a:gd name="connsiteX7" fmla="*/ 5682668 w 5724034"/>
              <a:gd name="connsiteY7" fmla="*/ 3451167 h 3451167"/>
              <a:gd name="connsiteX8" fmla="*/ 3398 w 5724034"/>
              <a:gd name="connsiteY8" fmla="*/ 3451167 h 3451167"/>
              <a:gd name="connsiteX9" fmla="*/ 0 w 5724034"/>
              <a:gd name="connsiteY9" fmla="*/ 3332475 h 3451167"/>
              <a:gd name="connsiteX10" fmla="*/ 51930 w 5724034"/>
              <a:gd name="connsiteY10" fmla="*/ 2960389 h 3451167"/>
              <a:gd name="connsiteX11" fmla="*/ 562146 w 5724034"/>
              <a:gd name="connsiteY11" fmla="*/ 1816544 h 3451167"/>
              <a:gd name="connsiteX12" fmla="*/ 683754 w 5724034"/>
              <a:gd name="connsiteY12" fmla="*/ 1587775 h 3451167"/>
              <a:gd name="connsiteX13" fmla="*/ 1883792 w 5724034"/>
              <a:gd name="connsiteY13" fmla="*/ 191878 h 3451167"/>
              <a:gd name="connsiteX14" fmla="*/ 2808622 w 5724034"/>
              <a:gd name="connsiteY14" fmla="*/ 207 h 345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7">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7"/>
                </a:lnTo>
                <a:lnTo>
                  <a:pt x="3398" y="3451167"/>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Объект 2">
            <a:extLst>
              <a:ext uri="{FF2B5EF4-FFF2-40B4-BE49-F238E27FC236}">
                <a16:creationId xmlns:a16="http://schemas.microsoft.com/office/drawing/2014/main" id="{9B45D164-6577-F702-C93E-A6A3807F634E}"/>
              </a:ext>
            </a:extLst>
          </p:cNvPr>
          <p:cNvSpPr>
            <a:spLocks noGrp="1"/>
          </p:cNvSpPr>
          <p:nvPr>
            <p:ph idx="1"/>
          </p:nvPr>
        </p:nvSpPr>
        <p:spPr>
          <a:xfrm>
            <a:off x="1124713" y="3528258"/>
            <a:ext cx="5640323" cy="2989644"/>
          </a:xfrm>
        </p:spPr>
        <p:txBody>
          <a:bodyPr>
            <a:normAutofit/>
          </a:bodyPr>
          <a:lstStyle/>
          <a:p>
            <a:pPr marL="171450" indent="-171450">
              <a:lnSpc>
                <a:spcPct val="130000"/>
              </a:lnSpc>
              <a:buFont typeface="Arial" panose="020B0604020202020204" pitchFamily="34" charset="0"/>
              <a:buChar char="•"/>
            </a:pPr>
            <a:r>
              <a:rPr lang="ru-RU" sz="1400" dirty="0"/>
              <a:t>научно обоснованное</a:t>
            </a:r>
          </a:p>
          <a:p>
            <a:pPr marL="171450" indent="-171450">
              <a:lnSpc>
                <a:spcPct val="130000"/>
              </a:lnSpc>
              <a:buFont typeface="Arial" panose="020B0604020202020204" pitchFamily="34" charset="0"/>
              <a:buChar char="•"/>
            </a:pPr>
            <a:r>
              <a:rPr lang="ru-RU" sz="1400" dirty="0"/>
              <a:t>использующее принципы и процедуры прикладного анализа поведения (</a:t>
            </a:r>
            <a:r>
              <a:rPr lang="en-US" sz="1400" dirty="0"/>
              <a:t>ABA)</a:t>
            </a:r>
            <a:endParaRPr lang="ru-RU" sz="1400" dirty="0"/>
          </a:p>
          <a:p>
            <a:pPr marL="171450" indent="-171450">
              <a:lnSpc>
                <a:spcPct val="130000"/>
              </a:lnSpc>
              <a:buFont typeface="Arial" panose="020B0604020202020204" pitchFamily="34" charset="0"/>
              <a:buChar char="•"/>
            </a:pPr>
            <a:r>
              <a:rPr lang="ru-RU" sz="1400" dirty="0"/>
              <a:t>обучение адаптивному поведению детей младшего возраста с расстройствами аутистического спектра (РАС) </a:t>
            </a:r>
          </a:p>
        </p:txBody>
      </p:sp>
      <p:sp>
        <p:nvSpPr>
          <p:cNvPr id="7" name="TextBox 6">
            <a:extLst>
              <a:ext uri="{FF2B5EF4-FFF2-40B4-BE49-F238E27FC236}">
                <a16:creationId xmlns:a16="http://schemas.microsoft.com/office/drawing/2014/main" id="{6C29E1CC-FF8F-24CE-BA17-FC63E8C535D3}"/>
              </a:ext>
            </a:extLst>
          </p:cNvPr>
          <p:cNvSpPr txBox="1"/>
          <p:nvPr/>
        </p:nvSpPr>
        <p:spPr>
          <a:xfrm>
            <a:off x="7246782" y="4248433"/>
            <a:ext cx="4463320" cy="2314480"/>
          </a:xfrm>
          <a:prstGeom prst="rect">
            <a:avLst/>
          </a:prstGeom>
          <a:noFill/>
        </p:spPr>
        <p:txBody>
          <a:bodyPr wrap="square">
            <a:spAutoFit/>
          </a:bodyPr>
          <a:lstStyle/>
          <a:p>
            <a:pPr algn="ctr">
              <a:lnSpc>
                <a:spcPct val="130000"/>
              </a:lnSpc>
            </a:pPr>
            <a:r>
              <a:rPr lang="ru-RU" sz="1600" b="1" dirty="0">
                <a:solidFill>
                  <a:schemeClr val="bg1">
                    <a:lumMod val="50000"/>
                  </a:schemeClr>
                </a:solidFill>
              </a:rPr>
              <a:t>Это термин, используемый для описания услуг и поддержки, которые помогают детям и малышам (0-3 лет в большинстве стран) </a:t>
            </a:r>
          </a:p>
          <a:p>
            <a:pPr algn="ctr">
              <a:lnSpc>
                <a:spcPct val="130000"/>
              </a:lnSpc>
            </a:pPr>
            <a:r>
              <a:rPr lang="ru-RU" sz="1600" b="1" dirty="0">
                <a:solidFill>
                  <a:schemeClr val="bg1">
                    <a:lumMod val="50000"/>
                  </a:schemeClr>
                </a:solidFill>
              </a:rPr>
              <a:t>с задержкой развития или ограниченными возможностями и их семьям.</a:t>
            </a:r>
          </a:p>
        </p:txBody>
      </p:sp>
      <p:pic>
        <p:nvPicPr>
          <p:cNvPr id="6" name="mcntРисунок 6">
            <a:extLst>
              <a:ext uri="{FF2B5EF4-FFF2-40B4-BE49-F238E27FC236}">
                <a16:creationId xmlns:a16="http://schemas.microsoft.com/office/drawing/2014/main" id="{81622935-120E-2361-C13C-8DE7059530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991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F5901AD5-4785-0FAD-9894-6A4B6663C607}"/>
              </a:ext>
            </a:extLst>
          </p:cNvPr>
          <p:cNvSpPr>
            <a:spLocks noGrp="1"/>
          </p:cNvSpPr>
          <p:nvPr>
            <p:ph type="title"/>
          </p:nvPr>
        </p:nvSpPr>
        <p:spPr/>
        <p:txBody>
          <a:bodyPr/>
          <a:lstStyle/>
          <a:p>
            <a:r>
              <a:rPr lang="ru-RU" dirty="0"/>
              <a:t>Из истории РИПВ</a:t>
            </a:r>
            <a:endParaRPr lang="ru-KZ" dirty="0"/>
          </a:p>
        </p:txBody>
      </p:sp>
      <p:graphicFrame>
        <p:nvGraphicFramePr>
          <p:cNvPr id="7" name="Объект 6">
            <a:extLst>
              <a:ext uri="{FF2B5EF4-FFF2-40B4-BE49-F238E27FC236}">
                <a16:creationId xmlns:a16="http://schemas.microsoft.com/office/drawing/2014/main" id="{5AC20528-559A-2041-D810-88D9C4B44145}"/>
              </a:ext>
            </a:extLst>
          </p:cNvPr>
          <p:cNvGraphicFramePr>
            <a:graphicFrameLocks noGrp="1"/>
          </p:cNvGraphicFramePr>
          <p:nvPr>
            <p:ph idx="1"/>
            <p:extLst>
              <p:ext uri="{D42A27DB-BD31-4B8C-83A1-F6EECF244321}">
                <p14:modId xmlns:p14="http://schemas.microsoft.com/office/powerpoint/2010/main" val="1268223746"/>
              </p:ext>
            </p:extLst>
          </p:nvPr>
        </p:nvGraphicFramePr>
        <p:xfrm>
          <a:off x="1920875" y="2312988"/>
          <a:ext cx="8769350" cy="365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mcntРисунок 6">
            <a:extLst>
              <a:ext uri="{FF2B5EF4-FFF2-40B4-BE49-F238E27FC236}">
                <a16:creationId xmlns:a16="http://schemas.microsoft.com/office/drawing/2014/main" id="{EF60A1EA-4BD5-6C1B-B3C1-673F8F6B77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907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4AB742-44A6-4CDD-B54A-818846AF8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9" name="Прямоугольник 8">
            <a:extLst>
              <a:ext uri="{FF2B5EF4-FFF2-40B4-BE49-F238E27FC236}">
                <a16:creationId xmlns:a16="http://schemas.microsoft.com/office/drawing/2014/main" id="{00A7EB01-C23A-45B3-16E5-C08C534669FF}"/>
              </a:ext>
            </a:extLst>
          </p:cNvPr>
          <p:cNvSpPr/>
          <p:nvPr/>
        </p:nvSpPr>
        <p:spPr>
          <a:xfrm>
            <a:off x="0" y="0"/>
            <a:ext cx="5356561" cy="6858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grpSp>
        <p:nvGrpSpPr>
          <p:cNvPr id="10" name="Group 9">
            <a:extLst>
              <a:ext uri="{FF2B5EF4-FFF2-40B4-BE49-F238E27FC236}">
                <a16:creationId xmlns:a16="http://schemas.microsoft.com/office/drawing/2014/main" id="{BEB537CF-9F5E-463A-AD3C-13736406C1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3499" y="319598"/>
            <a:ext cx="3110997" cy="3301428"/>
            <a:chOff x="5443499" y="319598"/>
            <a:chExt cx="3110997" cy="3301428"/>
          </a:xfrm>
        </p:grpSpPr>
        <p:sp>
          <p:nvSpPr>
            <p:cNvPr id="11" name="Freeform: Shape 10">
              <a:extLst>
                <a:ext uri="{FF2B5EF4-FFF2-40B4-BE49-F238E27FC236}">
                  <a16:creationId xmlns:a16="http://schemas.microsoft.com/office/drawing/2014/main" id="{6F703EF8-1E43-4439-8CB5-179C7C75A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3499" y="319598"/>
              <a:ext cx="3110997" cy="3301428"/>
            </a:xfrm>
            <a:custGeom>
              <a:avLst/>
              <a:gdLst>
                <a:gd name="connsiteX0" fmla="*/ 1431069 w 3110997"/>
                <a:gd name="connsiteY0" fmla="*/ 1514 h 3301428"/>
                <a:gd name="connsiteX1" fmla="*/ 1946520 w 3110997"/>
                <a:gd name="connsiteY1" fmla="*/ 42088 h 3301428"/>
                <a:gd name="connsiteX2" fmla="*/ 2402721 w 3110997"/>
                <a:gd name="connsiteY2" fmla="*/ 303594 h 3301428"/>
                <a:gd name="connsiteX3" fmla="*/ 2762423 w 3110997"/>
                <a:gd name="connsiteY3" fmla="*/ 889436 h 3301428"/>
                <a:gd name="connsiteX4" fmla="*/ 2828518 w 3110997"/>
                <a:gd name="connsiteY4" fmla="*/ 1015773 h 3301428"/>
                <a:gd name="connsiteX5" fmla="*/ 3094962 w 3110997"/>
                <a:gd name="connsiteY5" fmla="*/ 2001284 h 3301428"/>
                <a:gd name="connsiteX6" fmla="*/ 2157067 w 3110997"/>
                <a:gd name="connsiteY6" fmla="*/ 3054444 h 3301428"/>
                <a:gd name="connsiteX7" fmla="*/ 1950853 w 3110997"/>
                <a:gd name="connsiteY7" fmla="*/ 3146478 h 3301428"/>
                <a:gd name="connsiteX8" fmla="*/ 1329246 w 3110997"/>
                <a:gd name="connsiteY8" fmla="*/ 3288753 h 3301428"/>
                <a:gd name="connsiteX9" fmla="*/ 740145 w 3110997"/>
                <a:gd name="connsiteY9" fmla="*/ 3019378 h 3301428"/>
                <a:gd name="connsiteX10" fmla="*/ 288773 w 3110997"/>
                <a:gd name="connsiteY10" fmla="*/ 2499557 h 3301428"/>
                <a:gd name="connsiteX11" fmla="*/ 35659 w 3110997"/>
                <a:gd name="connsiteY11" fmla="*/ 1823964 h 3301428"/>
                <a:gd name="connsiteX12" fmla="*/ 31208 w 3110997"/>
                <a:gd name="connsiteY12" fmla="*/ 1116817 h 3301428"/>
                <a:gd name="connsiteX13" fmla="*/ 266830 w 3110997"/>
                <a:gd name="connsiteY13" fmla="*/ 556451 h 3301428"/>
                <a:gd name="connsiteX14" fmla="*/ 683944 w 3110997"/>
                <a:gd name="connsiteY14" fmla="*/ 194390 h 3301428"/>
                <a:gd name="connsiteX15" fmla="*/ 1431069 w 3110997"/>
                <a:gd name="connsiteY15" fmla="*/ 1514 h 330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0997" h="3301428">
                  <a:moveTo>
                    <a:pt x="1431069" y="1514"/>
                  </a:moveTo>
                  <a:cubicBezTo>
                    <a:pt x="1596908" y="-4789"/>
                    <a:pt x="1770176" y="8561"/>
                    <a:pt x="1946520" y="42088"/>
                  </a:cubicBezTo>
                  <a:cubicBezTo>
                    <a:pt x="2134136" y="77759"/>
                    <a:pt x="2274818" y="158432"/>
                    <a:pt x="2402721" y="303594"/>
                  </a:cubicBezTo>
                  <a:cubicBezTo>
                    <a:pt x="2536515" y="455435"/>
                    <a:pt x="2646258" y="666231"/>
                    <a:pt x="2762423" y="889436"/>
                  </a:cubicBezTo>
                  <a:cubicBezTo>
                    <a:pt x="2783822" y="930610"/>
                    <a:pt x="2805992" y="973158"/>
                    <a:pt x="2828518" y="1015773"/>
                  </a:cubicBezTo>
                  <a:cubicBezTo>
                    <a:pt x="3030101" y="1397216"/>
                    <a:pt x="3157590" y="1671880"/>
                    <a:pt x="3094962" y="2001284"/>
                  </a:cubicBezTo>
                  <a:cubicBezTo>
                    <a:pt x="2999536" y="2503193"/>
                    <a:pt x="2719052" y="2818175"/>
                    <a:pt x="2157067" y="3054444"/>
                  </a:cubicBezTo>
                  <a:cubicBezTo>
                    <a:pt x="2083511" y="3085361"/>
                    <a:pt x="2016053" y="3116427"/>
                    <a:pt x="1950853" y="3146478"/>
                  </a:cubicBezTo>
                  <a:cubicBezTo>
                    <a:pt x="1680527" y="3271008"/>
                    <a:pt x="1541221" y="3329055"/>
                    <a:pt x="1329246" y="3288753"/>
                  </a:cubicBezTo>
                  <a:cubicBezTo>
                    <a:pt x="1118766" y="3248736"/>
                    <a:pt x="920572" y="3158068"/>
                    <a:pt x="740145" y="3019378"/>
                  </a:cubicBezTo>
                  <a:cubicBezTo>
                    <a:pt x="563651" y="2883673"/>
                    <a:pt x="411737" y="2708752"/>
                    <a:pt x="288773" y="2499557"/>
                  </a:cubicBezTo>
                  <a:cubicBezTo>
                    <a:pt x="167863" y="2293930"/>
                    <a:pt x="80312" y="2060356"/>
                    <a:pt x="35659" y="1823964"/>
                  </a:cubicBezTo>
                  <a:cubicBezTo>
                    <a:pt x="-10360" y="1581177"/>
                    <a:pt x="-11829" y="1343178"/>
                    <a:pt x="31208" y="1116817"/>
                  </a:cubicBezTo>
                  <a:cubicBezTo>
                    <a:pt x="71795" y="903345"/>
                    <a:pt x="151102" y="714850"/>
                    <a:pt x="266830" y="556451"/>
                  </a:cubicBezTo>
                  <a:cubicBezTo>
                    <a:pt x="375349" y="408016"/>
                    <a:pt x="515707" y="286208"/>
                    <a:pt x="683944" y="194390"/>
                  </a:cubicBezTo>
                  <a:cubicBezTo>
                    <a:pt x="898912" y="77121"/>
                    <a:pt x="1154672" y="12021"/>
                    <a:pt x="1431069" y="151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2" name="Freeform: Shape 11">
              <a:extLst>
                <a:ext uri="{FF2B5EF4-FFF2-40B4-BE49-F238E27FC236}">
                  <a16:creationId xmlns:a16="http://schemas.microsoft.com/office/drawing/2014/main" id="{9DFB2FC3-C3AA-44DA-A135-10AFA65B8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75604" y="443150"/>
              <a:ext cx="2805016" cy="3049345"/>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DC9006AC-14D0-4A9C-BE11-F61AB5B8D8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93466" y="623454"/>
              <a:ext cx="2567901" cy="2687367"/>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grpSp>
        <p:nvGrpSpPr>
          <p:cNvPr id="15" name="Group 14">
            <a:extLst>
              <a:ext uri="{FF2B5EF4-FFF2-40B4-BE49-F238E27FC236}">
                <a16:creationId xmlns:a16="http://schemas.microsoft.com/office/drawing/2014/main" id="{97EE97F1-3EFC-4812-BCD8-BAFDC3EE46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1772" y="0"/>
            <a:ext cx="3580076" cy="3029264"/>
            <a:chOff x="8611772" y="0"/>
            <a:chExt cx="3580076" cy="3029264"/>
          </a:xfrm>
        </p:grpSpPr>
        <p:sp>
          <p:nvSpPr>
            <p:cNvPr id="16" name="Freeform: Shape 15">
              <a:extLst>
                <a:ext uri="{FF2B5EF4-FFF2-40B4-BE49-F238E27FC236}">
                  <a16:creationId xmlns:a16="http://schemas.microsoft.com/office/drawing/2014/main" id="{CB02D12A-0B1A-459E-8D70-2772831B92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87256" y="0"/>
              <a:ext cx="3404592" cy="288096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DD3DED5B-9FB2-439B-A341-F0AF0B9F3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11772" y="0"/>
              <a:ext cx="3580076" cy="302926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5548DE56-0D2D-41D3-8B56-C6B37908F4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20" name="Group 19">
            <a:extLst>
              <a:ext uri="{FF2B5EF4-FFF2-40B4-BE49-F238E27FC236}">
                <a16:creationId xmlns:a16="http://schemas.microsoft.com/office/drawing/2014/main" id="{266F884D-C8C7-413B-842D-2DEA05D329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0493" y="3105611"/>
            <a:ext cx="6141507" cy="3752390"/>
            <a:chOff x="6050493" y="3105611"/>
            <a:chExt cx="6141507" cy="3752390"/>
          </a:xfrm>
        </p:grpSpPr>
        <p:sp>
          <p:nvSpPr>
            <p:cNvPr id="21" name="Freeform: Shape 20">
              <a:extLst>
                <a:ext uri="{FF2B5EF4-FFF2-40B4-BE49-F238E27FC236}">
                  <a16:creationId xmlns:a16="http://schemas.microsoft.com/office/drawing/2014/main" id="{10E28F44-72C3-41C0-9CB9-551957412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32156" y="3297832"/>
              <a:ext cx="5959692" cy="3560169"/>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2" name="Freeform: Shape 21">
              <a:extLst>
                <a:ext uri="{FF2B5EF4-FFF2-40B4-BE49-F238E27FC236}">
                  <a16:creationId xmlns:a16="http://schemas.microsoft.com/office/drawing/2014/main" id="{7D646D3E-3C36-4B70-95F2-A1904224D5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50493" y="3105611"/>
              <a:ext cx="6141507" cy="3752389"/>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3" name="Freeform: Shape 22">
              <a:extLst>
                <a:ext uri="{FF2B5EF4-FFF2-40B4-BE49-F238E27FC236}">
                  <a16:creationId xmlns:a16="http://schemas.microsoft.com/office/drawing/2014/main" id="{D86D0CCB-AA1C-4777-977E-4DA1C256B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67814" y="3406834"/>
              <a:ext cx="5724034" cy="3451167"/>
            </a:xfrm>
            <a:custGeom>
              <a:avLst/>
              <a:gdLst>
                <a:gd name="connsiteX0" fmla="*/ 2808622 w 5724034"/>
                <a:gd name="connsiteY0" fmla="*/ 207 h 3451167"/>
                <a:gd name="connsiteX1" fmla="*/ 4400004 w 5724034"/>
                <a:gd name="connsiteY1" fmla="*/ 607462 h 3451167"/>
                <a:gd name="connsiteX2" fmla="*/ 4745277 w 5724034"/>
                <a:gd name="connsiteY2" fmla="*/ 837612 h 3451167"/>
                <a:gd name="connsiteX3" fmla="*/ 5584627 w 5724034"/>
                <a:gd name="connsiteY3" fmla="*/ 1665805 h 3451167"/>
                <a:gd name="connsiteX4" fmla="*/ 5682689 w 5724034"/>
                <a:gd name="connsiteY4" fmla="*/ 1947596 h 3451167"/>
                <a:gd name="connsiteX5" fmla="*/ 5724034 w 5724034"/>
                <a:gd name="connsiteY5" fmla="*/ 2133764 h 3451167"/>
                <a:gd name="connsiteX6" fmla="*/ 5724034 w 5724034"/>
                <a:gd name="connsiteY6" fmla="*/ 3254784 h 3451167"/>
                <a:gd name="connsiteX7" fmla="*/ 5682668 w 5724034"/>
                <a:gd name="connsiteY7" fmla="*/ 3451167 h 3451167"/>
                <a:gd name="connsiteX8" fmla="*/ 3398 w 5724034"/>
                <a:gd name="connsiteY8" fmla="*/ 3451167 h 3451167"/>
                <a:gd name="connsiteX9" fmla="*/ 0 w 5724034"/>
                <a:gd name="connsiteY9" fmla="*/ 3332475 h 3451167"/>
                <a:gd name="connsiteX10" fmla="*/ 51930 w 5724034"/>
                <a:gd name="connsiteY10" fmla="*/ 2960389 h 3451167"/>
                <a:gd name="connsiteX11" fmla="*/ 562146 w 5724034"/>
                <a:gd name="connsiteY11" fmla="*/ 1816544 h 3451167"/>
                <a:gd name="connsiteX12" fmla="*/ 683754 w 5724034"/>
                <a:gd name="connsiteY12" fmla="*/ 1587775 h 3451167"/>
                <a:gd name="connsiteX13" fmla="*/ 1883792 w 5724034"/>
                <a:gd name="connsiteY13" fmla="*/ 191878 h 3451167"/>
                <a:gd name="connsiteX14" fmla="*/ 2808622 w 5724034"/>
                <a:gd name="connsiteY14" fmla="*/ 207 h 345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7">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7"/>
                  </a:lnTo>
                  <a:lnTo>
                    <a:pt x="3398" y="3451167"/>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3" name="Объект 2">
            <a:extLst>
              <a:ext uri="{FF2B5EF4-FFF2-40B4-BE49-F238E27FC236}">
                <a16:creationId xmlns:a16="http://schemas.microsoft.com/office/drawing/2014/main" id="{1C6F29C4-33B1-3332-65EF-A8F543DF84C0}"/>
              </a:ext>
            </a:extLst>
          </p:cNvPr>
          <p:cNvSpPr>
            <a:spLocks noGrp="1"/>
          </p:cNvSpPr>
          <p:nvPr>
            <p:ph idx="1"/>
          </p:nvPr>
        </p:nvSpPr>
        <p:spPr>
          <a:xfrm>
            <a:off x="498443" y="3406834"/>
            <a:ext cx="4479957" cy="2913512"/>
          </a:xfrm>
        </p:spPr>
        <p:txBody>
          <a:bodyPr>
            <a:normAutofit/>
          </a:bodyPr>
          <a:lstStyle/>
          <a:p>
            <a:pPr>
              <a:lnSpc>
                <a:spcPct val="130000"/>
              </a:lnSpc>
            </a:pPr>
            <a:r>
              <a:rPr lang="ru-RU" sz="1400" dirty="0"/>
              <a:t>Ранние вмешательства доказали свою эффективность в улучшении общего функционирования людей с РАС и их долгосрочных результатов, и предлагают значительную отдачу от инвестиций, включая </a:t>
            </a:r>
            <a:r>
              <a:rPr lang="ru-RU" sz="1400" b="1" dirty="0"/>
              <a:t>восстановление продуктивности как людей с расстройствами аутистического спектра, так и их опекунов.</a:t>
            </a:r>
            <a:endParaRPr lang="ru-KZ" sz="1400" b="1" dirty="0"/>
          </a:p>
          <a:p>
            <a:pPr>
              <a:lnSpc>
                <a:spcPct val="130000"/>
              </a:lnSpc>
              <a:buFont typeface="Arial" panose="020B0604020202020204" pitchFamily="34" charset="0"/>
              <a:buChar char="•"/>
            </a:pPr>
            <a:endParaRPr lang="ru-RU" sz="1050" b="0" i="0" dirty="0">
              <a:effectLst/>
              <a:latin typeface="Google Sans"/>
            </a:endParaRPr>
          </a:p>
        </p:txBody>
      </p:sp>
      <p:sp>
        <p:nvSpPr>
          <p:cNvPr id="2" name="Заголовок 1">
            <a:extLst>
              <a:ext uri="{FF2B5EF4-FFF2-40B4-BE49-F238E27FC236}">
                <a16:creationId xmlns:a16="http://schemas.microsoft.com/office/drawing/2014/main" id="{E04FD495-F7E7-89E1-D2F8-A6EA1E09D47A}"/>
              </a:ext>
            </a:extLst>
          </p:cNvPr>
          <p:cNvSpPr>
            <a:spLocks noGrp="1"/>
          </p:cNvSpPr>
          <p:nvPr>
            <p:ph type="title"/>
          </p:nvPr>
        </p:nvSpPr>
        <p:spPr>
          <a:xfrm>
            <a:off x="348373" y="623454"/>
            <a:ext cx="4659813" cy="2438055"/>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b">
            <a:normAutofit fontScale="90000"/>
          </a:bodyPr>
          <a:lstStyle/>
          <a:p>
            <a:pPr>
              <a:lnSpc>
                <a:spcPct val="120000"/>
              </a:lnSpc>
            </a:pPr>
            <a:r>
              <a:rPr lang="ru-RU" sz="1500" b="0" dirty="0">
                <a:solidFill>
                  <a:schemeClr val="tx1">
                    <a:lumMod val="95000"/>
                    <a:lumOff val="5000"/>
                  </a:schemeClr>
                </a:solidFill>
              </a:rPr>
              <a:t>Резолюция Всемирной ассамблеи здравоохранения2014 года </a:t>
            </a:r>
            <a:r>
              <a:rPr lang="ru-RU" sz="2000" dirty="0">
                <a:solidFill>
                  <a:schemeClr val="tx1">
                    <a:lumMod val="95000"/>
                    <a:lumOff val="5000"/>
                  </a:schemeClr>
                </a:solidFill>
              </a:rPr>
              <a:t>"КОМПЛЕКСНЫЕ И СОГЛАСОВАННЫЕ УСИЛИЯ ПО ВЕДЕНИЮ РАССТРОЙСТВ АУТИСТИЧЕСКОГО СПЕКТРА"</a:t>
            </a:r>
            <a:endParaRPr lang="ru-KZ" sz="1500" dirty="0">
              <a:solidFill>
                <a:schemeClr val="tx1">
                  <a:lumMod val="95000"/>
                  <a:lumOff val="5000"/>
                </a:schemeClr>
              </a:solidFill>
            </a:endParaRPr>
          </a:p>
        </p:txBody>
      </p:sp>
      <p:sp>
        <p:nvSpPr>
          <p:cNvPr id="5" name="TextBox 4">
            <a:extLst>
              <a:ext uri="{FF2B5EF4-FFF2-40B4-BE49-F238E27FC236}">
                <a16:creationId xmlns:a16="http://schemas.microsoft.com/office/drawing/2014/main" id="{E2145A30-3B34-014A-EB2D-0FAA8ED5B594}"/>
              </a:ext>
            </a:extLst>
          </p:cNvPr>
          <p:cNvSpPr txBox="1"/>
          <p:nvPr/>
        </p:nvSpPr>
        <p:spPr>
          <a:xfrm>
            <a:off x="5633839" y="1482097"/>
            <a:ext cx="2687154" cy="1260345"/>
          </a:xfrm>
          <a:prstGeom prst="rect">
            <a:avLst/>
          </a:prstGeom>
          <a:noFill/>
        </p:spPr>
        <p:txBody>
          <a:bodyPr wrap="square">
            <a:spAutoFit/>
          </a:bodyPr>
          <a:lstStyle/>
          <a:p>
            <a:pPr algn="ctr">
              <a:lnSpc>
                <a:spcPct val="130000"/>
              </a:lnSpc>
            </a:pPr>
            <a:r>
              <a:rPr lang="ru-RU" sz="2000" i="0" dirty="0">
                <a:effectLst/>
                <a:latin typeface="Google Sans"/>
              </a:rPr>
              <a:t>Поддержка</a:t>
            </a:r>
            <a:r>
              <a:rPr lang="ru-RU" sz="2000" dirty="0">
                <a:latin typeface="Google Sans"/>
              </a:rPr>
              <a:t> </a:t>
            </a:r>
            <a:r>
              <a:rPr lang="ru-RU" sz="2000" b="0" i="0" dirty="0">
                <a:effectLst/>
                <a:latin typeface="Google Sans"/>
              </a:rPr>
              <a:t>194 государств-членов </a:t>
            </a:r>
          </a:p>
          <a:p>
            <a:pPr algn="ctr">
              <a:lnSpc>
                <a:spcPct val="130000"/>
              </a:lnSpc>
            </a:pPr>
            <a:r>
              <a:rPr lang="ru-RU" sz="2000" b="0" i="0" dirty="0">
                <a:effectLst/>
                <a:latin typeface="Google Sans"/>
              </a:rPr>
              <a:t>ВОЗ</a:t>
            </a:r>
          </a:p>
        </p:txBody>
      </p:sp>
      <p:sp>
        <p:nvSpPr>
          <p:cNvPr id="7" name="TextBox 6">
            <a:extLst>
              <a:ext uri="{FF2B5EF4-FFF2-40B4-BE49-F238E27FC236}">
                <a16:creationId xmlns:a16="http://schemas.microsoft.com/office/drawing/2014/main" id="{8C016E6E-709D-6151-65B3-67BBCCF4A085}"/>
              </a:ext>
            </a:extLst>
          </p:cNvPr>
          <p:cNvSpPr txBox="1"/>
          <p:nvPr/>
        </p:nvSpPr>
        <p:spPr>
          <a:xfrm>
            <a:off x="8874194" y="376431"/>
            <a:ext cx="3404592" cy="1569660"/>
          </a:xfrm>
          <a:prstGeom prst="rect">
            <a:avLst/>
          </a:prstGeom>
          <a:noFill/>
        </p:spPr>
        <p:txBody>
          <a:bodyPr wrap="square">
            <a:spAutoFit/>
          </a:bodyPr>
          <a:lstStyle/>
          <a:p>
            <a:pPr algn="ctr"/>
            <a:r>
              <a:rPr lang="ru-RU" sz="2400" b="1" i="0" dirty="0">
                <a:effectLst/>
                <a:latin typeface="Google Sans"/>
              </a:rPr>
              <a:t>Исторический шаг:</a:t>
            </a:r>
            <a:r>
              <a:rPr lang="ru-RU" sz="2400" b="0" i="0" dirty="0">
                <a:effectLst/>
                <a:latin typeface="Google Sans"/>
              </a:rPr>
              <a:t> </a:t>
            </a:r>
          </a:p>
          <a:p>
            <a:pPr algn="ctr"/>
            <a:r>
              <a:rPr lang="ru-RU" b="0" i="0" dirty="0">
                <a:effectLst/>
                <a:latin typeface="Google Sans"/>
              </a:rPr>
              <a:t>фокус на одном из 5000+ заболеваний, связанных с развитием/психическим здоровьем</a:t>
            </a:r>
            <a:endParaRPr lang="ru-KZ" sz="4800" dirty="0"/>
          </a:p>
        </p:txBody>
      </p:sp>
      <p:sp>
        <p:nvSpPr>
          <p:cNvPr id="14" name="TextBox 13">
            <a:extLst>
              <a:ext uri="{FF2B5EF4-FFF2-40B4-BE49-F238E27FC236}">
                <a16:creationId xmlns:a16="http://schemas.microsoft.com/office/drawing/2014/main" id="{C1911DB8-05E8-E3D9-BFE9-34F233DD0BBC}"/>
              </a:ext>
            </a:extLst>
          </p:cNvPr>
          <p:cNvSpPr txBox="1"/>
          <p:nvPr/>
        </p:nvSpPr>
        <p:spPr>
          <a:xfrm>
            <a:off x="7134141" y="4953446"/>
            <a:ext cx="5057706" cy="1476558"/>
          </a:xfrm>
          <a:prstGeom prst="rect">
            <a:avLst/>
          </a:prstGeom>
          <a:noFill/>
        </p:spPr>
        <p:txBody>
          <a:bodyPr wrap="square">
            <a:spAutoFit/>
          </a:bodyPr>
          <a:lstStyle/>
          <a:p>
            <a:pPr algn="ctr">
              <a:lnSpc>
                <a:spcPct val="130000"/>
              </a:lnSpc>
            </a:pPr>
            <a:r>
              <a:rPr lang="ru-RU" sz="1400" dirty="0"/>
              <a:t>Отдельно была подчеркнута важность проведения исследований РАС, имеющих непосредственное отношение к разработке и внедрению масштабируемых, комплексных, общинных моделей раннего вмешательства. </a:t>
            </a:r>
          </a:p>
        </p:txBody>
      </p:sp>
      <p:pic>
        <p:nvPicPr>
          <p:cNvPr id="19" name="mcntРисунок 6">
            <a:extLst>
              <a:ext uri="{FF2B5EF4-FFF2-40B4-BE49-F238E27FC236}">
                <a16:creationId xmlns:a16="http://schemas.microsoft.com/office/drawing/2014/main" id="{37053297-55E9-7656-5651-0E4ECCAA05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109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54AB742-44A6-4CDD-B54A-818846AF8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10E28F44-72C3-41C0-9CB9-551957412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2156" y="3297832"/>
            <a:ext cx="5959692" cy="3560169"/>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8" name="Freeform: Shape 67">
            <a:extLst>
              <a:ext uri="{FF2B5EF4-FFF2-40B4-BE49-F238E27FC236}">
                <a16:creationId xmlns:a16="http://schemas.microsoft.com/office/drawing/2014/main" id="{6F703EF8-1E43-4439-8CB5-179C7C75A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9" y="319598"/>
            <a:ext cx="3110997" cy="3301428"/>
          </a:xfrm>
          <a:custGeom>
            <a:avLst/>
            <a:gdLst>
              <a:gd name="connsiteX0" fmla="*/ 1431069 w 3110997"/>
              <a:gd name="connsiteY0" fmla="*/ 1514 h 3301428"/>
              <a:gd name="connsiteX1" fmla="*/ 1946520 w 3110997"/>
              <a:gd name="connsiteY1" fmla="*/ 42088 h 3301428"/>
              <a:gd name="connsiteX2" fmla="*/ 2402721 w 3110997"/>
              <a:gd name="connsiteY2" fmla="*/ 303594 h 3301428"/>
              <a:gd name="connsiteX3" fmla="*/ 2762423 w 3110997"/>
              <a:gd name="connsiteY3" fmla="*/ 889436 h 3301428"/>
              <a:gd name="connsiteX4" fmla="*/ 2828518 w 3110997"/>
              <a:gd name="connsiteY4" fmla="*/ 1015773 h 3301428"/>
              <a:gd name="connsiteX5" fmla="*/ 3094962 w 3110997"/>
              <a:gd name="connsiteY5" fmla="*/ 2001284 h 3301428"/>
              <a:gd name="connsiteX6" fmla="*/ 2157067 w 3110997"/>
              <a:gd name="connsiteY6" fmla="*/ 3054444 h 3301428"/>
              <a:gd name="connsiteX7" fmla="*/ 1950853 w 3110997"/>
              <a:gd name="connsiteY7" fmla="*/ 3146478 h 3301428"/>
              <a:gd name="connsiteX8" fmla="*/ 1329246 w 3110997"/>
              <a:gd name="connsiteY8" fmla="*/ 3288753 h 3301428"/>
              <a:gd name="connsiteX9" fmla="*/ 740145 w 3110997"/>
              <a:gd name="connsiteY9" fmla="*/ 3019378 h 3301428"/>
              <a:gd name="connsiteX10" fmla="*/ 288773 w 3110997"/>
              <a:gd name="connsiteY10" fmla="*/ 2499557 h 3301428"/>
              <a:gd name="connsiteX11" fmla="*/ 35659 w 3110997"/>
              <a:gd name="connsiteY11" fmla="*/ 1823964 h 3301428"/>
              <a:gd name="connsiteX12" fmla="*/ 31208 w 3110997"/>
              <a:gd name="connsiteY12" fmla="*/ 1116817 h 3301428"/>
              <a:gd name="connsiteX13" fmla="*/ 266830 w 3110997"/>
              <a:gd name="connsiteY13" fmla="*/ 556451 h 3301428"/>
              <a:gd name="connsiteX14" fmla="*/ 683944 w 3110997"/>
              <a:gd name="connsiteY14" fmla="*/ 194390 h 3301428"/>
              <a:gd name="connsiteX15" fmla="*/ 1431069 w 3110997"/>
              <a:gd name="connsiteY15" fmla="*/ 1514 h 330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0997" h="3301428">
                <a:moveTo>
                  <a:pt x="1431069" y="1514"/>
                </a:moveTo>
                <a:cubicBezTo>
                  <a:pt x="1596908" y="-4789"/>
                  <a:pt x="1770176" y="8561"/>
                  <a:pt x="1946520" y="42088"/>
                </a:cubicBezTo>
                <a:cubicBezTo>
                  <a:pt x="2134136" y="77759"/>
                  <a:pt x="2274818" y="158432"/>
                  <a:pt x="2402721" y="303594"/>
                </a:cubicBezTo>
                <a:cubicBezTo>
                  <a:pt x="2536515" y="455435"/>
                  <a:pt x="2646258" y="666231"/>
                  <a:pt x="2762423" y="889436"/>
                </a:cubicBezTo>
                <a:cubicBezTo>
                  <a:pt x="2783822" y="930610"/>
                  <a:pt x="2805992" y="973158"/>
                  <a:pt x="2828518" y="1015773"/>
                </a:cubicBezTo>
                <a:cubicBezTo>
                  <a:pt x="3030101" y="1397216"/>
                  <a:pt x="3157590" y="1671880"/>
                  <a:pt x="3094962" y="2001284"/>
                </a:cubicBezTo>
                <a:cubicBezTo>
                  <a:pt x="2999536" y="2503193"/>
                  <a:pt x="2719052" y="2818175"/>
                  <a:pt x="2157067" y="3054444"/>
                </a:cubicBezTo>
                <a:cubicBezTo>
                  <a:pt x="2083511" y="3085361"/>
                  <a:pt x="2016053" y="3116427"/>
                  <a:pt x="1950853" y="3146478"/>
                </a:cubicBezTo>
                <a:cubicBezTo>
                  <a:pt x="1680527" y="3271008"/>
                  <a:pt x="1541221" y="3329055"/>
                  <a:pt x="1329246" y="3288753"/>
                </a:cubicBezTo>
                <a:cubicBezTo>
                  <a:pt x="1118766" y="3248736"/>
                  <a:pt x="920572" y="3158068"/>
                  <a:pt x="740145" y="3019378"/>
                </a:cubicBezTo>
                <a:cubicBezTo>
                  <a:pt x="563651" y="2883673"/>
                  <a:pt x="411737" y="2708752"/>
                  <a:pt x="288773" y="2499557"/>
                </a:cubicBezTo>
                <a:cubicBezTo>
                  <a:pt x="167863" y="2293930"/>
                  <a:pt x="80312" y="2060356"/>
                  <a:pt x="35659" y="1823964"/>
                </a:cubicBezTo>
                <a:cubicBezTo>
                  <a:pt x="-10360" y="1581177"/>
                  <a:pt x="-11829" y="1343178"/>
                  <a:pt x="31208" y="1116817"/>
                </a:cubicBezTo>
                <a:cubicBezTo>
                  <a:pt x="71795" y="903345"/>
                  <a:pt x="151102" y="714850"/>
                  <a:pt x="266830" y="556451"/>
                </a:cubicBezTo>
                <a:cubicBezTo>
                  <a:pt x="375349" y="408016"/>
                  <a:pt x="515707" y="286208"/>
                  <a:pt x="683944" y="194390"/>
                </a:cubicBezTo>
                <a:cubicBezTo>
                  <a:pt x="898912" y="77121"/>
                  <a:pt x="1154672" y="12021"/>
                  <a:pt x="1431069" y="151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0" name="Freeform: Shape 69">
            <a:extLst>
              <a:ext uri="{FF2B5EF4-FFF2-40B4-BE49-F238E27FC236}">
                <a16:creationId xmlns:a16="http://schemas.microsoft.com/office/drawing/2014/main" id="{9DFB2FC3-C3AA-44DA-A135-10AFA65B8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5604" y="443150"/>
            <a:ext cx="2805016" cy="3049345"/>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DC9006AC-14D0-4A9C-BE11-F61AB5B8D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3466" y="623454"/>
            <a:ext cx="2567901" cy="2687367"/>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Заголовок 4">
            <a:extLst>
              <a:ext uri="{FF2B5EF4-FFF2-40B4-BE49-F238E27FC236}">
                <a16:creationId xmlns:a16="http://schemas.microsoft.com/office/drawing/2014/main" id="{BA3DA5C6-0509-C1CA-8F3F-04ED8E39DF63}"/>
              </a:ext>
            </a:extLst>
          </p:cNvPr>
          <p:cNvSpPr>
            <a:spLocks noGrp="1"/>
          </p:cNvSpPr>
          <p:nvPr>
            <p:ph type="title"/>
          </p:nvPr>
        </p:nvSpPr>
        <p:spPr>
          <a:xfrm>
            <a:off x="1018168" y="773059"/>
            <a:ext cx="4609246" cy="2142918"/>
          </a:xfrm>
        </p:spPr>
        <p:txBody>
          <a:bodyPr anchor="b">
            <a:normAutofit/>
          </a:bodyPr>
          <a:lstStyle/>
          <a:p>
            <a:r>
              <a:rPr lang="ru-RU" sz="4000" dirty="0"/>
              <a:t>Обоснование РИПВ</a:t>
            </a:r>
            <a:endParaRPr lang="ru-KZ" sz="4000" dirty="0"/>
          </a:p>
        </p:txBody>
      </p:sp>
      <p:sp>
        <p:nvSpPr>
          <p:cNvPr id="74" name="Freeform: Shape 73">
            <a:extLst>
              <a:ext uri="{FF2B5EF4-FFF2-40B4-BE49-F238E27FC236}">
                <a16:creationId xmlns:a16="http://schemas.microsoft.com/office/drawing/2014/main" id="{CB02D12A-0B1A-459E-8D70-2772831B92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7256" y="0"/>
            <a:ext cx="3404592" cy="288096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DD3DED5B-9FB2-439B-A341-F0AF0B9F3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1772" y="0"/>
            <a:ext cx="3580076" cy="302926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5548DE56-0D2D-41D3-8B56-C6B37908F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80" name="Freeform: Shape 79">
            <a:extLst>
              <a:ext uri="{FF2B5EF4-FFF2-40B4-BE49-F238E27FC236}">
                <a16:creationId xmlns:a16="http://schemas.microsoft.com/office/drawing/2014/main" id="{7D646D3E-3C36-4B70-95F2-A1904224D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493" y="3105611"/>
            <a:ext cx="6141507" cy="3752389"/>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7" name="Picture 7" descr="Деревянные блокировать дом в коричневый фон">
            <a:extLst>
              <a:ext uri="{FF2B5EF4-FFF2-40B4-BE49-F238E27FC236}">
                <a16:creationId xmlns:a16="http://schemas.microsoft.com/office/drawing/2014/main" id="{C12E9445-D295-8803-92F7-F985047D3A99}"/>
              </a:ext>
            </a:extLst>
          </p:cNvPr>
          <p:cNvPicPr>
            <a:picLocks noChangeAspect="1"/>
          </p:cNvPicPr>
          <p:nvPr/>
        </p:nvPicPr>
        <p:blipFill rotWithShape="1">
          <a:blip r:embed="rId3"/>
          <a:srcRect l="36219" r="-3" b="-3"/>
          <a:stretch/>
        </p:blipFill>
        <p:spPr>
          <a:xfrm>
            <a:off x="5853211" y="791373"/>
            <a:ext cx="2246489" cy="2351005"/>
          </a:xfrm>
          <a:custGeom>
            <a:avLst/>
            <a:gdLst/>
            <a:ahLst/>
            <a:cxnLst/>
            <a:rect l="l" t="t" r="r" b="b"/>
            <a:pathLst>
              <a:path w="2246489" h="2351005">
                <a:moveTo>
                  <a:pt x="1151661" y="1443"/>
                </a:moveTo>
                <a:cubicBezTo>
                  <a:pt x="1233631" y="4917"/>
                  <a:pt x="1317535" y="14671"/>
                  <a:pt x="1402443" y="30814"/>
                </a:cubicBezTo>
                <a:cubicBezTo>
                  <a:pt x="1537948" y="56577"/>
                  <a:pt x="1639656" y="114298"/>
                  <a:pt x="1732265" y="217920"/>
                </a:cubicBezTo>
                <a:cubicBezTo>
                  <a:pt x="1829139" y="326311"/>
                  <a:pt x="1908765" y="476638"/>
                  <a:pt x="1993051" y="635816"/>
                </a:cubicBezTo>
                <a:cubicBezTo>
                  <a:pt x="2008576" y="665180"/>
                  <a:pt x="2024662" y="695523"/>
                  <a:pt x="2041004" y="725913"/>
                </a:cubicBezTo>
                <a:cubicBezTo>
                  <a:pt x="2187254" y="997942"/>
                  <a:pt x="2279812" y="1193790"/>
                  <a:pt x="2235234" y="1428254"/>
                </a:cubicBezTo>
                <a:cubicBezTo>
                  <a:pt x="2167312" y="1785504"/>
                  <a:pt x="1965442" y="2009279"/>
                  <a:pt x="1560212" y="2176460"/>
                </a:cubicBezTo>
                <a:cubicBezTo>
                  <a:pt x="1507174" y="2198335"/>
                  <a:pt x="1458538" y="2220330"/>
                  <a:pt x="1411529" y="2241605"/>
                </a:cubicBezTo>
                <a:cubicBezTo>
                  <a:pt x="1216626" y="2329770"/>
                  <a:pt x="1116176" y="2370842"/>
                  <a:pt x="963078" y="2341734"/>
                </a:cubicBezTo>
                <a:cubicBezTo>
                  <a:pt x="811062" y="2312832"/>
                  <a:pt x="667816" y="2247882"/>
                  <a:pt x="537304" y="2148767"/>
                </a:cubicBezTo>
                <a:cubicBezTo>
                  <a:pt x="409636" y="2051788"/>
                  <a:pt x="299638" y="1926926"/>
                  <a:pt x="210472" y="1777713"/>
                </a:cubicBezTo>
                <a:cubicBezTo>
                  <a:pt x="122796" y="1631044"/>
                  <a:pt x="59147" y="1464537"/>
                  <a:pt x="26459" y="1296106"/>
                </a:cubicBezTo>
                <a:cubicBezTo>
                  <a:pt x="-7227" y="1123116"/>
                  <a:pt x="-8744" y="953623"/>
                  <a:pt x="21889" y="792504"/>
                </a:cubicBezTo>
                <a:cubicBezTo>
                  <a:pt x="50778" y="640558"/>
                  <a:pt x="107667" y="506474"/>
                  <a:pt x="190903" y="393892"/>
                </a:cubicBezTo>
                <a:cubicBezTo>
                  <a:pt x="268956" y="288393"/>
                  <a:pt x="370042" y="201917"/>
                  <a:pt x="491313" y="136852"/>
                </a:cubicBezTo>
                <a:cubicBezTo>
                  <a:pt x="677259" y="37131"/>
                  <a:pt x="905753" y="-8977"/>
                  <a:pt x="1151661" y="1443"/>
                </a:cubicBezTo>
                <a:close/>
              </a:path>
            </a:pathLst>
          </a:custGeom>
        </p:spPr>
      </p:pic>
      <p:sp>
        <p:nvSpPr>
          <p:cNvPr id="82" name="Freeform: Shape 81">
            <a:extLst>
              <a:ext uri="{FF2B5EF4-FFF2-40B4-BE49-F238E27FC236}">
                <a16:creationId xmlns:a16="http://schemas.microsoft.com/office/drawing/2014/main" id="{D86D0CCB-AA1C-4777-977E-4DA1C256B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814" y="3406834"/>
            <a:ext cx="5724034" cy="3451167"/>
          </a:xfrm>
          <a:custGeom>
            <a:avLst/>
            <a:gdLst>
              <a:gd name="connsiteX0" fmla="*/ 2808622 w 5724034"/>
              <a:gd name="connsiteY0" fmla="*/ 207 h 3451167"/>
              <a:gd name="connsiteX1" fmla="*/ 4400004 w 5724034"/>
              <a:gd name="connsiteY1" fmla="*/ 607462 h 3451167"/>
              <a:gd name="connsiteX2" fmla="*/ 4745277 w 5724034"/>
              <a:gd name="connsiteY2" fmla="*/ 837612 h 3451167"/>
              <a:gd name="connsiteX3" fmla="*/ 5584627 w 5724034"/>
              <a:gd name="connsiteY3" fmla="*/ 1665805 h 3451167"/>
              <a:gd name="connsiteX4" fmla="*/ 5682689 w 5724034"/>
              <a:gd name="connsiteY4" fmla="*/ 1947596 h 3451167"/>
              <a:gd name="connsiteX5" fmla="*/ 5724034 w 5724034"/>
              <a:gd name="connsiteY5" fmla="*/ 2133764 h 3451167"/>
              <a:gd name="connsiteX6" fmla="*/ 5724034 w 5724034"/>
              <a:gd name="connsiteY6" fmla="*/ 3254784 h 3451167"/>
              <a:gd name="connsiteX7" fmla="*/ 5682668 w 5724034"/>
              <a:gd name="connsiteY7" fmla="*/ 3451167 h 3451167"/>
              <a:gd name="connsiteX8" fmla="*/ 3398 w 5724034"/>
              <a:gd name="connsiteY8" fmla="*/ 3451167 h 3451167"/>
              <a:gd name="connsiteX9" fmla="*/ 0 w 5724034"/>
              <a:gd name="connsiteY9" fmla="*/ 3332475 h 3451167"/>
              <a:gd name="connsiteX10" fmla="*/ 51930 w 5724034"/>
              <a:gd name="connsiteY10" fmla="*/ 2960389 h 3451167"/>
              <a:gd name="connsiteX11" fmla="*/ 562146 w 5724034"/>
              <a:gd name="connsiteY11" fmla="*/ 1816544 h 3451167"/>
              <a:gd name="connsiteX12" fmla="*/ 683754 w 5724034"/>
              <a:gd name="connsiteY12" fmla="*/ 1587775 h 3451167"/>
              <a:gd name="connsiteX13" fmla="*/ 1883792 w 5724034"/>
              <a:gd name="connsiteY13" fmla="*/ 191878 h 3451167"/>
              <a:gd name="connsiteX14" fmla="*/ 2808622 w 5724034"/>
              <a:gd name="connsiteY14" fmla="*/ 207 h 345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7">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7"/>
                </a:lnTo>
                <a:lnTo>
                  <a:pt x="3398" y="3451167"/>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8" name="TextBox 27">
            <a:extLst>
              <a:ext uri="{FF2B5EF4-FFF2-40B4-BE49-F238E27FC236}">
                <a16:creationId xmlns:a16="http://schemas.microsoft.com/office/drawing/2014/main" id="{CEF0C6C2-865A-FD42-7191-99C78A97EF3D}"/>
              </a:ext>
            </a:extLst>
          </p:cNvPr>
          <p:cNvSpPr txBox="1"/>
          <p:nvPr/>
        </p:nvSpPr>
        <p:spPr>
          <a:xfrm>
            <a:off x="9259431" y="352581"/>
            <a:ext cx="2961055" cy="1511952"/>
          </a:xfrm>
          <a:prstGeom prst="rect">
            <a:avLst/>
          </a:prstGeom>
          <a:noFill/>
        </p:spPr>
        <p:txBody>
          <a:bodyPr wrap="square">
            <a:spAutoFit/>
          </a:bodyPr>
          <a:lstStyle/>
          <a:p>
            <a:pPr>
              <a:lnSpc>
                <a:spcPct val="130000"/>
              </a:lnSpc>
            </a:pPr>
            <a:r>
              <a:rPr lang="ru-RU" sz="1800" dirty="0">
                <a:solidFill>
                  <a:schemeClr val="bg1">
                    <a:lumMod val="50000"/>
                  </a:schemeClr>
                </a:solidFill>
              </a:rPr>
              <a:t>Чем </a:t>
            </a:r>
            <a:r>
              <a:rPr lang="ru-RU" sz="1800" b="1" dirty="0">
                <a:solidFill>
                  <a:schemeClr val="bg1">
                    <a:lumMod val="50000"/>
                  </a:schemeClr>
                </a:solidFill>
              </a:rPr>
              <a:t>РАНЬШЕ </a:t>
            </a:r>
            <a:r>
              <a:rPr lang="ru-RU" sz="1800" dirty="0">
                <a:solidFill>
                  <a:schemeClr val="bg1">
                    <a:lumMod val="50000"/>
                  </a:schemeClr>
                </a:solidFill>
              </a:rPr>
              <a:t>ребенок получит помощь, тем больше шансов на обучение и прогресс. </a:t>
            </a:r>
          </a:p>
        </p:txBody>
      </p:sp>
      <p:sp>
        <p:nvSpPr>
          <p:cNvPr id="30" name="TextBox 29">
            <a:extLst>
              <a:ext uri="{FF2B5EF4-FFF2-40B4-BE49-F238E27FC236}">
                <a16:creationId xmlns:a16="http://schemas.microsoft.com/office/drawing/2014/main" id="{C69710BE-AF26-8AF5-8BC5-A292BE4EFAFA}"/>
              </a:ext>
            </a:extLst>
          </p:cNvPr>
          <p:cNvSpPr txBox="1"/>
          <p:nvPr/>
        </p:nvSpPr>
        <p:spPr>
          <a:xfrm>
            <a:off x="7305921" y="4178771"/>
            <a:ext cx="4317119" cy="2585323"/>
          </a:xfrm>
          <a:prstGeom prst="rect">
            <a:avLst/>
          </a:prstGeom>
          <a:noFill/>
        </p:spPr>
        <p:txBody>
          <a:bodyPr wrap="square">
            <a:spAutoFit/>
          </a:bodyPr>
          <a:lstStyle/>
          <a:p>
            <a:pPr algn="ctr"/>
            <a:r>
              <a:rPr lang="ru-RU" dirty="0">
                <a:solidFill>
                  <a:schemeClr val="bg1">
                    <a:lumMod val="50000"/>
                  </a:schemeClr>
                </a:solidFill>
              </a:rPr>
              <a:t>Рекомендации предлагают начинать комплексное вмешательство даже </a:t>
            </a:r>
          </a:p>
          <a:p>
            <a:pPr algn="ctr"/>
            <a:endParaRPr lang="ru-RU" b="1" dirty="0">
              <a:solidFill>
                <a:schemeClr val="bg1">
                  <a:lumMod val="50000"/>
                </a:schemeClr>
              </a:solidFill>
            </a:endParaRPr>
          </a:p>
          <a:p>
            <a:pPr algn="ctr"/>
            <a:r>
              <a:rPr lang="ru-RU" b="1" dirty="0">
                <a:solidFill>
                  <a:schemeClr val="bg1">
                    <a:lumMod val="50000"/>
                  </a:schemeClr>
                </a:solidFill>
              </a:rPr>
              <a:t>НА ЭТАПЕ ПОДОЗРЕНИЯ НА РАС</a:t>
            </a:r>
            <a:endParaRPr lang="ru-RU" dirty="0">
              <a:solidFill>
                <a:schemeClr val="bg1">
                  <a:lumMod val="50000"/>
                </a:schemeClr>
              </a:solidFill>
            </a:endParaRPr>
          </a:p>
          <a:p>
            <a:pPr algn="ctr"/>
            <a:endParaRPr lang="ru-RU" dirty="0">
              <a:solidFill>
                <a:schemeClr val="bg1">
                  <a:lumMod val="50000"/>
                </a:schemeClr>
              </a:solidFill>
            </a:endParaRPr>
          </a:p>
          <a:p>
            <a:pPr algn="ctr"/>
            <a:r>
              <a:rPr lang="ru-RU" dirty="0">
                <a:solidFill>
                  <a:schemeClr val="bg1">
                    <a:lumMod val="50000"/>
                  </a:schemeClr>
                </a:solidFill>
              </a:rPr>
              <a:t>срочное положительное влияние на симптомы и последующие навыки</a:t>
            </a:r>
            <a:endParaRPr lang="ru-KZ" dirty="0">
              <a:solidFill>
                <a:schemeClr val="bg1">
                  <a:lumMod val="50000"/>
                </a:schemeClr>
              </a:solidFill>
            </a:endParaRPr>
          </a:p>
        </p:txBody>
      </p:sp>
      <p:graphicFrame>
        <p:nvGraphicFramePr>
          <p:cNvPr id="38" name="Объект 37">
            <a:extLst>
              <a:ext uri="{FF2B5EF4-FFF2-40B4-BE49-F238E27FC236}">
                <a16:creationId xmlns:a16="http://schemas.microsoft.com/office/drawing/2014/main" id="{E0F23071-60CE-8E6C-06EC-C849AACAAAB9}"/>
              </a:ext>
            </a:extLst>
          </p:cNvPr>
          <p:cNvGraphicFramePr>
            <a:graphicFrameLocks noGrp="1"/>
          </p:cNvGraphicFramePr>
          <p:nvPr>
            <p:ph idx="1"/>
            <p:extLst>
              <p:ext uri="{D42A27DB-BD31-4B8C-83A1-F6EECF244321}">
                <p14:modId xmlns:p14="http://schemas.microsoft.com/office/powerpoint/2010/main" val="3477324149"/>
              </p:ext>
            </p:extLst>
          </p:nvPr>
        </p:nvGraphicFramePr>
        <p:xfrm>
          <a:off x="1007455" y="3347486"/>
          <a:ext cx="5050825" cy="30493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0" name="Прямоугольник 39">
            <a:extLst>
              <a:ext uri="{FF2B5EF4-FFF2-40B4-BE49-F238E27FC236}">
                <a16:creationId xmlns:a16="http://schemas.microsoft.com/office/drawing/2014/main" id="{FE7B67E6-4AB9-7BFD-A475-2365339D243C}"/>
              </a:ext>
            </a:extLst>
          </p:cNvPr>
          <p:cNvSpPr/>
          <p:nvPr/>
        </p:nvSpPr>
        <p:spPr>
          <a:xfrm>
            <a:off x="7386320" y="5112097"/>
            <a:ext cx="4175760" cy="670721"/>
          </a:xfrm>
          <a:prstGeom prst="rect">
            <a:avLst/>
          </a:prstGeom>
          <a:noFill/>
          <a:ln w="38100" cap="flat" cmpd="sng" algn="ctr">
            <a:solidFill>
              <a:schemeClr val="accent4">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ru-KZ"/>
          </a:p>
        </p:txBody>
      </p:sp>
      <p:pic>
        <p:nvPicPr>
          <p:cNvPr id="2" name="mcntРисунок 6">
            <a:extLst>
              <a:ext uri="{FF2B5EF4-FFF2-40B4-BE49-F238E27FC236}">
                <a16:creationId xmlns:a16="http://schemas.microsoft.com/office/drawing/2014/main" id="{E542B723-9C1A-0541-44FB-BD3A33F04AE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8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useBgFill="1">
        <p:nvSpPr>
          <p:cNvPr id="2134" name="Rectangle 2124">
            <a:extLst>
              <a:ext uri="{FF2B5EF4-FFF2-40B4-BE49-F238E27FC236}">
                <a16:creationId xmlns:a16="http://schemas.microsoft.com/office/drawing/2014/main" id="{954AB742-44A6-4CDD-B54A-818846AF8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36" name="Freeform: Shape 2126">
            <a:extLst>
              <a:ext uri="{FF2B5EF4-FFF2-40B4-BE49-F238E27FC236}">
                <a16:creationId xmlns:a16="http://schemas.microsoft.com/office/drawing/2014/main" id="{C554E5A1-A886-498E-BB7B-D46D96956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410" y="0"/>
            <a:ext cx="3997527" cy="2646947"/>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138" name="Freeform: Shape 2128">
            <a:extLst>
              <a:ext uri="{FF2B5EF4-FFF2-40B4-BE49-F238E27FC236}">
                <a16:creationId xmlns:a16="http://schemas.microsoft.com/office/drawing/2014/main" id="{0C87AD90-AAFE-4334-90DA-2CE513B8A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875" y="0"/>
            <a:ext cx="4244813" cy="2866417"/>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140" name="Freeform: Shape 2130">
            <a:extLst>
              <a:ext uri="{FF2B5EF4-FFF2-40B4-BE49-F238E27FC236}">
                <a16:creationId xmlns:a16="http://schemas.microsoft.com/office/drawing/2014/main" id="{1418DD6F-4B37-4D9C-8371-5E5B013F2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336" y="0"/>
            <a:ext cx="4584032" cy="3020235"/>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2054" name="Picture 6" descr="Early Intervention Services for Children Birth to Age 3">
            <a:extLst>
              <a:ext uri="{FF2B5EF4-FFF2-40B4-BE49-F238E27FC236}">
                <a16:creationId xmlns:a16="http://schemas.microsoft.com/office/drawing/2014/main" id="{E1868EE3-9EFD-58D2-1526-64428325EE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03" r="2" b="1"/>
          <a:stretch/>
        </p:blipFill>
        <p:spPr bwMode="auto">
          <a:xfrm>
            <a:off x="1338072" y="1"/>
            <a:ext cx="3392905" cy="2376547"/>
          </a:xfrm>
          <a:custGeom>
            <a:avLst/>
            <a:gdLst/>
            <a:ahLst/>
            <a:cxnLst/>
            <a:rect l="l" t="t" r="r" b="b"/>
            <a:pathLst>
              <a:path w="3484186" h="2440484">
                <a:moveTo>
                  <a:pt x="341018" y="0"/>
                </a:moveTo>
                <a:lnTo>
                  <a:pt x="3285181" y="0"/>
                </a:lnTo>
                <a:lnTo>
                  <a:pt x="3321562" y="74937"/>
                </a:lnTo>
                <a:cubicBezTo>
                  <a:pt x="3427818" y="322243"/>
                  <a:pt x="3484186" y="608579"/>
                  <a:pt x="3484186" y="914184"/>
                </a:cubicBezTo>
                <a:cubicBezTo>
                  <a:pt x="3484186" y="1109268"/>
                  <a:pt x="3428334" y="1265837"/>
                  <a:pt x="3303173" y="1421888"/>
                </a:cubicBezTo>
                <a:cubicBezTo>
                  <a:pt x="3172255" y="1585125"/>
                  <a:pt x="2975540" y="1735475"/>
                  <a:pt x="2767237" y="1894635"/>
                </a:cubicBezTo>
                <a:cubicBezTo>
                  <a:pt x="2728806" y="1923966"/>
                  <a:pt x="2689104" y="1954332"/>
                  <a:pt x="2649403" y="1985068"/>
                </a:cubicBezTo>
                <a:cubicBezTo>
                  <a:pt x="2294030" y="2260140"/>
                  <a:pt x="2034660" y="2440484"/>
                  <a:pt x="1681157" y="2440484"/>
                </a:cubicBezTo>
                <a:cubicBezTo>
                  <a:pt x="1142528" y="2440484"/>
                  <a:pt x="761064" y="2219109"/>
                  <a:pt x="405691" y="1700219"/>
                </a:cubicBezTo>
                <a:cubicBezTo>
                  <a:pt x="359186" y="1632303"/>
                  <a:pt x="313726" y="1570535"/>
                  <a:pt x="269763" y="1510839"/>
                </a:cubicBezTo>
                <a:cubicBezTo>
                  <a:pt x="87553" y="1263318"/>
                  <a:pt x="0" y="1134597"/>
                  <a:pt x="0" y="914184"/>
                </a:cubicBezTo>
                <a:cubicBezTo>
                  <a:pt x="0" y="695327"/>
                  <a:pt x="54880" y="479135"/>
                  <a:pt x="162994" y="271610"/>
                </a:cubicBezTo>
                <a:cubicBezTo>
                  <a:pt x="189444" y="220858"/>
                  <a:pt x="218734" y="171179"/>
                  <a:pt x="250799" y="122658"/>
                </a:cubicBezTo>
                <a:close/>
              </a:path>
            </a:pathLst>
          </a:custGeom>
          <a:noFill/>
          <a:extLst>
            <a:ext uri="{909E8E84-426E-40DD-AFC4-6F175D3DCCD1}">
              <a14:hiddenFill xmlns:a14="http://schemas.microsoft.com/office/drawing/2010/main">
                <a:solidFill>
                  <a:srgbClr val="FFFFFF"/>
                </a:solidFill>
              </a14:hiddenFill>
            </a:ext>
          </a:extLst>
        </p:spPr>
      </p:pic>
      <p:sp>
        <p:nvSpPr>
          <p:cNvPr id="2133" name="Freeform: Shape 2132">
            <a:extLst>
              <a:ext uri="{FF2B5EF4-FFF2-40B4-BE49-F238E27FC236}">
                <a16:creationId xmlns:a16="http://schemas.microsoft.com/office/drawing/2014/main" id="{A9CAA4AF-9439-4251-91D8-B10094717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2156" y="3297832"/>
            <a:ext cx="5959692" cy="3560169"/>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35" name="Freeform: Shape 2134">
            <a:extLst>
              <a:ext uri="{FF2B5EF4-FFF2-40B4-BE49-F238E27FC236}">
                <a16:creationId xmlns:a16="http://schemas.microsoft.com/office/drawing/2014/main" id="{CD2A5C08-5689-4BEE-9A95-2C42FDA8A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3499" y="319598"/>
            <a:ext cx="3110997" cy="3301428"/>
          </a:xfrm>
          <a:custGeom>
            <a:avLst/>
            <a:gdLst>
              <a:gd name="connsiteX0" fmla="*/ 1431069 w 3110997"/>
              <a:gd name="connsiteY0" fmla="*/ 1514 h 3301428"/>
              <a:gd name="connsiteX1" fmla="*/ 1946520 w 3110997"/>
              <a:gd name="connsiteY1" fmla="*/ 42088 h 3301428"/>
              <a:gd name="connsiteX2" fmla="*/ 2402721 w 3110997"/>
              <a:gd name="connsiteY2" fmla="*/ 303594 h 3301428"/>
              <a:gd name="connsiteX3" fmla="*/ 2762423 w 3110997"/>
              <a:gd name="connsiteY3" fmla="*/ 889436 h 3301428"/>
              <a:gd name="connsiteX4" fmla="*/ 2828518 w 3110997"/>
              <a:gd name="connsiteY4" fmla="*/ 1015773 h 3301428"/>
              <a:gd name="connsiteX5" fmla="*/ 3094962 w 3110997"/>
              <a:gd name="connsiteY5" fmla="*/ 2001284 h 3301428"/>
              <a:gd name="connsiteX6" fmla="*/ 2157067 w 3110997"/>
              <a:gd name="connsiteY6" fmla="*/ 3054444 h 3301428"/>
              <a:gd name="connsiteX7" fmla="*/ 1950853 w 3110997"/>
              <a:gd name="connsiteY7" fmla="*/ 3146478 h 3301428"/>
              <a:gd name="connsiteX8" fmla="*/ 1329246 w 3110997"/>
              <a:gd name="connsiteY8" fmla="*/ 3288753 h 3301428"/>
              <a:gd name="connsiteX9" fmla="*/ 740145 w 3110997"/>
              <a:gd name="connsiteY9" fmla="*/ 3019378 h 3301428"/>
              <a:gd name="connsiteX10" fmla="*/ 288773 w 3110997"/>
              <a:gd name="connsiteY10" fmla="*/ 2499557 h 3301428"/>
              <a:gd name="connsiteX11" fmla="*/ 35659 w 3110997"/>
              <a:gd name="connsiteY11" fmla="*/ 1823964 h 3301428"/>
              <a:gd name="connsiteX12" fmla="*/ 31208 w 3110997"/>
              <a:gd name="connsiteY12" fmla="*/ 1116817 h 3301428"/>
              <a:gd name="connsiteX13" fmla="*/ 266830 w 3110997"/>
              <a:gd name="connsiteY13" fmla="*/ 556451 h 3301428"/>
              <a:gd name="connsiteX14" fmla="*/ 683944 w 3110997"/>
              <a:gd name="connsiteY14" fmla="*/ 194390 h 3301428"/>
              <a:gd name="connsiteX15" fmla="*/ 1431069 w 3110997"/>
              <a:gd name="connsiteY15" fmla="*/ 1514 h 330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0997" h="3301428">
                <a:moveTo>
                  <a:pt x="1431069" y="1514"/>
                </a:moveTo>
                <a:cubicBezTo>
                  <a:pt x="1596908" y="-4789"/>
                  <a:pt x="1770176" y="8561"/>
                  <a:pt x="1946520" y="42088"/>
                </a:cubicBezTo>
                <a:cubicBezTo>
                  <a:pt x="2134136" y="77759"/>
                  <a:pt x="2274818" y="158432"/>
                  <a:pt x="2402721" y="303594"/>
                </a:cubicBezTo>
                <a:cubicBezTo>
                  <a:pt x="2536515" y="455435"/>
                  <a:pt x="2646258" y="666231"/>
                  <a:pt x="2762423" y="889436"/>
                </a:cubicBezTo>
                <a:cubicBezTo>
                  <a:pt x="2783822" y="930610"/>
                  <a:pt x="2805992" y="973158"/>
                  <a:pt x="2828518" y="1015773"/>
                </a:cubicBezTo>
                <a:cubicBezTo>
                  <a:pt x="3030101" y="1397216"/>
                  <a:pt x="3157590" y="1671880"/>
                  <a:pt x="3094962" y="2001284"/>
                </a:cubicBezTo>
                <a:cubicBezTo>
                  <a:pt x="2999536" y="2503193"/>
                  <a:pt x="2719052" y="2818175"/>
                  <a:pt x="2157067" y="3054444"/>
                </a:cubicBezTo>
                <a:cubicBezTo>
                  <a:pt x="2083511" y="3085361"/>
                  <a:pt x="2016053" y="3116427"/>
                  <a:pt x="1950853" y="3146478"/>
                </a:cubicBezTo>
                <a:cubicBezTo>
                  <a:pt x="1680527" y="3271008"/>
                  <a:pt x="1541221" y="3329055"/>
                  <a:pt x="1329246" y="3288753"/>
                </a:cubicBezTo>
                <a:cubicBezTo>
                  <a:pt x="1118766" y="3248736"/>
                  <a:pt x="920572" y="3158068"/>
                  <a:pt x="740145" y="3019378"/>
                </a:cubicBezTo>
                <a:cubicBezTo>
                  <a:pt x="563651" y="2883673"/>
                  <a:pt x="411737" y="2708752"/>
                  <a:pt x="288773" y="2499557"/>
                </a:cubicBezTo>
                <a:cubicBezTo>
                  <a:pt x="167863" y="2293930"/>
                  <a:pt x="80312" y="2060356"/>
                  <a:pt x="35659" y="1823964"/>
                </a:cubicBezTo>
                <a:cubicBezTo>
                  <a:pt x="-10360" y="1581177"/>
                  <a:pt x="-11829" y="1343178"/>
                  <a:pt x="31208" y="1116817"/>
                </a:cubicBezTo>
                <a:cubicBezTo>
                  <a:pt x="71795" y="903345"/>
                  <a:pt x="151102" y="714850"/>
                  <a:pt x="266830" y="556451"/>
                </a:cubicBezTo>
                <a:cubicBezTo>
                  <a:pt x="375349" y="408016"/>
                  <a:pt x="515707" y="286208"/>
                  <a:pt x="683944" y="194390"/>
                </a:cubicBezTo>
                <a:cubicBezTo>
                  <a:pt x="898912" y="77121"/>
                  <a:pt x="1154672" y="12021"/>
                  <a:pt x="1431069" y="151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37" name="Freeform: Shape 2136">
            <a:extLst>
              <a:ext uri="{FF2B5EF4-FFF2-40B4-BE49-F238E27FC236}">
                <a16:creationId xmlns:a16="http://schemas.microsoft.com/office/drawing/2014/main" id="{402A6F17-9810-4DEF-B424-3A711DE7F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5604" y="443150"/>
            <a:ext cx="2805016" cy="3049345"/>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39" name="Freeform: Shape 2138">
            <a:extLst>
              <a:ext uri="{FF2B5EF4-FFF2-40B4-BE49-F238E27FC236}">
                <a16:creationId xmlns:a16="http://schemas.microsoft.com/office/drawing/2014/main" id="{4EFC67A7-3EF2-4A67-973D-BC6780225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3466" y="623454"/>
            <a:ext cx="2567901" cy="2687367"/>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9B33DCD3-9EDD-1199-5BDB-22E9DFBEECC0}"/>
              </a:ext>
            </a:extLst>
          </p:cNvPr>
          <p:cNvSpPr>
            <a:spLocks noGrp="1"/>
          </p:cNvSpPr>
          <p:nvPr>
            <p:ph type="title"/>
          </p:nvPr>
        </p:nvSpPr>
        <p:spPr>
          <a:xfrm>
            <a:off x="1016780" y="3011428"/>
            <a:ext cx="4717178" cy="1209183"/>
          </a:xfrm>
        </p:spPr>
        <p:txBody>
          <a:bodyPr anchor="b">
            <a:normAutofit/>
          </a:bodyPr>
          <a:lstStyle/>
          <a:p>
            <a:pPr>
              <a:lnSpc>
                <a:spcPct val="120000"/>
              </a:lnSpc>
            </a:pPr>
            <a:r>
              <a:rPr lang="ru-RU" sz="2800" dirty="0"/>
              <a:t>Важные аспекты РИПВ</a:t>
            </a:r>
            <a:endParaRPr lang="ru-RU" sz="2700" dirty="0"/>
          </a:p>
        </p:txBody>
      </p:sp>
      <p:sp>
        <p:nvSpPr>
          <p:cNvPr id="2141" name="Freeform: Shape 2140">
            <a:extLst>
              <a:ext uri="{FF2B5EF4-FFF2-40B4-BE49-F238E27FC236}">
                <a16:creationId xmlns:a16="http://schemas.microsoft.com/office/drawing/2014/main" id="{366ABC24-0209-4102-937A-A7DCB631F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7256" y="0"/>
            <a:ext cx="3404592" cy="288096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3" name="Freeform: Shape 2142">
            <a:extLst>
              <a:ext uri="{FF2B5EF4-FFF2-40B4-BE49-F238E27FC236}">
                <a16:creationId xmlns:a16="http://schemas.microsoft.com/office/drawing/2014/main" id="{4E0353AB-2B58-414E-9A96-9F171A07C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1772" y="0"/>
            <a:ext cx="3580076" cy="302926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45" name="Freeform: Shape 2144">
            <a:extLst>
              <a:ext uri="{FF2B5EF4-FFF2-40B4-BE49-F238E27FC236}">
                <a16:creationId xmlns:a16="http://schemas.microsoft.com/office/drawing/2014/main" id="{338988AC-174D-45F8-BC18-EC09F2AD9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147" name="Freeform: Shape 2146">
            <a:extLst>
              <a:ext uri="{FF2B5EF4-FFF2-40B4-BE49-F238E27FC236}">
                <a16:creationId xmlns:a16="http://schemas.microsoft.com/office/drawing/2014/main" id="{390EEB7C-9D4C-491A-A547-18E5793A2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493" y="3105611"/>
            <a:ext cx="6141507" cy="3752389"/>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2050" name="Picture 2" descr="Early Intervention Makes the Difference! - Clayton">
            <a:extLst>
              <a:ext uri="{FF2B5EF4-FFF2-40B4-BE49-F238E27FC236}">
                <a16:creationId xmlns:a16="http://schemas.microsoft.com/office/drawing/2014/main" id="{838BB335-526F-1B40-3413-8203DDDF4D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956" r="1" b="1"/>
          <a:stretch/>
        </p:blipFill>
        <p:spPr bwMode="auto">
          <a:xfrm>
            <a:off x="5853211" y="791373"/>
            <a:ext cx="2246489" cy="2351005"/>
          </a:xfrm>
          <a:custGeom>
            <a:avLst/>
            <a:gdLst/>
            <a:ahLst/>
            <a:cxnLst/>
            <a:rect l="l" t="t" r="r" b="b"/>
            <a:pathLst>
              <a:path w="2246489" h="2351005">
                <a:moveTo>
                  <a:pt x="1151661" y="1443"/>
                </a:moveTo>
                <a:cubicBezTo>
                  <a:pt x="1233631" y="4917"/>
                  <a:pt x="1317535" y="14671"/>
                  <a:pt x="1402443" y="30814"/>
                </a:cubicBezTo>
                <a:cubicBezTo>
                  <a:pt x="1537948" y="56577"/>
                  <a:pt x="1639656" y="114298"/>
                  <a:pt x="1732265" y="217920"/>
                </a:cubicBezTo>
                <a:cubicBezTo>
                  <a:pt x="1829139" y="326311"/>
                  <a:pt x="1908765" y="476638"/>
                  <a:pt x="1993051" y="635816"/>
                </a:cubicBezTo>
                <a:cubicBezTo>
                  <a:pt x="2008576" y="665180"/>
                  <a:pt x="2024662" y="695523"/>
                  <a:pt x="2041004" y="725913"/>
                </a:cubicBezTo>
                <a:cubicBezTo>
                  <a:pt x="2187254" y="997942"/>
                  <a:pt x="2279812" y="1193790"/>
                  <a:pt x="2235234" y="1428254"/>
                </a:cubicBezTo>
                <a:cubicBezTo>
                  <a:pt x="2167312" y="1785504"/>
                  <a:pt x="1965442" y="2009279"/>
                  <a:pt x="1560212" y="2176460"/>
                </a:cubicBezTo>
                <a:cubicBezTo>
                  <a:pt x="1507174" y="2198335"/>
                  <a:pt x="1458538" y="2220330"/>
                  <a:pt x="1411529" y="2241605"/>
                </a:cubicBezTo>
                <a:cubicBezTo>
                  <a:pt x="1216626" y="2329770"/>
                  <a:pt x="1116176" y="2370842"/>
                  <a:pt x="963078" y="2341734"/>
                </a:cubicBezTo>
                <a:cubicBezTo>
                  <a:pt x="811062" y="2312832"/>
                  <a:pt x="667816" y="2247882"/>
                  <a:pt x="537304" y="2148767"/>
                </a:cubicBezTo>
                <a:cubicBezTo>
                  <a:pt x="409636" y="2051788"/>
                  <a:pt x="299638" y="1926926"/>
                  <a:pt x="210472" y="1777713"/>
                </a:cubicBezTo>
                <a:cubicBezTo>
                  <a:pt x="122796" y="1631044"/>
                  <a:pt x="59147" y="1464537"/>
                  <a:pt x="26459" y="1296106"/>
                </a:cubicBezTo>
                <a:cubicBezTo>
                  <a:pt x="-7227" y="1123116"/>
                  <a:pt x="-8744" y="953623"/>
                  <a:pt x="21889" y="792504"/>
                </a:cubicBezTo>
                <a:cubicBezTo>
                  <a:pt x="50778" y="640558"/>
                  <a:pt x="107667" y="506474"/>
                  <a:pt x="190903" y="393892"/>
                </a:cubicBezTo>
                <a:cubicBezTo>
                  <a:pt x="268956" y="288393"/>
                  <a:pt x="370042" y="201917"/>
                  <a:pt x="491313" y="136852"/>
                </a:cubicBezTo>
                <a:cubicBezTo>
                  <a:pt x="677259" y="37131"/>
                  <a:pt x="905753" y="-8977"/>
                  <a:pt x="1151661" y="1443"/>
                </a:cubicBez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Coaching Tips for Any Parent Can Use - Any Baby Can">
            <a:extLst>
              <a:ext uri="{FF2B5EF4-FFF2-40B4-BE49-F238E27FC236}">
                <a16:creationId xmlns:a16="http://schemas.microsoft.com/office/drawing/2014/main" id="{B3DB56DA-98A9-E7C7-9C19-181BB403833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7" r="38501"/>
          <a:stretch/>
        </p:blipFill>
        <p:spPr bwMode="auto">
          <a:xfrm>
            <a:off x="9109902" y="-9270"/>
            <a:ext cx="3093269" cy="2530405"/>
          </a:xfrm>
          <a:custGeom>
            <a:avLst/>
            <a:gdLst/>
            <a:ahLst/>
            <a:cxnLst/>
            <a:rect l="l" t="t" r="r" b="b"/>
            <a:pathLst>
              <a:path w="3093269" h="2530405">
                <a:moveTo>
                  <a:pt x="60381" y="0"/>
                </a:moveTo>
                <a:lnTo>
                  <a:pt x="3093269" y="0"/>
                </a:lnTo>
                <a:lnTo>
                  <a:pt x="3093269" y="1760938"/>
                </a:lnTo>
                <a:lnTo>
                  <a:pt x="3091357" y="1764934"/>
                </a:lnTo>
                <a:cubicBezTo>
                  <a:pt x="3032651" y="1871844"/>
                  <a:pt x="2962668" y="1970741"/>
                  <a:pt x="2881807" y="2060870"/>
                </a:cubicBezTo>
                <a:cubicBezTo>
                  <a:pt x="2718935" y="2242410"/>
                  <a:pt x="2557541" y="2288971"/>
                  <a:pt x="2236713" y="2369092"/>
                </a:cubicBezTo>
                <a:cubicBezTo>
                  <a:pt x="2159321" y="2388405"/>
                  <a:pt x="2079268" y="2408405"/>
                  <a:pt x="1993879" y="2432762"/>
                </a:cubicBezTo>
                <a:cubicBezTo>
                  <a:pt x="1341447" y="2618793"/>
                  <a:pt x="889107" y="2542063"/>
                  <a:pt x="481384" y="2176267"/>
                </a:cubicBezTo>
                <a:cubicBezTo>
                  <a:pt x="213794" y="1936193"/>
                  <a:pt x="150722" y="1611509"/>
                  <a:pt x="84978" y="1143609"/>
                </a:cubicBezTo>
                <a:cubicBezTo>
                  <a:pt x="77638" y="1091332"/>
                  <a:pt x="70023" y="1039358"/>
                  <a:pt x="62604" y="989101"/>
                </a:cubicBezTo>
                <a:cubicBezTo>
                  <a:pt x="22537" y="716545"/>
                  <a:pt x="-15270" y="459119"/>
                  <a:pt x="6250" y="235762"/>
                </a:cubicBezTo>
                <a:cubicBezTo>
                  <a:pt x="11393" y="182380"/>
                  <a:pt x="19838" y="131912"/>
                  <a:pt x="31866" y="83728"/>
                </a:cubicBezTo>
                <a:close/>
              </a:path>
            </a:pathLst>
          </a:custGeom>
          <a:noFill/>
          <a:extLst>
            <a:ext uri="{909E8E84-426E-40DD-AFC4-6F175D3DCCD1}">
              <a14:hiddenFill xmlns:a14="http://schemas.microsoft.com/office/drawing/2010/main">
                <a:solidFill>
                  <a:srgbClr val="FFFFFF"/>
                </a:solidFill>
              </a14:hiddenFill>
            </a:ext>
          </a:extLst>
        </p:spPr>
      </p:pic>
      <p:sp>
        <p:nvSpPr>
          <p:cNvPr id="2149" name="Freeform: Shape 2148">
            <a:extLst>
              <a:ext uri="{FF2B5EF4-FFF2-40B4-BE49-F238E27FC236}">
                <a16:creationId xmlns:a16="http://schemas.microsoft.com/office/drawing/2014/main" id="{0D734200-AA18-43F2-86A1-08BB838EC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814" y="3406834"/>
            <a:ext cx="5724034" cy="3451167"/>
          </a:xfrm>
          <a:custGeom>
            <a:avLst/>
            <a:gdLst>
              <a:gd name="connsiteX0" fmla="*/ 2808622 w 5724034"/>
              <a:gd name="connsiteY0" fmla="*/ 207 h 3451167"/>
              <a:gd name="connsiteX1" fmla="*/ 4400004 w 5724034"/>
              <a:gd name="connsiteY1" fmla="*/ 607462 h 3451167"/>
              <a:gd name="connsiteX2" fmla="*/ 4745277 w 5724034"/>
              <a:gd name="connsiteY2" fmla="*/ 837612 h 3451167"/>
              <a:gd name="connsiteX3" fmla="*/ 5584627 w 5724034"/>
              <a:gd name="connsiteY3" fmla="*/ 1665805 h 3451167"/>
              <a:gd name="connsiteX4" fmla="*/ 5682689 w 5724034"/>
              <a:gd name="connsiteY4" fmla="*/ 1947596 h 3451167"/>
              <a:gd name="connsiteX5" fmla="*/ 5724034 w 5724034"/>
              <a:gd name="connsiteY5" fmla="*/ 2133764 h 3451167"/>
              <a:gd name="connsiteX6" fmla="*/ 5724034 w 5724034"/>
              <a:gd name="connsiteY6" fmla="*/ 3254784 h 3451167"/>
              <a:gd name="connsiteX7" fmla="*/ 5682668 w 5724034"/>
              <a:gd name="connsiteY7" fmla="*/ 3451167 h 3451167"/>
              <a:gd name="connsiteX8" fmla="*/ 3398 w 5724034"/>
              <a:gd name="connsiteY8" fmla="*/ 3451167 h 3451167"/>
              <a:gd name="connsiteX9" fmla="*/ 0 w 5724034"/>
              <a:gd name="connsiteY9" fmla="*/ 3332475 h 3451167"/>
              <a:gd name="connsiteX10" fmla="*/ 51930 w 5724034"/>
              <a:gd name="connsiteY10" fmla="*/ 2960389 h 3451167"/>
              <a:gd name="connsiteX11" fmla="*/ 562146 w 5724034"/>
              <a:gd name="connsiteY11" fmla="*/ 1816544 h 3451167"/>
              <a:gd name="connsiteX12" fmla="*/ 683754 w 5724034"/>
              <a:gd name="connsiteY12" fmla="*/ 1587775 h 3451167"/>
              <a:gd name="connsiteX13" fmla="*/ 1883792 w 5724034"/>
              <a:gd name="connsiteY13" fmla="*/ 191878 h 3451167"/>
              <a:gd name="connsiteX14" fmla="*/ 2808622 w 5724034"/>
              <a:gd name="connsiteY14" fmla="*/ 207 h 345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7">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7"/>
                </a:lnTo>
                <a:lnTo>
                  <a:pt x="3398" y="3451167"/>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Объект 2">
            <a:extLst>
              <a:ext uri="{FF2B5EF4-FFF2-40B4-BE49-F238E27FC236}">
                <a16:creationId xmlns:a16="http://schemas.microsoft.com/office/drawing/2014/main" id="{1363E91F-F019-EB9E-2F45-22E4E396F21E}"/>
              </a:ext>
            </a:extLst>
          </p:cNvPr>
          <p:cNvSpPr>
            <a:spLocks noGrp="1"/>
          </p:cNvSpPr>
          <p:nvPr>
            <p:ph idx="1"/>
          </p:nvPr>
        </p:nvSpPr>
        <p:spPr>
          <a:xfrm>
            <a:off x="1124713" y="4253064"/>
            <a:ext cx="5342949" cy="2142918"/>
          </a:xfrm>
        </p:spPr>
        <p:txBody>
          <a:bodyPr>
            <a:normAutofit/>
          </a:bodyPr>
          <a:lstStyle/>
          <a:p>
            <a:pPr marL="285750" indent="-285750">
              <a:buFont typeface="Arial" panose="020B0604020202020204" pitchFamily="34" charset="0"/>
              <a:buChar char="•"/>
            </a:pPr>
            <a:r>
              <a:rPr lang="ru-RU" sz="1600" dirty="0"/>
              <a:t>индивидуальное для каждого ребенка </a:t>
            </a:r>
          </a:p>
          <a:p>
            <a:pPr marL="285750" indent="-285750">
              <a:buFont typeface="Arial" panose="020B0604020202020204" pitchFamily="34" charset="0"/>
              <a:buChar char="•"/>
            </a:pPr>
            <a:r>
              <a:rPr lang="ru-RU" sz="1600" dirty="0"/>
              <a:t>предлагать поддержку всей семье</a:t>
            </a:r>
          </a:p>
        </p:txBody>
      </p:sp>
      <p:pic>
        <p:nvPicPr>
          <p:cNvPr id="2056" name="Picture 8" descr="Why is Research for People with Down Syndrome Important? | Global ...">
            <a:extLst>
              <a:ext uri="{FF2B5EF4-FFF2-40B4-BE49-F238E27FC236}">
                <a16:creationId xmlns:a16="http://schemas.microsoft.com/office/drawing/2014/main" id="{11CB0F89-418E-8840-8B63-16ADE892A76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 b="21845"/>
          <a:stretch/>
        </p:blipFill>
        <p:spPr bwMode="auto">
          <a:xfrm>
            <a:off x="6807196" y="3656543"/>
            <a:ext cx="5185262" cy="3201454"/>
          </a:xfrm>
          <a:custGeom>
            <a:avLst/>
            <a:gdLst/>
            <a:ahLst/>
            <a:cxnLst/>
            <a:rect l="l" t="t" r="r" b="b"/>
            <a:pathLst>
              <a:path w="5185262" h="3201454">
                <a:moveTo>
                  <a:pt x="2395657" y="533"/>
                </a:moveTo>
                <a:cubicBezTo>
                  <a:pt x="2853132" y="-10568"/>
                  <a:pt x="3320085" y="151875"/>
                  <a:pt x="3853824" y="495130"/>
                </a:cubicBezTo>
                <a:cubicBezTo>
                  <a:pt x="3965587" y="567021"/>
                  <a:pt x="4071620" y="630367"/>
                  <a:pt x="4174137" y="691568"/>
                </a:cubicBezTo>
                <a:cubicBezTo>
                  <a:pt x="4599096" y="945381"/>
                  <a:pt x="4810106" y="1082014"/>
                  <a:pt x="4963571" y="1412493"/>
                </a:cubicBezTo>
                <a:cubicBezTo>
                  <a:pt x="5115952" y="1740640"/>
                  <a:pt x="5190392" y="2100122"/>
                  <a:pt x="5184988" y="2480884"/>
                </a:cubicBezTo>
                <a:cubicBezTo>
                  <a:pt x="5182321" y="2667133"/>
                  <a:pt x="5160907" y="2854257"/>
                  <a:pt x="5121020" y="3040915"/>
                </a:cubicBezTo>
                <a:lnTo>
                  <a:pt x="5078712" y="3201454"/>
                </a:lnTo>
                <a:lnTo>
                  <a:pt x="5755" y="3201454"/>
                </a:lnTo>
                <a:lnTo>
                  <a:pt x="0" y="3006621"/>
                </a:lnTo>
                <a:cubicBezTo>
                  <a:pt x="4041" y="2932436"/>
                  <a:pt x="14231" y="2856537"/>
                  <a:pt x="30450" y="2777898"/>
                </a:cubicBezTo>
                <a:cubicBezTo>
                  <a:pt x="98304" y="2448859"/>
                  <a:pt x="266355" y="2096783"/>
                  <a:pt x="444335" y="1724033"/>
                </a:cubicBezTo>
                <a:cubicBezTo>
                  <a:pt x="477196" y="1655314"/>
                  <a:pt x="511097" y="1584223"/>
                  <a:pt x="544740" y="1512578"/>
                </a:cubicBezTo>
                <a:cubicBezTo>
                  <a:pt x="845919" y="871350"/>
                  <a:pt x="1079952" y="433962"/>
                  <a:pt x="1570060" y="206371"/>
                </a:cubicBezTo>
                <a:cubicBezTo>
                  <a:pt x="1850099" y="76329"/>
                  <a:pt x="2121172" y="7193"/>
                  <a:pt x="2395657" y="533"/>
                </a:cubicBezTo>
                <a:close/>
              </a:path>
            </a:pathLst>
          </a:custGeom>
          <a:noFill/>
          <a:extLst>
            <a:ext uri="{909E8E84-426E-40DD-AFC4-6F175D3DCCD1}">
              <a14:hiddenFill xmlns:a14="http://schemas.microsoft.com/office/drawing/2010/main">
                <a:solidFill>
                  <a:srgbClr val="FFFFFF"/>
                </a:solidFill>
              </a14:hiddenFill>
            </a:ext>
          </a:extLst>
        </p:spPr>
      </p:pic>
      <p:pic>
        <p:nvPicPr>
          <p:cNvPr id="4" name="mcntРисунок 6">
            <a:extLst>
              <a:ext uri="{FF2B5EF4-FFF2-40B4-BE49-F238E27FC236}">
                <a16:creationId xmlns:a16="http://schemas.microsoft.com/office/drawing/2014/main" id="{7DBE3BDA-7A4C-9594-4CC8-B0C1D91BB8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CB7A4EA-6DD5-5328-36EC-96B9B3D39447}"/>
              </a:ext>
            </a:extLst>
          </p:cNvPr>
          <p:cNvSpPr txBox="1"/>
          <p:nvPr/>
        </p:nvSpPr>
        <p:spPr>
          <a:xfrm>
            <a:off x="1204774" y="5690124"/>
            <a:ext cx="4940058" cy="1077218"/>
          </a:xfrm>
          <a:prstGeom prst="rect">
            <a:avLst/>
          </a:prstGeom>
          <a:noFill/>
        </p:spPr>
        <p:txBody>
          <a:bodyPr wrap="square">
            <a:spAutoFit/>
          </a:bodyPr>
          <a:lstStyle/>
          <a:p>
            <a:r>
              <a:rPr lang="ru-RU" sz="1600" b="1" dirty="0"/>
              <a:t>Без раннего вмешательства около 24% детей с диагнозом аутизм регрессируют в развитии вербальных навыков (</a:t>
            </a:r>
            <a:r>
              <a:rPr lang="ru-RU" sz="1600" b="1" dirty="0" err="1"/>
              <a:t>Landa</a:t>
            </a:r>
            <a:r>
              <a:rPr lang="ru-RU" sz="1600" b="1" dirty="0"/>
              <a:t>, </a:t>
            </a:r>
            <a:r>
              <a:rPr lang="ru-RU" sz="1600" b="1" dirty="0" err="1"/>
              <a:t>Stuart</a:t>
            </a:r>
            <a:r>
              <a:rPr lang="ru-RU" sz="1600" b="1" dirty="0"/>
              <a:t>, </a:t>
            </a:r>
            <a:r>
              <a:rPr lang="ru-RU" sz="1600" b="1" dirty="0" err="1"/>
              <a:t>Gross</a:t>
            </a:r>
            <a:r>
              <a:rPr lang="ru-RU" sz="1600" b="1" dirty="0"/>
              <a:t>, </a:t>
            </a:r>
            <a:r>
              <a:rPr lang="ru-RU" sz="1600" b="1" dirty="0" err="1"/>
              <a:t>and</a:t>
            </a:r>
            <a:r>
              <a:rPr lang="ru-RU" sz="1600" b="1" dirty="0"/>
              <a:t> </a:t>
            </a:r>
            <a:r>
              <a:rPr lang="ru-RU" sz="1600" b="1" dirty="0" err="1"/>
              <a:t>Faherty</a:t>
            </a:r>
            <a:r>
              <a:rPr lang="ru-RU" sz="1600" b="1" dirty="0"/>
              <a:t>, 2012). </a:t>
            </a:r>
          </a:p>
        </p:txBody>
      </p:sp>
    </p:spTree>
    <p:extLst>
      <p:ext uri="{BB962C8B-B14F-4D97-AF65-F5344CB8AC3E}">
        <p14:creationId xmlns:p14="http://schemas.microsoft.com/office/powerpoint/2010/main" val="2258249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81" name="Freeform: Shape 3080">
            <a:extLst>
              <a:ext uri="{FF2B5EF4-FFF2-40B4-BE49-F238E27FC236}">
                <a16:creationId xmlns:a16="http://schemas.microsoft.com/office/drawing/2014/main" id="{9357B2C6-9928-40E1-B9FF-3ECF31D11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6185" y="0"/>
            <a:ext cx="4013331" cy="2509504"/>
          </a:xfrm>
          <a:custGeom>
            <a:avLst/>
            <a:gdLst>
              <a:gd name="connsiteX0" fmla="*/ 165872 w 4013331"/>
              <a:gd name="connsiteY0" fmla="*/ 0 h 2509504"/>
              <a:gd name="connsiteX1" fmla="*/ 3920309 w 4013331"/>
              <a:gd name="connsiteY1" fmla="*/ 0 h 2509504"/>
              <a:gd name="connsiteX2" fmla="*/ 3944821 w 4013331"/>
              <a:gd name="connsiteY2" fmla="*/ 89161 h 2509504"/>
              <a:gd name="connsiteX3" fmla="*/ 4013331 w 4013331"/>
              <a:gd name="connsiteY3" fmla="*/ 708622 h 2509504"/>
              <a:gd name="connsiteX4" fmla="*/ 3804827 w 4013331"/>
              <a:gd name="connsiteY4" fmla="*/ 1307663 h 2509504"/>
              <a:gd name="connsiteX5" fmla="*/ 3187498 w 4013331"/>
              <a:gd name="connsiteY5" fmla="*/ 1865458 h 2509504"/>
              <a:gd name="connsiteX6" fmla="*/ 3051769 w 4013331"/>
              <a:gd name="connsiteY6" fmla="*/ 1972158 h 2509504"/>
              <a:gd name="connsiteX7" fmla="*/ 1936476 w 4013331"/>
              <a:gd name="connsiteY7" fmla="*/ 2509504 h 2509504"/>
              <a:gd name="connsiteX8" fmla="*/ 467303 w 4013331"/>
              <a:gd name="connsiteY8" fmla="*/ 1636066 h 2509504"/>
              <a:gd name="connsiteX9" fmla="*/ 310732 w 4013331"/>
              <a:gd name="connsiteY9" fmla="*/ 1412615 h 2509504"/>
              <a:gd name="connsiteX10" fmla="*/ 0 w 4013331"/>
              <a:gd name="connsiteY10" fmla="*/ 708622 h 2509504"/>
              <a:gd name="connsiteX11" fmla="*/ 105875 w 4013331"/>
              <a:gd name="connsiteY11" fmla="*/ 135898 h 2509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13331" h="2509504">
                <a:moveTo>
                  <a:pt x="165872" y="0"/>
                </a:moveTo>
                <a:lnTo>
                  <a:pt x="3920309" y="0"/>
                </a:lnTo>
                <a:lnTo>
                  <a:pt x="3944821" y="89161"/>
                </a:lnTo>
                <a:cubicBezTo>
                  <a:pt x="3989957" y="284106"/>
                  <a:pt x="4013331" y="492271"/>
                  <a:pt x="4013331" y="708622"/>
                </a:cubicBezTo>
                <a:cubicBezTo>
                  <a:pt x="4013331" y="938801"/>
                  <a:pt x="3948997" y="1123538"/>
                  <a:pt x="3804827" y="1307663"/>
                </a:cubicBezTo>
                <a:cubicBezTo>
                  <a:pt x="3654026" y="1500266"/>
                  <a:pt x="3427436" y="1677663"/>
                  <a:pt x="3187498" y="1865458"/>
                </a:cubicBezTo>
                <a:cubicBezTo>
                  <a:pt x="3143231" y="1900064"/>
                  <a:pt x="3097499" y="1935893"/>
                  <a:pt x="3051769" y="1972158"/>
                </a:cubicBezTo>
                <a:cubicBezTo>
                  <a:pt x="2642425" y="2296716"/>
                  <a:pt x="2343664" y="2509504"/>
                  <a:pt x="1936476" y="2509504"/>
                </a:cubicBezTo>
                <a:cubicBezTo>
                  <a:pt x="1316045" y="2509504"/>
                  <a:pt x="876648" y="2248303"/>
                  <a:pt x="467303" y="1636066"/>
                </a:cubicBezTo>
                <a:cubicBezTo>
                  <a:pt x="413736" y="1555930"/>
                  <a:pt x="361372" y="1483050"/>
                  <a:pt x="310732" y="1412615"/>
                </a:cubicBezTo>
                <a:cubicBezTo>
                  <a:pt x="100850" y="1120566"/>
                  <a:pt x="0" y="968686"/>
                  <a:pt x="0" y="708622"/>
                </a:cubicBezTo>
                <a:cubicBezTo>
                  <a:pt x="0" y="514950"/>
                  <a:pt x="35558" y="323046"/>
                  <a:pt x="105875" y="135898"/>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083" name="Freeform: Shape 3082">
            <a:extLst>
              <a:ext uri="{FF2B5EF4-FFF2-40B4-BE49-F238E27FC236}">
                <a16:creationId xmlns:a16="http://schemas.microsoft.com/office/drawing/2014/main" id="{93A31341-2394-42A2-9851-FD91086D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30584" y="1948070"/>
            <a:ext cx="5261264" cy="4909930"/>
          </a:xfrm>
          <a:custGeom>
            <a:avLst/>
            <a:gdLst>
              <a:gd name="connsiteX0" fmla="*/ 2739575 w 5261264"/>
              <a:gd name="connsiteY0" fmla="*/ 1369 h 4909930"/>
              <a:gd name="connsiteX1" fmla="*/ 3931992 w 5261264"/>
              <a:gd name="connsiteY1" fmla="*/ 357115 h 4909930"/>
              <a:gd name="connsiteX2" fmla="*/ 5228644 w 5261264"/>
              <a:gd name="connsiteY2" fmla="*/ 1704869 h 4909930"/>
              <a:gd name="connsiteX3" fmla="*/ 5261264 w 5261264"/>
              <a:gd name="connsiteY3" fmla="*/ 1769901 h 4909930"/>
              <a:gd name="connsiteX4" fmla="*/ 5261264 w 5261264"/>
              <a:gd name="connsiteY4" fmla="*/ 4640262 h 4909930"/>
              <a:gd name="connsiteX5" fmla="*/ 5239287 w 5261264"/>
              <a:gd name="connsiteY5" fmla="*/ 4674079 h 4909930"/>
              <a:gd name="connsiteX6" fmla="*/ 5039558 w 5261264"/>
              <a:gd name="connsiteY6" fmla="*/ 4893028 h 4909930"/>
              <a:gd name="connsiteX7" fmla="*/ 5018342 w 5261264"/>
              <a:gd name="connsiteY7" fmla="*/ 4909930 h 4909930"/>
              <a:gd name="connsiteX8" fmla="*/ 962510 w 5261264"/>
              <a:gd name="connsiteY8" fmla="*/ 4909930 h 4909930"/>
              <a:gd name="connsiteX9" fmla="*/ 821338 w 5261264"/>
              <a:gd name="connsiteY9" fmla="*/ 4707517 h 4909930"/>
              <a:gd name="connsiteX10" fmla="*/ 448558 w 5261264"/>
              <a:gd name="connsiteY10" fmla="*/ 3922606 h 4909930"/>
              <a:gd name="connsiteX11" fmla="*/ 221727 w 5261264"/>
              <a:gd name="connsiteY11" fmla="*/ 1588926 h 4909930"/>
              <a:gd name="connsiteX12" fmla="*/ 2739575 w 5261264"/>
              <a:gd name="connsiteY12" fmla="*/ 1369 h 490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61264" h="4909930">
                <a:moveTo>
                  <a:pt x="2739575" y="1369"/>
                </a:moveTo>
                <a:cubicBezTo>
                  <a:pt x="3132207" y="14841"/>
                  <a:pt x="3535383" y="128133"/>
                  <a:pt x="3931992" y="357115"/>
                </a:cubicBezTo>
                <a:cubicBezTo>
                  <a:pt x="4474996" y="670619"/>
                  <a:pt x="4925124" y="1151857"/>
                  <a:pt x="5228644" y="1704869"/>
                </a:cubicBezTo>
                <a:lnTo>
                  <a:pt x="5261264" y="1769901"/>
                </a:lnTo>
                <a:lnTo>
                  <a:pt x="5261264" y="4640262"/>
                </a:lnTo>
                <a:lnTo>
                  <a:pt x="5239287" y="4674079"/>
                </a:lnTo>
                <a:cubicBezTo>
                  <a:pt x="5177453" y="4758643"/>
                  <a:pt x="5110673" y="4830413"/>
                  <a:pt x="5039558" y="4893028"/>
                </a:cubicBezTo>
                <a:lnTo>
                  <a:pt x="5018342" y="4909930"/>
                </a:lnTo>
                <a:lnTo>
                  <a:pt x="962510" y="4909930"/>
                </a:lnTo>
                <a:lnTo>
                  <a:pt x="821338" y="4707517"/>
                </a:lnTo>
                <a:cubicBezTo>
                  <a:pt x="672683" y="4465717"/>
                  <a:pt x="560617" y="4198197"/>
                  <a:pt x="448558" y="3922606"/>
                </a:cubicBezTo>
                <a:cubicBezTo>
                  <a:pt x="120358" y="3115488"/>
                  <a:pt x="-245146" y="2397572"/>
                  <a:pt x="221727" y="1588926"/>
                </a:cubicBezTo>
                <a:cubicBezTo>
                  <a:pt x="801679" y="584418"/>
                  <a:pt x="1736188" y="-33060"/>
                  <a:pt x="2739575" y="136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85" name="Freeform: Shape 3084">
            <a:extLst>
              <a:ext uri="{FF2B5EF4-FFF2-40B4-BE49-F238E27FC236}">
                <a16:creationId xmlns:a16="http://schemas.microsoft.com/office/drawing/2014/main" id="{B5DAFF15-09E3-425C-9BF0-14CF18E02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5856" y="1391478"/>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87" name="Freeform: Shape 3086">
            <a:extLst>
              <a:ext uri="{FF2B5EF4-FFF2-40B4-BE49-F238E27FC236}">
                <a16:creationId xmlns:a16="http://schemas.microsoft.com/office/drawing/2014/main" id="{AED93AAC-6E3F-4BC8-A315-45F6F5D02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449" y="1550504"/>
            <a:ext cx="5448246" cy="5307496"/>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89" name="Freeform: Shape 3088">
            <a:extLst>
              <a:ext uri="{FF2B5EF4-FFF2-40B4-BE49-F238E27FC236}">
                <a16:creationId xmlns:a16="http://schemas.microsoft.com/office/drawing/2014/main" id="{4D0456D8-C76D-4886-A52C-55C1147C0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88038" y="-9274"/>
            <a:ext cx="4164597" cy="2593830"/>
          </a:xfrm>
          <a:custGeom>
            <a:avLst/>
            <a:gdLst>
              <a:gd name="connsiteX0" fmla="*/ 133289 w 4164597"/>
              <a:gd name="connsiteY0" fmla="*/ 0 h 2593830"/>
              <a:gd name="connsiteX1" fmla="*/ 4092252 w 4164597"/>
              <a:gd name="connsiteY1" fmla="*/ 0 h 2593830"/>
              <a:gd name="connsiteX2" fmla="*/ 4093505 w 4164597"/>
              <a:gd name="connsiteY2" fmla="*/ 4697 h 2593830"/>
              <a:gd name="connsiteX3" fmla="*/ 4164597 w 4164597"/>
              <a:gd name="connsiteY3" fmla="*/ 667356 h 2593830"/>
              <a:gd name="connsiteX4" fmla="*/ 3948235 w 4164597"/>
              <a:gd name="connsiteY4" fmla="*/ 1308175 h 2593830"/>
              <a:gd name="connsiteX5" fmla="*/ 3307638 w 4164597"/>
              <a:gd name="connsiteY5" fmla="*/ 1904868 h 2593830"/>
              <a:gd name="connsiteX6" fmla="*/ 3166793 w 4164597"/>
              <a:gd name="connsiteY6" fmla="*/ 2019010 h 2593830"/>
              <a:gd name="connsiteX7" fmla="*/ 2009464 w 4164597"/>
              <a:gd name="connsiteY7" fmla="*/ 2593830 h 2593830"/>
              <a:gd name="connsiteX8" fmla="*/ 484916 w 4164597"/>
              <a:gd name="connsiteY8" fmla="*/ 1659479 h 2593830"/>
              <a:gd name="connsiteX9" fmla="*/ 322444 w 4164597"/>
              <a:gd name="connsiteY9" fmla="*/ 1420446 h 2593830"/>
              <a:gd name="connsiteX10" fmla="*/ 0 w 4164597"/>
              <a:gd name="connsiteY10" fmla="*/ 667356 h 2593830"/>
              <a:gd name="connsiteX11" fmla="*/ 109866 w 4164597"/>
              <a:gd name="connsiteY11" fmla="*/ 54693 h 259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4597" h="2593830">
                <a:moveTo>
                  <a:pt x="133289" y="0"/>
                </a:moveTo>
                <a:lnTo>
                  <a:pt x="4092252" y="0"/>
                </a:lnTo>
                <a:lnTo>
                  <a:pt x="4093505" y="4697"/>
                </a:lnTo>
                <a:cubicBezTo>
                  <a:pt x="4140342" y="213236"/>
                  <a:pt x="4164597" y="435919"/>
                  <a:pt x="4164597" y="667356"/>
                </a:cubicBezTo>
                <a:cubicBezTo>
                  <a:pt x="4164597" y="913589"/>
                  <a:pt x="4097838" y="1111209"/>
                  <a:pt x="3948235" y="1308175"/>
                </a:cubicBezTo>
                <a:cubicBezTo>
                  <a:pt x="3791750" y="1514209"/>
                  <a:pt x="3556619" y="1703978"/>
                  <a:pt x="3307638" y="1904868"/>
                </a:cubicBezTo>
                <a:cubicBezTo>
                  <a:pt x="3261702" y="1941888"/>
                  <a:pt x="3214247" y="1980217"/>
                  <a:pt x="3166793" y="2019010"/>
                </a:cubicBezTo>
                <a:cubicBezTo>
                  <a:pt x="2742021" y="2366203"/>
                  <a:pt x="2431999" y="2593830"/>
                  <a:pt x="2009464" y="2593830"/>
                </a:cubicBezTo>
                <a:cubicBezTo>
                  <a:pt x="1365648" y="2593830"/>
                  <a:pt x="909688" y="2314413"/>
                  <a:pt x="484916" y="1659479"/>
                </a:cubicBezTo>
                <a:cubicBezTo>
                  <a:pt x="429330" y="1573757"/>
                  <a:pt x="374993" y="1495793"/>
                  <a:pt x="322444" y="1420446"/>
                </a:cubicBezTo>
                <a:cubicBezTo>
                  <a:pt x="104652" y="1108029"/>
                  <a:pt x="0" y="945558"/>
                  <a:pt x="0" y="667356"/>
                </a:cubicBezTo>
                <a:cubicBezTo>
                  <a:pt x="0" y="460178"/>
                  <a:pt x="36898" y="254891"/>
                  <a:pt x="109866" y="54693"/>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91" name="Freeform: Shape 3090">
            <a:extLst>
              <a:ext uri="{FF2B5EF4-FFF2-40B4-BE49-F238E27FC236}">
                <a16:creationId xmlns:a16="http://schemas.microsoft.com/office/drawing/2014/main" id="{3DF98296-ED44-4D38-9E49-5470B308A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0125" y="0"/>
            <a:ext cx="4389519" cy="2684308"/>
          </a:xfrm>
          <a:custGeom>
            <a:avLst/>
            <a:gdLst>
              <a:gd name="connsiteX0" fmla="*/ 106190 w 4389519"/>
              <a:gd name="connsiteY0" fmla="*/ 0 h 2684308"/>
              <a:gd name="connsiteX1" fmla="*/ 4339652 w 4389519"/>
              <a:gd name="connsiteY1" fmla="*/ 0 h 2684308"/>
              <a:gd name="connsiteX2" fmla="*/ 4368235 w 4389519"/>
              <a:gd name="connsiteY2" fmla="*/ 183124 h 2684308"/>
              <a:gd name="connsiteX3" fmla="*/ 4376420 w 4389519"/>
              <a:gd name="connsiteY3" fmla="*/ 846236 h 2684308"/>
              <a:gd name="connsiteX4" fmla="*/ 4090147 w 4389519"/>
              <a:gd name="connsiteY4" fmla="*/ 1502099 h 2684308"/>
              <a:gd name="connsiteX5" fmla="*/ 3362552 w 4389519"/>
              <a:gd name="connsiteY5" fmla="*/ 2072468 h 2684308"/>
              <a:gd name="connsiteX6" fmla="*/ 3204152 w 4389519"/>
              <a:gd name="connsiteY6" fmla="*/ 2179892 h 2684308"/>
              <a:gd name="connsiteX7" fmla="*/ 1936072 w 4389519"/>
              <a:gd name="connsiteY7" fmla="*/ 2679731 h 2684308"/>
              <a:gd name="connsiteX8" fmla="*/ 421690 w 4389519"/>
              <a:gd name="connsiteY8" fmla="*/ 1554434 h 2684308"/>
              <a:gd name="connsiteX9" fmla="*/ 273167 w 4389519"/>
              <a:gd name="connsiteY9" fmla="*/ 1287451 h 2684308"/>
              <a:gd name="connsiteX10" fmla="*/ 4118 w 4389519"/>
              <a:gd name="connsiteY10" fmla="*/ 463709 h 2684308"/>
              <a:gd name="connsiteX11" fmla="*/ 61565 w 4389519"/>
              <a:gd name="connsiteY11" fmla="*/ 140457 h 268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684308">
                <a:moveTo>
                  <a:pt x="106190" y="0"/>
                </a:moveTo>
                <a:lnTo>
                  <a:pt x="4339652" y="0"/>
                </a:lnTo>
                <a:lnTo>
                  <a:pt x="4368235" y="183124"/>
                </a:lnTo>
                <a:cubicBezTo>
                  <a:pt x="4393363" y="394800"/>
                  <a:pt x="4396437" y="617440"/>
                  <a:pt x="4376420" y="846236"/>
                </a:cubicBezTo>
                <a:cubicBezTo>
                  <a:pt x="4353703" y="1105885"/>
                  <a:pt x="4265383" y="1308143"/>
                  <a:pt x="4090147" y="1502099"/>
                </a:cubicBezTo>
                <a:cubicBezTo>
                  <a:pt x="3906850" y="1704987"/>
                  <a:pt x="3642485" y="1883499"/>
                  <a:pt x="3362552" y="2072468"/>
                </a:cubicBezTo>
                <a:cubicBezTo>
                  <a:pt x="3310910" y="2107285"/>
                  <a:pt x="3257553" y="2143343"/>
                  <a:pt x="3204152" y="2179892"/>
                </a:cubicBezTo>
                <a:cubicBezTo>
                  <a:pt x="2726165" y="2506987"/>
                  <a:pt x="2379682" y="2718542"/>
                  <a:pt x="1936072" y="2679731"/>
                </a:cubicBezTo>
                <a:cubicBezTo>
                  <a:pt x="1260149" y="2620595"/>
                  <a:pt x="807225" y="2284071"/>
                  <a:pt x="421690" y="1554434"/>
                </a:cubicBezTo>
                <a:cubicBezTo>
                  <a:pt x="371240" y="1458934"/>
                  <a:pt x="321385" y="1371732"/>
                  <a:pt x="273167" y="1287451"/>
                </a:cubicBezTo>
                <a:cubicBezTo>
                  <a:pt x="73334" y="938007"/>
                  <a:pt x="-21548" y="757071"/>
                  <a:pt x="4118" y="463709"/>
                </a:cubicBezTo>
                <a:cubicBezTo>
                  <a:pt x="13675" y="354475"/>
                  <a:pt x="32873" y="246587"/>
                  <a:pt x="61565" y="14045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A99C5A42-5AF1-288E-8D26-2B15EEA13286}"/>
              </a:ext>
            </a:extLst>
          </p:cNvPr>
          <p:cNvSpPr>
            <a:spLocks noGrp="1"/>
          </p:cNvSpPr>
          <p:nvPr>
            <p:ph type="title"/>
          </p:nvPr>
        </p:nvSpPr>
        <p:spPr>
          <a:xfrm>
            <a:off x="823354" y="1324543"/>
            <a:ext cx="5389822" cy="1318687"/>
          </a:xfrm>
        </p:spPr>
        <p:txBody>
          <a:bodyPr anchor="b">
            <a:normAutofit/>
          </a:bodyPr>
          <a:lstStyle/>
          <a:p>
            <a:r>
              <a:rPr lang="ru-RU" dirty="0"/>
              <a:t>Цель РИПВ</a:t>
            </a:r>
            <a:endParaRPr lang="ru-KZ" dirty="0"/>
          </a:p>
        </p:txBody>
      </p:sp>
      <p:pic>
        <p:nvPicPr>
          <p:cNvPr id="6" name="Picture 2" descr="Сенсорная разгрузка в домашних условиях | ВКонтакте">
            <a:extLst>
              <a:ext uri="{FF2B5EF4-FFF2-40B4-BE49-F238E27FC236}">
                <a16:creationId xmlns:a16="http://schemas.microsoft.com/office/drawing/2014/main" id="{C0829254-99DE-5724-D42D-A4E9258D25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9" r="5" b="5"/>
          <a:stretch/>
        </p:blipFill>
        <p:spPr bwMode="auto">
          <a:xfrm>
            <a:off x="4120523" y="-5656"/>
            <a:ext cx="3519432" cy="2284460"/>
          </a:xfrm>
          <a:custGeom>
            <a:avLst/>
            <a:gdLst/>
            <a:ahLst/>
            <a:cxnLst/>
            <a:rect l="l" t="t" r="r" b="b"/>
            <a:pathLst>
              <a:path w="3401415" h="2207855">
                <a:moveTo>
                  <a:pt x="181555" y="0"/>
                </a:moveTo>
                <a:lnTo>
                  <a:pt x="3298827" y="0"/>
                </a:lnTo>
                <a:lnTo>
                  <a:pt x="3311223" y="34797"/>
                </a:lnTo>
                <a:cubicBezTo>
                  <a:pt x="3370461" y="233986"/>
                  <a:pt x="3401415" y="452351"/>
                  <a:pt x="3401415" y="681555"/>
                </a:cubicBezTo>
                <a:cubicBezTo>
                  <a:pt x="3401415" y="876639"/>
                  <a:pt x="3346890" y="1033208"/>
                  <a:pt x="3224702" y="1189259"/>
                </a:cubicBezTo>
                <a:cubicBezTo>
                  <a:pt x="3096894" y="1352496"/>
                  <a:pt x="2904852" y="1502846"/>
                  <a:pt x="2701498" y="1662006"/>
                </a:cubicBezTo>
                <a:cubicBezTo>
                  <a:pt x="2663980" y="1691337"/>
                  <a:pt x="2625221" y="1721703"/>
                  <a:pt x="2586463" y="1752439"/>
                </a:cubicBezTo>
                <a:cubicBezTo>
                  <a:pt x="2239532" y="2027511"/>
                  <a:pt x="1986324" y="2207855"/>
                  <a:pt x="1641219" y="2207855"/>
                </a:cubicBezTo>
                <a:cubicBezTo>
                  <a:pt x="1115386" y="2207855"/>
                  <a:pt x="742984" y="1986480"/>
                  <a:pt x="396053" y="1467590"/>
                </a:cubicBezTo>
                <a:cubicBezTo>
                  <a:pt x="350654" y="1399674"/>
                  <a:pt x="306273" y="1337906"/>
                  <a:pt x="263354" y="1278210"/>
                </a:cubicBezTo>
                <a:cubicBezTo>
                  <a:pt x="85473" y="1030689"/>
                  <a:pt x="0" y="901968"/>
                  <a:pt x="0" y="681555"/>
                </a:cubicBezTo>
                <a:cubicBezTo>
                  <a:pt x="0" y="462698"/>
                  <a:pt x="53576" y="246506"/>
                  <a:pt x="159122" y="38981"/>
                </a:cubicBezTo>
                <a:close/>
              </a:path>
            </a:pathLst>
          </a:custGeom>
          <a:noFill/>
          <a:extLst>
            <a:ext uri="{909E8E84-426E-40DD-AFC4-6F175D3DCCD1}">
              <a14:hiddenFill xmlns:a14="http://schemas.microsoft.com/office/drawing/2010/main">
                <a:solidFill>
                  <a:srgbClr val="FFFFFF"/>
                </a:solidFill>
              </a14:hiddenFill>
            </a:ext>
          </a:extLst>
        </p:spPr>
      </p:pic>
      <p:graphicFrame>
        <p:nvGraphicFramePr>
          <p:cNvPr id="9" name="Объект 8">
            <a:extLst>
              <a:ext uri="{FF2B5EF4-FFF2-40B4-BE49-F238E27FC236}">
                <a16:creationId xmlns:a16="http://schemas.microsoft.com/office/drawing/2014/main" id="{6B6A3544-3935-CE01-6C73-3421D6AA93A6}"/>
              </a:ext>
            </a:extLst>
          </p:cNvPr>
          <p:cNvGraphicFramePr>
            <a:graphicFrameLocks noGrp="1"/>
          </p:cNvGraphicFramePr>
          <p:nvPr>
            <p:ph idx="1"/>
            <p:extLst>
              <p:ext uri="{D42A27DB-BD31-4B8C-83A1-F6EECF244321}">
                <p14:modId xmlns:p14="http://schemas.microsoft.com/office/powerpoint/2010/main" val="1428423681"/>
              </p:ext>
            </p:extLst>
          </p:nvPr>
        </p:nvGraphicFramePr>
        <p:xfrm>
          <a:off x="881982" y="2773681"/>
          <a:ext cx="5214018" cy="3556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DC0BD3C8-0A2B-1801-2406-791BC0CD866B}"/>
              </a:ext>
            </a:extLst>
          </p:cNvPr>
          <p:cNvSpPr txBox="1"/>
          <p:nvPr/>
        </p:nvSpPr>
        <p:spPr>
          <a:xfrm>
            <a:off x="7219812" y="3419726"/>
            <a:ext cx="4960715" cy="2465290"/>
          </a:xfrm>
          <a:prstGeom prst="rect">
            <a:avLst/>
          </a:prstGeom>
          <a:noFill/>
        </p:spPr>
        <p:txBody>
          <a:bodyPr wrap="square">
            <a:spAutoFit/>
          </a:bodyPr>
          <a:lstStyle/>
          <a:p>
            <a:pPr algn="ctr">
              <a:lnSpc>
                <a:spcPct val="130000"/>
              </a:lnSpc>
            </a:pPr>
            <a:r>
              <a:rPr lang="ru-RU" sz="2400" b="1" dirty="0">
                <a:solidFill>
                  <a:schemeClr val="accent4">
                    <a:lumMod val="75000"/>
                  </a:schemeClr>
                </a:solidFill>
              </a:rPr>
              <a:t>Цель вмешательства при РАС – </a:t>
            </a:r>
          </a:p>
          <a:p>
            <a:pPr algn="ctr">
              <a:lnSpc>
                <a:spcPct val="130000"/>
              </a:lnSpc>
            </a:pPr>
            <a:r>
              <a:rPr lang="ru-RU" sz="2400" b="1" dirty="0">
                <a:solidFill>
                  <a:schemeClr val="accent4">
                    <a:lumMod val="75000"/>
                  </a:schemeClr>
                </a:solidFill>
              </a:rPr>
              <a:t>помочь ребенку прожить свою уникальную жизнь наилучшим образом. </a:t>
            </a:r>
          </a:p>
        </p:txBody>
      </p:sp>
      <p:pic>
        <p:nvPicPr>
          <p:cNvPr id="3" name="mcntРисунок 6">
            <a:extLst>
              <a:ext uri="{FF2B5EF4-FFF2-40B4-BE49-F238E27FC236}">
                <a16:creationId xmlns:a16="http://schemas.microsoft.com/office/drawing/2014/main" id="{50B9D023-AAAD-D092-0DC8-D1DFF9DEDD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853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37" name="Picture 5" descr="Mt Rushmore National Memorial">
            <a:extLst>
              <a:ext uri="{FF2B5EF4-FFF2-40B4-BE49-F238E27FC236}">
                <a16:creationId xmlns:a16="http://schemas.microsoft.com/office/drawing/2014/main" id="{2B50C4EA-CF99-295A-96CD-A324D8FBDA35}"/>
              </a:ext>
            </a:extLst>
          </p:cNvPr>
          <p:cNvPicPr>
            <a:picLocks noChangeAspect="1"/>
          </p:cNvPicPr>
          <p:nvPr/>
        </p:nvPicPr>
        <p:blipFill rotWithShape="1">
          <a:blip r:embed="rId3"/>
          <a:srcRect l="14517" r="12475" b="-2"/>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44" name="Freeform: Shape 43">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46" name="Freeform: Shape 45">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8" name="Freeform: Shape 47">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0E837DC9-B66A-A035-94C2-DD04526DCF78}"/>
              </a:ext>
            </a:extLst>
          </p:cNvPr>
          <p:cNvSpPr>
            <a:spLocks noGrp="1"/>
          </p:cNvSpPr>
          <p:nvPr>
            <p:ph type="title"/>
          </p:nvPr>
        </p:nvSpPr>
        <p:spPr>
          <a:xfrm>
            <a:off x="992518" y="442913"/>
            <a:ext cx="4780129" cy="1639888"/>
          </a:xfrm>
        </p:spPr>
        <p:txBody>
          <a:bodyPr vert="horz" lIns="109728" tIns="109728" rIns="109728" bIns="91440" rtlCol="0" anchor="b">
            <a:normAutofit/>
          </a:bodyPr>
          <a:lstStyle/>
          <a:p>
            <a:r>
              <a:rPr lang="en-US" dirty="0"/>
              <a:t>United states</a:t>
            </a:r>
          </a:p>
        </p:txBody>
      </p:sp>
      <p:sp>
        <p:nvSpPr>
          <p:cNvPr id="7" name="Объект 6">
            <a:extLst>
              <a:ext uri="{FF2B5EF4-FFF2-40B4-BE49-F238E27FC236}">
                <a16:creationId xmlns:a16="http://schemas.microsoft.com/office/drawing/2014/main" id="{087FCDE0-DEE8-521A-ED5D-02B34DA8F2C0}"/>
              </a:ext>
            </a:extLst>
          </p:cNvPr>
          <p:cNvSpPr>
            <a:spLocks noGrp="1"/>
          </p:cNvSpPr>
          <p:nvPr>
            <p:ph idx="1"/>
          </p:nvPr>
        </p:nvSpPr>
        <p:spPr>
          <a:xfrm>
            <a:off x="992518" y="3698239"/>
            <a:ext cx="5368525" cy="3159759"/>
          </a:xfrm>
        </p:spPr>
        <p:txBody>
          <a:bodyPr>
            <a:normAutofit/>
          </a:bodyPr>
          <a:lstStyle/>
          <a:p>
            <a:pPr marL="285750" indent="-285750">
              <a:lnSpc>
                <a:spcPct val="100000"/>
              </a:lnSpc>
              <a:spcBef>
                <a:spcPts val="600"/>
              </a:spcBef>
              <a:spcAft>
                <a:spcPts val="600"/>
              </a:spcAft>
              <a:buFont typeface="Arial" panose="020B0604020202020204" pitchFamily="34" charset="0"/>
              <a:buChar char="•"/>
            </a:pPr>
            <a:r>
              <a:rPr lang="ru-RU" sz="1000" dirty="0"/>
              <a:t>IDEA обеспечивает финансирование услуг раннего вмешательства для детей, имеющих на это право </a:t>
            </a:r>
            <a:endParaRPr lang="en-US" sz="1000" dirty="0"/>
          </a:p>
          <a:p>
            <a:pPr marL="285750" indent="-285750">
              <a:lnSpc>
                <a:spcPct val="100000"/>
              </a:lnSpc>
              <a:spcBef>
                <a:spcPts val="600"/>
              </a:spcBef>
              <a:spcAft>
                <a:spcPts val="600"/>
              </a:spcAft>
              <a:buFont typeface="Arial" panose="020B0604020202020204" pitchFamily="34" charset="0"/>
              <a:buChar char="•"/>
            </a:pPr>
            <a:r>
              <a:rPr lang="ru-RU" sz="1000" dirty="0"/>
              <a:t>Дети до 2 лет обслуживаются согласно IDEA часть С</a:t>
            </a:r>
          </a:p>
          <a:p>
            <a:pPr marL="285750" indent="-285750">
              <a:lnSpc>
                <a:spcPct val="100000"/>
              </a:lnSpc>
              <a:spcBef>
                <a:spcPts val="600"/>
              </a:spcBef>
              <a:spcAft>
                <a:spcPts val="600"/>
              </a:spcAft>
              <a:buFont typeface="Arial" panose="020B0604020202020204" pitchFamily="34" charset="0"/>
              <a:buChar char="•"/>
            </a:pPr>
            <a:r>
              <a:rPr lang="ru-RU" sz="1000" dirty="0"/>
              <a:t>С 3 лет до 21 года согласно IDEA часть В</a:t>
            </a:r>
          </a:p>
          <a:p>
            <a:pPr marL="285750" indent="-285750">
              <a:lnSpc>
                <a:spcPct val="100000"/>
              </a:lnSpc>
              <a:spcBef>
                <a:spcPts val="600"/>
              </a:spcBef>
              <a:spcAft>
                <a:spcPts val="600"/>
              </a:spcAft>
              <a:buFont typeface="Arial" panose="020B0604020202020204" pitchFamily="34" charset="0"/>
              <a:buChar char="•"/>
            </a:pPr>
            <a:r>
              <a:rPr lang="ru-RU" sz="1000" dirty="0"/>
              <a:t>В каждом штате действует своя программа РИПВ в соответствии с правилами IDEA</a:t>
            </a:r>
          </a:p>
          <a:p>
            <a:pPr marL="285750" indent="-285750">
              <a:lnSpc>
                <a:spcPct val="100000"/>
              </a:lnSpc>
              <a:spcBef>
                <a:spcPts val="600"/>
              </a:spcBef>
              <a:spcAft>
                <a:spcPts val="600"/>
              </a:spcAft>
              <a:buFont typeface="Arial" panose="020B0604020202020204" pitchFamily="34" charset="0"/>
              <a:buChar char="•"/>
            </a:pPr>
            <a:r>
              <a:rPr lang="ru-RU" sz="1000" dirty="0"/>
              <a:t>Услуги раннего вмешательства подбираются индивидуально, исходя из конкретных потребностей и сильных сторон каждого ребенка</a:t>
            </a:r>
            <a:endParaRPr lang="en-US" sz="1000" dirty="0"/>
          </a:p>
          <a:p>
            <a:pPr marL="285750" indent="-285750">
              <a:lnSpc>
                <a:spcPct val="100000"/>
              </a:lnSpc>
              <a:spcBef>
                <a:spcPts val="600"/>
              </a:spcBef>
              <a:spcAft>
                <a:spcPts val="600"/>
              </a:spcAft>
              <a:buFont typeface="Arial" panose="020B0604020202020204" pitchFamily="34" charset="0"/>
              <a:buChar char="•"/>
            </a:pPr>
            <a:r>
              <a:rPr lang="ru-RU" sz="1000" dirty="0"/>
              <a:t>Помощь по специфическим признакам, например, логопедическая помощь при задержке развития речи, часто не требует ожидания официального диагноза РАС</a:t>
            </a:r>
            <a:endParaRPr lang="en-US" sz="1000" dirty="0"/>
          </a:p>
        </p:txBody>
      </p:sp>
      <p:sp>
        <p:nvSpPr>
          <p:cNvPr id="8" name="TextBox 7">
            <a:extLst>
              <a:ext uri="{FF2B5EF4-FFF2-40B4-BE49-F238E27FC236}">
                <a16:creationId xmlns:a16="http://schemas.microsoft.com/office/drawing/2014/main" id="{3CE0A03C-34E7-B3D5-4DE3-CB8B5D8D8EB6}"/>
              </a:ext>
            </a:extLst>
          </p:cNvPr>
          <p:cNvSpPr txBox="1"/>
          <p:nvPr/>
        </p:nvSpPr>
        <p:spPr>
          <a:xfrm>
            <a:off x="992366" y="2312987"/>
            <a:ext cx="5855474" cy="1477328"/>
          </a:xfrm>
          <a:prstGeom prst="rect">
            <a:avLst/>
          </a:prstGeom>
          <a:noFill/>
        </p:spPr>
        <p:txBody>
          <a:bodyPr wrap="square">
            <a:spAutoFit/>
          </a:bodyPr>
          <a:lstStyle/>
          <a:p>
            <a:r>
              <a:rPr lang="ru-RU" b="1" dirty="0"/>
              <a:t>IDEA</a:t>
            </a:r>
            <a:r>
              <a:rPr lang="ru-RU" dirty="0"/>
              <a:t>,</a:t>
            </a:r>
            <a:r>
              <a:rPr lang="ru-RU" b="1" dirty="0"/>
              <a:t> </a:t>
            </a:r>
            <a:r>
              <a:rPr lang="ru-RU" dirty="0"/>
              <a:t>закон об образовании лиц с ограниченными возможностями, гласит, что дети в возрасте до 3 лет, у которых выявлен риск задержки в развитии, имеют право на получение услуг. </a:t>
            </a:r>
            <a:endParaRPr lang="ru-KZ" dirty="0"/>
          </a:p>
        </p:txBody>
      </p:sp>
      <p:pic>
        <p:nvPicPr>
          <p:cNvPr id="38" name="mcntРисунок 6">
            <a:extLst>
              <a:ext uri="{FF2B5EF4-FFF2-40B4-BE49-F238E27FC236}">
                <a16:creationId xmlns:a16="http://schemas.microsoft.com/office/drawing/2014/main" id="{6D1DFB03-E67A-0E94-0279-060B6541B6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9872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6" name="Picture 4" descr="Two kangaroos on a beach">
            <a:extLst>
              <a:ext uri="{FF2B5EF4-FFF2-40B4-BE49-F238E27FC236}">
                <a16:creationId xmlns:a16="http://schemas.microsoft.com/office/drawing/2014/main" id="{D0A57E8F-0A8A-53A9-5BE7-83EC5379F2A9}"/>
              </a:ext>
            </a:extLst>
          </p:cNvPr>
          <p:cNvPicPr>
            <a:picLocks noChangeAspect="1"/>
          </p:cNvPicPr>
          <p:nvPr/>
        </p:nvPicPr>
        <p:blipFill rotWithShape="1">
          <a:blip r:embed="rId3"/>
          <a:srcRect l="911" r="26081" b="-2"/>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64" name="Freeform: Shape 63">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66" name="Freeform: Shape 65">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8" name="Freeform: Shape 67">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F80EE0E1-1BB3-BBF6-3331-C1B3D0DB2CAB}"/>
              </a:ext>
            </a:extLst>
          </p:cNvPr>
          <p:cNvSpPr>
            <a:spLocks noGrp="1"/>
          </p:cNvSpPr>
          <p:nvPr>
            <p:ph type="title"/>
          </p:nvPr>
        </p:nvSpPr>
        <p:spPr>
          <a:xfrm>
            <a:off x="992518" y="442913"/>
            <a:ext cx="4780129" cy="1639888"/>
          </a:xfrm>
        </p:spPr>
        <p:txBody>
          <a:bodyPr anchor="b">
            <a:normAutofit/>
          </a:bodyPr>
          <a:lstStyle/>
          <a:p>
            <a:r>
              <a:rPr lang="en-US"/>
              <a:t>Australia</a:t>
            </a:r>
            <a:endParaRPr lang="ru-KZ" dirty="0"/>
          </a:p>
        </p:txBody>
      </p:sp>
      <p:sp>
        <p:nvSpPr>
          <p:cNvPr id="57" name="Объект 2">
            <a:extLst>
              <a:ext uri="{FF2B5EF4-FFF2-40B4-BE49-F238E27FC236}">
                <a16:creationId xmlns:a16="http://schemas.microsoft.com/office/drawing/2014/main" id="{49DCD757-AFDF-74C6-E2ED-75E9AB8CE137}"/>
              </a:ext>
            </a:extLst>
          </p:cNvPr>
          <p:cNvSpPr>
            <a:spLocks noGrp="1"/>
          </p:cNvSpPr>
          <p:nvPr>
            <p:ph idx="1"/>
          </p:nvPr>
        </p:nvSpPr>
        <p:spPr>
          <a:xfrm>
            <a:off x="992518" y="3574870"/>
            <a:ext cx="5368525" cy="2998649"/>
          </a:xfrm>
        </p:spPr>
        <p:txBody>
          <a:bodyPr>
            <a:normAutofit/>
          </a:bodyPr>
          <a:lstStyle/>
          <a:p>
            <a:pPr marL="171450" indent="-171450">
              <a:buFont typeface="Arial" panose="020B0604020202020204" pitchFamily="34" charset="0"/>
              <a:buChar char="•"/>
            </a:pPr>
            <a:r>
              <a:rPr lang="ru-RU" sz="1000" dirty="0"/>
              <a:t>Государственная программа</a:t>
            </a:r>
          </a:p>
          <a:p>
            <a:pPr marL="171450" indent="-171450">
              <a:buFont typeface="Arial" panose="020B0604020202020204" pitchFamily="34" charset="0"/>
              <a:buChar char="•"/>
            </a:pPr>
            <a:r>
              <a:rPr lang="ru-RU" sz="1000" dirty="0"/>
              <a:t>NDIS может обеспечить финансирование услуг раннего вмешательства (возможно бесплатное предоставление)</a:t>
            </a:r>
          </a:p>
          <a:p>
            <a:pPr marL="171450" indent="-171450">
              <a:buFont typeface="Arial" panose="020B0604020202020204" pitchFamily="34" charset="0"/>
              <a:buChar char="•"/>
            </a:pPr>
            <a:r>
              <a:rPr lang="ru-RU" sz="1000" dirty="0"/>
              <a:t>Дети младше 9 лет</a:t>
            </a:r>
          </a:p>
          <a:p>
            <a:pPr marL="171450" indent="-171450">
              <a:buFont typeface="Arial" panose="020B0604020202020204" pitchFamily="34" charset="0"/>
              <a:buChar char="•"/>
            </a:pPr>
            <a:r>
              <a:rPr lang="ru-RU" sz="1000" dirty="0"/>
              <a:t>Детям младше 6 лет не нужен диагноз, чтобы получить поддержку в рамках программы </a:t>
            </a:r>
          </a:p>
          <a:p>
            <a:pPr marL="171450" indent="-171450">
              <a:buFont typeface="Arial" panose="020B0604020202020204" pitchFamily="34" charset="0"/>
              <a:buChar char="•"/>
            </a:pPr>
            <a:r>
              <a:rPr lang="ru-RU" sz="1000" dirty="0"/>
              <a:t>Подход ориентирован на семью и сильные стороны ребенка</a:t>
            </a:r>
          </a:p>
          <a:p>
            <a:pPr marL="171450" indent="-171450">
              <a:buFont typeface="Arial" panose="020B0604020202020204" pitchFamily="34" charset="0"/>
              <a:buChar char="•"/>
            </a:pPr>
            <a:r>
              <a:rPr lang="ru-RU" sz="1000" dirty="0"/>
              <a:t>РИПВ максимально соответствует повседневной деятельности ребенка и семьи</a:t>
            </a:r>
            <a:endParaRPr lang="ru-KZ" sz="1000" dirty="0"/>
          </a:p>
        </p:txBody>
      </p:sp>
      <p:sp>
        <p:nvSpPr>
          <p:cNvPr id="3" name="TextBox 2">
            <a:extLst>
              <a:ext uri="{FF2B5EF4-FFF2-40B4-BE49-F238E27FC236}">
                <a16:creationId xmlns:a16="http://schemas.microsoft.com/office/drawing/2014/main" id="{1AB45F55-8B48-4F4F-1283-123FEE1E9F36}"/>
              </a:ext>
            </a:extLst>
          </p:cNvPr>
          <p:cNvSpPr txBox="1"/>
          <p:nvPr/>
        </p:nvSpPr>
        <p:spPr>
          <a:xfrm>
            <a:off x="992518" y="2082801"/>
            <a:ext cx="4961242" cy="1200329"/>
          </a:xfrm>
          <a:prstGeom prst="rect">
            <a:avLst/>
          </a:prstGeom>
          <a:noFill/>
        </p:spPr>
        <p:txBody>
          <a:bodyPr wrap="square">
            <a:spAutoFit/>
          </a:bodyPr>
          <a:lstStyle/>
          <a:p>
            <a:r>
              <a:rPr lang="en-US" b="1" dirty="0"/>
              <a:t>NDIS</a:t>
            </a:r>
            <a:r>
              <a:rPr lang="en-US" dirty="0"/>
              <a:t>, </a:t>
            </a:r>
            <a:r>
              <a:rPr lang="ru-RU" dirty="0"/>
              <a:t>Национальная программа страхования на случай инвалидности – австралийский подход к раннему вмешательству.</a:t>
            </a:r>
            <a:endParaRPr lang="en-US" dirty="0"/>
          </a:p>
        </p:txBody>
      </p:sp>
      <p:pic>
        <p:nvPicPr>
          <p:cNvPr id="5" name="mcntРисунок 6">
            <a:extLst>
              <a:ext uri="{FF2B5EF4-FFF2-40B4-BE49-F238E27FC236}">
                <a16:creationId xmlns:a16="http://schemas.microsoft.com/office/drawing/2014/main" id="{FE8B2E5F-59CF-6EAC-8D85-FE80870D1B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095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19">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Разноцветные дома">
            <a:extLst>
              <a:ext uri="{FF2B5EF4-FFF2-40B4-BE49-F238E27FC236}">
                <a16:creationId xmlns:a16="http://schemas.microsoft.com/office/drawing/2014/main" id="{F4EC9906-C5A8-3DC0-777C-27668E338681}"/>
              </a:ext>
            </a:extLst>
          </p:cNvPr>
          <p:cNvPicPr>
            <a:picLocks noChangeAspect="1"/>
          </p:cNvPicPr>
          <p:nvPr/>
        </p:nvPicPr>
        <p:blipFill rotWithShape="1">
          <a:blip r:embed="rId3"/>
          <a:srcRect l="10101" r="14977" b="-1"/>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29" name="Freeform: Shape 21">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30" name="Freeform: Shape 23">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1" name="Freeform: Shape 25">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96F1B33B-7C25-8A09-5C41-DC86D442E7DD}"/>
              </a:ext>
            </a:extLst>
          </p:cNvPr>
          <p:cNvSpPr>
            <a:spLocks noGrp="1"/>
          </p:cNvSpPr>
          <p:nvPr>
            <p:ph type="title"/>
          </p:nvPr>
        </p:nvSpPr>
        <p:spPr>
          <a:xfrm>
            <a:off x="992518" y="442913"/>
            <a:ext cx="4780129" cy="1639888"/>
          </a:xfrm>
        </p:spPr>
        <p:txBody>
          <a:bodyPr anchor="b">
            <a:normAutofit/>
          </a:bodyPr>
          <a:lstStyle/>
          <a:p>
            <a:r>
              <a:rPr lang="en-US" dirty="0"/>
              <a:t>Italy</a:t>
            </a:r>
            <a:endParaRPr lang="ru-KZ" dirty="0"/>
          </a:p>
        </p:txBody>
      </p:sp>
      <p:sp>
        <p:nvSpPr>
          <p:cNvPr id="3" name="Объект 2">
            <a:extLst>
              <a:ext uri="{FF2B5EF4-FFF2-40B4-BE49-F238E27FC236}">
                <a16:creationId xmlns:a16="http://schemas.microsoft.com/office/drawing/2014/main" id="{612B124D-5496-A051-5E1D-37FB8EFEC8C1}"/>
              </a:ext>
            </a:extLst>
          </p:cNvPr>
          <p:cNvSpPr>
            <a:spLocks noGrp="1"/>
          </p:cNvSpPr>
          <p:nvPr>
            <p:ph idx="1"/>
          </p:nvPr>
        </p:nvSpPr>
        <p:spPr>
          <a:xfrm>
            <a:off x="992366" y="3410129"/>
            <a:ext cx="5703074" cy="3268049"/>
          </a:xfrm>
        </p:spPr>
        <p:txBody>
          <a:bodyPr>
            <a:normAutofit/>
          </a:bodyPr>
          <a:lstStyle/>
          <a:p>
            <a:pPr marL="171450" indent="-171450">
              <a:buFont typeface="Arial" panose="020B0604020202020204" pitchFamily="34" charset="0"/>
              <a:buChar char="•"/>
            </a:pPr>
            <a:r>
              <a:rPr lang="ru-RU" sz="1000" dirty="0"/>
              <a:t>MIPIA предлагает вмешательства, основанные на прикладном поведенческом анализе (ABA), ориентированные на две возрастные группы: MIPIA 0-7 лет и MIPIA 8-18 лет</a:t>
            </a:r>
          </a:p>
          <a:p>
            <a:pPr marL="171450" indent="-171450">
              <a:buFont typeface="Arial" panose="020B0604020202020204" pitchFamily="34" charset="0"/>
              <a:buChar char="•"/>
            </a:pPr>
            <a:r>
              <a:rPr lang="ru-RU" sz="1000" dirty="0"/>
              <a:t>Итальянская система децентрализована, и каждый регион обладает определенной автономией </a:t>
            </a:r>
          </a:p>
          <a:p>
            <a:pPr marL="171450" indent="-171450">
              <a:buFont typeface="Arial" panose="020B0604020202020204" pitchFamily="34" charset="0"/>
              <a:buChar char="•"/>
            </a:pPr>
            <a:r>
              <a:rPr lang="ru-RU" sz="1000" dirty="0"/>
              <a:t>Ранняя помощь предоставляется через </a:t>
            </a:r>
            <a:r>
              <a:rPr lang="ru-RU" sz="1000" dirty="0" err="1"/>
              <a:t>Servizio</a:t>
            </a:r>
            <a:r>
              <a:rPr lang="ru-RU" sz="1000" dirty="0"/>
              <a:t> </a:t>
            </a:r>
            <a:r>
              <a:rPr lang="ru-RU" sz="1000" dirty="0" err="1"/>
              <a:t>Sanitario</a:t>
            </a:r>
            <a:r>
              <a:rPr lang="ru-RU" sz="1000" dirty="0"/>
              <a:t> </a:t>
            </a:r>
            <a:r>
              <a:rPr lang="ru-RU" sz="1000" dirty="0" err="1"/>
              <a:t>Nazionale</a:t>
            </a:r>
            <a:r>
              <a:rPr lang="ru-RU" sz="1000" dirty="0"/>
              <a:t> (SSN), национальную систему здравоохранения</a:t>
            </a:r>
          </a:p>
          <a:p>
            <a:pPr marL="171450" indent="-171450">
              <a:buFont typeface="Arial" panose="020B0604020202020204" pitchFamily="34" charset="0"/>
              <a:buChar char="•"/>
            </a:pPr>
            <a:r>
              <a:rPr lang="ru-RU" sz="1000" dirty="0"/>
              <a:t>Нет специального бюджета для РИПВ, но </a:t>
            </a:r>
            <a:r>
              <a:rPr lang="en-US" sz="1000" dirty="0"/>
              <a:t>SSN </a:t>
            </a:r>
            <a:r>
              <a:rPr lang="ru-RU" sz="1000" dirty="0"/>
              <a:t>может предложить некоторые услуги, такие как логопедическая терапия</a:t>
            </a:r>
          </a:p>
          <a:p>
            <a:endParaRPr lang="ru-KZ" sz="900" dirty="0"/>
          </a:p>
        </p:txBody>
      </p:sp>
      <p:sp>
        <p:nvSpPr>
          <p:cNvPr id="4" name="TextBox 3">
            <a:extLst>
              <a:ext uri="{FF2B5EF4-FFF2-40B4-BE49-F238E27FC236}">
                <a16:creationId xmlns:a16="http://schemas.microsoft.com/office/drawing/2014/main" id="{C3E06CEE-48F5-0E7A-05C0-1872D8592A44}"/>
              </a:ext>
            </a:extLst>
          </p:cNvPr>
          <p:cNvSpPr txBox="1"/>
          <p:nvPr/>
        </p:nvSpPr>
        <p:spPr>
          <a:xfrm>
            <a:off x="992366" y="2082801"/>
            <a:ext cx="6096000" cy="1200329"/>
          </a:xfrm>
          <a:prstGeom prst="rect">
            <a:avLst/>
          </a:prstGeom>
          <a:noFill/>
        </p:spPr>
        <p:txBody>
          <a:bodyPr wrap="square">
            <a:spAutoFit/>
          </a:bodyPr>
          <a:lstStyle/>
          <a:p>
            <a:r>
              <a:rPr lang="ru-RU" b="1" dirty="0"/>
              <a:t>MIPIA</a:t>
            </a:r>
            <a:r>
              <a:rPr lang="ru-RU" dirty="0"/>
              <a:t>, итальянская модель раннего и интенсивного вмешательства при аутизме, - это модель, разработанная IESCUM, Европейским институтом изучения поведения человека. </a:t>
            </a:r>
            <a:endParaRPr lang="en-US" dirty="0"/>
          </a:p>
        </p:txBody>
      </p:sp>
      <p:pic>
        <p:nvPicPr>
          <p:cNvPr id="6" name="mcntРисунок 6">
            <a:extLst>
              <a:ext uri="{FF2B5EF4-FFF2-40B4-BE49-F238E27FC236}">
                <a16:creationId xmlns:a16="http://schemas.microsoft.com/office/drawing/2014/main" id="{5597AFB1-5ED1-15A9-E2DC-F6C2BDCC7E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49814"/>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7500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Объект 9">
            <a:extLst>
              <a:ext uri="{FF2B5EF4-FFF2-40B4-BE49-F238E27FC236}">
                <a16:creationId xmlns:a16="http://schemas.microsoft.com/office/drawing/2014/main" id="{BBDEC579-113E-648D-4116-16F92297E3F2}"/>
              </a:ext>
            </a:extLst>
          </p:cNvPr>
          <p:cNvPicPr>
            <a:picLocks noChangeAspect="1"/>
          </p:cNvPicPr>
          <p:nvPr/>
        </p:nvPicPr>
        <p:blipFill>
          <a:blip r:embed="rId3"/>
          <a:stretch>
            <a:fillRect/>
          </a:stretch>
        </p:blipFill>
        <p:spPr>
          <a:xfrm>
            <a:off x="2215770" y="1143262"/>
            <a:ext cx="7760460" cy="5433968"/>
          </a:xfrm>
          <a:prstGeom prst="rect">
            <a:avLst/>
          </a:prstGeom>
        </p:spPr>
      </p:pic>
      <p:sp>
        <p:nvSpPr>
          <p:cNvPr id="7" name="Заголовок 1">
            <a:extLst>
              <a:ext uri="{FF2B5EF4-FFF2-40B4-BE49-F238E27FC236}">
                <a16:creationId xmlns:a16="http://schemas.microsoft.com/office/drawing/2014/main" id="{F44A637E-79A5-B31E-63BA-FDA12F3A225C}"/>
              </a:ext>
            </a:extLst>
          </p:cNvPr>
          <p:cNvSpPr txBox="1">
            <a:spLocks/>
          </p:cNvSpPr>
          <p:nvPr/>
        </p:nvSpPr>
        <p:spPr>
          <a:xfrm>
            <a:off x="1920240" y="208541"/>
            <a:ext cx="8770571" cy="726180"/>
          </a:xfrm>
          <a:prstGeom prst="rect">
            <a:avLst/>
          </a:prstGeom>
        </p:spPr>
        <p:txBody>
          <a:bodyPr/>
          <a:lst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a:lstStyle>
          <a:p>
            <a:pPr algn="ctr"/>
            <a:r>
              <a:rPr lang="en-US" sz="4000" dirty="0"/>
              <a:t>MIPIA </a:t>
            </a:r>
            <a:r>
              <a:rPr lang="en-US" sz="2000" dirty="0"/>
              <a:t>(Italy)</a:t>
            </a:r>
            <a:endParaRPr lang="ru-KZ" sz="4000" dirty="0"/>
          </a:p>
        </p:txBody>
      </p:sp>
      <p:pic>
        <p:nvPicPr>
          <p:cNvPr id="5" name="mcntРисунок 6">
            <a:extLst>
              <a:ext uri="{FF2B5EF4-FFF2-40B4-BE49-F238E27FC236}">
                <a16:creationId xmlns:a16="http://schemas.microsoft.com/office/drawing/2014/main" id="{1FF70EBE-BFC1-B53C-4AE2-FDEE898695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785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Tunnel with a road">
            <a:extLst>
              <a:ext uri="{FF2B5EF4-FFF2-40B4-BE49-F238E27FC236}">
                <a16:creationId xmlns:a16="http://schemas.microsoft.com/office/drawing/2014/main" id="{318680E5-7B97-4717-5FE6-77E0F4109A09}"/>
              </a:ext>
            </a:extLst>
          </p:cNvPr>
          <p:cNvPicPr>
            <a:picLocks noChangeAspect="1"/>
          </p:cNvPicPr>
          <p:nvPr/>
        </p:nvPicPr>
        <p:blipFill rotWithShape="1">
          <a:blip r:embed="rId2"/>
          <a:srcRect l="14203" r="24274"/>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66" name="Freeform: Shape 65">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68" name="Freeform: Shape 67">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0" name="Freeform: Shape 69">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F1314570-89E0-5945-2321-13A447899A57}"/>
              </a:ext>
            </a:extLst>
          </p:cNvPr>
          <p:cNvSpPr>
            <a:spLocks noGrp="1"/>
          </p:cNvSpPr>
          <p:nvPr>
            <p:ph type="title"/>
          </p:nvPr>
        </p:nvSpPr>
        <p:spPr>
          <a:xfrm>
            <a:off x="992518" y="442913"/>
            <a:ext cx="4780129" cy="1639888"/>
          </a:xfrm>
        </p:spPr>
        <p:txBody>
          <a:bodyPr vert="horz" lIns="109728" tIns="109728" rIns="109728" bIns="91440" rtlCol="0" anchor="b">
            <a:normAutofit/>
          </a:bodyPr>
          <a:lstStyle/>
          <a:p>
            <a:r>
              <a:rPr lang="en-US"/>
              <a:t>Spain </a:t>
            </a:r>
          </a:p>
        </p:txBody>
      </p:sp>
      <p:sp>
        <p:nvSpPr>
          <p:cNvPr id="4" name="Объект 3">
            <a:extLst>
              <a:ext uri="{FF2B5EF4-FFF2-40B4-BE49-F238E27FC236}">
                <a16:creationId xmlns:a16="http://schemas.microsoft.com/office/drawing/2014/main" id="{70EE9B25-FA4C-8075-7F4E-2CAD35F09C21}"/>
              </a:ext>
            </a:extLst>
          </p:cNvPr>
          <p:cNvSpPr>
            <a:spLocks noGrp="1"/>
          </p:cNvSpPr>
          <p:nvPr>
            <p:ph idx="1"/>
          </p:nvPr>
        </p:nvSpPr>
        <p:spPr>
          <a:xfrm>
            <a:off x="906250" y="3560129"/>
            <a:ext cx="5951750" cy="3460432"/>
          </a:xfrm>
        </p:spPr>
        <p:txBody>
          <a:bodyPr vert="horz" lIns="109728" tIns="109728" rIns="109728" bIns="91440" rtlCol="0">
            <a:noAutofit/>
          </a:bodyPr>
          <a:lstStyle/>
          <a:p>
            <a:pPr marL="285750" indent="-285750">
              <a:buFont typeface="Arial" panose="020B0604020202020204" pitchFamily="34" charset="0"/>
              <a:buChar char="•"/>
            </a:pPr>
            <a:r>
              <a:rPr lang="ru-RU" sz="1000" dirty="0"/>
              <a:t>Каждая из 17 автономий имеют свою реализацию программы</a:t>
            </a:r>
          </a:p>
          <a:p>
            <a:pPr marL="285750" indent="-285750">
              <a:buFont typeface="Arial" panose="020B0604020202020204" pitchFamily="34" charset="0"/>
              <a:buChar char="•"/>
            </a:pPr>
            <a:r>
              <a:rPr lang="ru-RU" sz="1000" dirty="0"/>
              <a:t>Как правило, бесплатно или по очень низкой цене для нуждающихся семей</a:t>
            </a:r>
          </a:p>
          <a:p>
            <a:pPr marL="285750" indent="-285750">
              <a:buFont typeface="Arial" panose="020B0604020202020204" pitchFamily="34" charset="0"/>
              <a:buChar char="•"/>
            </a:pPr>
            <a:r>
              <a:rPr lang="ru-RU" sz="1000" dirty="0"/>
              <a:t>Строгих возрастных ограничений нет, обычно возраст детей от рождения до 6 лет</a:t>
            </a:r>
          </a:p>
          <a:p>
            <a:pPr marL="285750" indent="-285750">
              <a:buFont typeface="Arial" panose="020B0604020202020204" pitchFamily="34" charset="0"/>
              <a:buChar char="•"/>
            </a:pPr>
            <a:r>
              <a:rPr lang="ru-RU" sz="1000" dirty="0"/>
              <a:t>Диагноз не является необходимым условием для получения РИПВ</a:t>
            </a:r>
          </a:p>
          <a:p>
            <a:pPr marL="285750" indent="-285750">
              <a:buFont typeface="Arial" panose="020B0604020202020204" pitchFamily="34" charset="0"/>
              <a:buChar char="•"/>
            </a:pPr>
            <a:r>
              <a:rPr lang="ru-RU" sz="1000" dirty="0"/>
              <a:t>Вмешательство обычно осуществляется в специализированных центрах или в рамках программ на дому </a:t>
            </a:r>
          </a:p>
          <a:p>
            <a:pPr marL="285750" indent="-285750">
              <a:buFont typeface="Arial" panose="020B0604020202020204" pitchFamily="34" charset="0"/>
              <a:buChar char="•"/>
            </a:pPr>
            <a:r>
              <a:rPr lang="ru-RU" sz="1000" dirty="0"/>
              <a:t>Мультидисциплинарный индивидуализированный подход к ребенку</a:t>
            </a:r>
            <a:endParaRPr lang="en-US" sz="1000" dirty="0"/>
          </a:p>
        </p:txBody>
      </p:sp>
      <p:sp>
        <p:nvSpPr>
          <p:cNvPr id="6" name="TextBox 5">
            <a:extLst>
              <a:ext uri="{FF2B5EF4-FFF2-40B4-BE49-F238E27FC236}">
                <a16:creationId xmlns:a16="http://schemas.microsoft.com/office/drawing/2014/main" id="{8891B3AD-F7CD-4C69-1218-90D51E969BA6}"/>
              </a:ext>
            </a:extLst>
          </p:cNvPr>
          <p:cNvSpPr txBox="1"/>
          <p:nvPr/>
        </p:nvSpPr>
        <p:spPr>
          <a:xfrm>
            <a:off x="992518" y="2082801"/>
            <a:ext cx="5368525" cy="923330"/>
          </a:xfrm>
          <a:prstGeom prst="rect">
            <a:avLst/>
          </a:prstGeom>
          <a:noFill/>
        </p:spPr>
        <p:txBody>
          <a:bodyPr wrap="square">
            <a:spAutoFit/>
          </a:bodyPr>
          <a:lstStyle/>
          <a:p>
            <a:r>
              <a:rPr lang="ru-RU" dirty="0"/>
              <a:t>Ранняя помощь предоставляется через </a:t>
            </a:r>
            <a:r>
              <a:rPr lang="ru-RU" b="1" dirty="0"/>
              <a:t>Plan de </a:t>
            </a:r>
            <a:r>
              <a:rPr lang="ru-RU" b="1" dirty="0" err="1"/>
              <a:t>Atención</a:t>
            </a:r>
            <a:r>
              <a:rPr lang="ru-RU" b="1" dirty="0"/>
              <a:t> </a:t>
            </a:r>
            <a:r>
              <a:rPr lang="ru-RU" b="1" dirty="0" err="1"/>
              <a:t>Temprana</a:t>
            </a:r>
            <a:r>
              <a:rPr lang="ru-RU" b="1" dirty="0"/>
              <a:t> (PAT)</a:t>
            </a:r>
            <a:r>
              <a:rPr lang="ru-RU" dirty="0"/>
              <a:t>, национальный план раннего вмешательства</a:t>
            </a:r>
            <a:endParaRPr lang="ru-KZ" dirty="0"/>
          </a:p>
        </p:txBody>
      </p:sp>
      <p:pic>
        <p:nvPicPr>
          <p:cNvPr id="7" name="mcntРисунок 6">
            <a:extLst>
              <a:ext uri="{FF2B5EF4-FFF2-40B4-BE49-F238E27FC236}">
                <a16:creationId xmlns:a16="http://schemas.microsoft.com/office/drawing/2014/main" id="{6DDF255F-718F-7D2E-40C1-9A5E80ECB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1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4" name="Rectangle 163">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17" name="Picture 116" descr="Reflections of buildings">
            <a:extLst>
              <a:ext uri="{FF2B5EF4-FFF2-40B4-BE49-F238E27FC236}">
                <a16:creationId xmlns:a16="http://schemas.microsoft.com/office/drawing/2014/main" id="{A1774DE6-DE3C-BD8A-17FE-C317165498D4}"/>
              </a:ext>
            </a:extLst>
          </p:cNvPr>
          <p:cNvPicPr>
            <a:picLocks noChangeAspect="1"/>
          </p:cNvPicPr>
          <p:nvPr/>
        </p:nvPicPr>
        <p:blipFill rotWithShape="1">
          <a:blip r:embed="rId2"/>
          <a:srcRect l="17169" r="9823" b="-2"/>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166" name="Freeform: Shape 165">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168" name="Freeform: Shape 167">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0" name="Freeform: Shape 169">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F1314570-89E0-5945-2321-13A447899A57}"/>
              </a:ext>
            </a:extLst>
          </p:cNvPr>
          <p:cNvSpPr>
            <a:spLocks noGrp="1"/>
          </p:cNvSpPr>
          <p:nvPr>
            <p:ph type="title"/>
          </p:nvPr>
        </p:nvSpPr>
        <p:spPr>
          <a:xfrm>
            <a:off x="992518" y="442913"/>
            <a:ext cx="4780129" cy="1639888"/>
          </a:xfrm>
        </p:spPr>
        <p:txBody>
          <a:bodyPr vert="horz" lIns="109728" tIns="109728" rIns="109728" bIns="91440" rtlCol="0" anchor="b">
            <a:normAutofit/>
          </a:bodyPr>
          <a:lstStyle/>
          <a:p>
            <a:r>
              <a:rPr lang="en-US" dirty="0"/>
              <a:t>Netherlands </a:t>
            </a:r>
          </a:p>
        </p:txBody>
      </p:sp>
      <p:sp>
        <p:nvSpPr>
          <p:cNvPr id="4" name="Объект 3">
            <a:extLst>
              <a:ext uri="{FF2B5EF4-FFF2-40B4-BE49-F238E27FC236}">
                <a16:creationId xmlns:a16="http://schemas.microsoft.com/office/drawing/2014/main" id="{70EE9B25-FA4C-8075-7F4E-2CAD35F09C21}"/>
              </a:ext>
            </a:extLst>
          </p:cNvPr>
          <p:cNvSpPr>
            <a:spLocks noGrp="1"/>
          </p:cNvSpPr>
          <p:nvPr>
            <p:ph idx="1"/>
          </p:nvPr>
        </p:nvSpPr>
        <p:spPr>
          <a:xfrm>
            <a:off x="992518" y="3718559"/>
            <a:ext cx="5368525" cy="2696527"/>
          </a:xfrm>
        </p:spPr>
        <p:txBody>
          <a:bodyPr vert="horz" lIns="109728" tIns="109728" rIns="109728" bIns="91440" rtlCol="0">
            <a:normAutofit fontScale="55000" lnSpcReduction="20000"/>
          </a:bodyPr>
          <a:lstStyle/>
          <a:p>
            <a:pPr marL="285750" indent="-285750">
              <a:buFont typeface="Arial" panose="020B0604020202020204" pitchFamily="34" charset="0"/>
              <a:buChar char="•"/>
            </a:pPr>
            <a:r>
              <a:rPr lang="ru-RU" dirty="0"/>
              <a:t>Услуги РИПВ обычно покрываются базовой медицинской страховкой (расходы минимальны или бесплатно)</a:t>
            </a:r>
            <a:endParaRPr lang="en-US" dirty="0"/>
          </a:p>
          <a:p>
            <a:pPr marL="285750" indent="-285750">
              <a:buFont typeface="Arial" panose="020B0604020202020204" pitchFamily="34" charset="0"/>
              <a:buChar char="•"/>
            </a:pPr>
            <a:r>
              <a:rPr lang="ru-RU" sz="1800" dirty="0"/>
              <a:t>Строгих возрастных ограничений нет, обычно возраст детей от рождения до 6 лет</a:t>
            </a:r>
          </a:p>
          <a:p>
            <a:pPr marL="285750" indent="-285750">
              <a:buFont typeface="Arial" panose="020B0604020202020204" pitchFamily="34" charset="0"/>
              <a:buChar char="•"/>
            </a:pPr>
            <a:r>
              <a:rPr lang="ru-RU" dirty="0"/>
              <a:t>В зависимости от потребностей ребенка вмешательство может осуществляться в различных условиях: специализированные детские сады, амбулаторные клиники или программы на дому.</a:t>
            </a:r>
            <a:endParaRPr lang="en-US" dirty="0"/>
          </a:p>
          <a:p>
            <a:pPr marL="285750" indent="-285750">
              <a:buFont typeface="Arial" panose="020B0604020202020204" pitchFamily="34" charset="0"/>
              <a:buChar char="•"/>
            </a:pPr>
            <a:r>
              <a:rPr lang="ru-RU" sz="1800" dirty="0"/>
              <a:t>Мультидисциплинарный индивидуализированный подход к ребенку</a:t>
            </a:r>
            <a:endParaRPr lang="en-US" sz="1800" dirty="0"/>
          </a:p>
        </p:txBody>
      </p:sp>
      <p:sp>
        <p:nvSpPr>
          <p:cNvPr id="5" name="TextBox 4">
            <a:extLst>
              <a:ext uri="{FF2B5EF4-FFF2-40B4-BE49-F238E27FC236}">
                <a16:creationId xmlns:a16="http://schemas.microsoft.com/office/drawing/2014/main" id="{3890DBF9-F3D2-CACA-C270-2192E0D67FFF}"/>
              </a:ext>
            </a:extLst>
          </p:cNvPr>
          <p:cNvSpPr txBox="1"/>
          <p:nvPr/>
        </p:nvSpPr>
        <p:spPr>
          <a:xfrm>
            <a:off x="992518" y="2118767"/>
            <a:ext cx="5601322" cy="1477328"/>
          </a:xfrm>
          <a:prstGeom prst="rect">
            <a:avLst/>
          </a:prstGeom>
          <a:noFill/>
        </p:spPr>
        <p:txBody>
          <a:bodyPr wrap="square">
            <a:spAutoFit/>
          </a:bodyPr>
          <a:lstStyle/>
          <a:p>
            <a:r>
              <a:rPr lang="ru-RU" dirty="0"/>
              <a:t>В Нидерландах существует хорошо отлаженная система, в которой особое внимание уделяется раннему выявлению и вмешательству для детей с задержкой развития, включая аутизм</a:t>
            </a:r>
            <a:endParaRPr lang="en-US" dirty="0"/>
          </a:p>
        </p:txBody>
      </p:sp>
      <p:pic>
        <p:nvPicPr>
          <p:cNvPr id="6" name="mcntРисунок 6">
            <a:extLst>
              <a:ext uri="{FF2B5EF4-FFF2-40B4-BE49-F238E27FC236}">
                <a16:creationId xmlns:a16="http://schemas.microsoft.com/office/drawing/2014/main" id="{56C6E728-7D68-1350-1D4E-0CD23B49E4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99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04" name="Picture 71" descr="House near the lake">
            <a:extLst>
              <a:ext uri="{FF2B5EF4-FFF2-40B4-BE49-F238E27FC236}">
                <a16:creationId xmlns:a16="http://schemas.microsoft.com/office/drawing/2014/main" id="{5FE7262C-346E-F54D-DDB2-CE6FC39A5C54}"/>
              </a:ext>
            </a:extLst>
          </p:cNvPr>
          <p:cNvPicPr>
            <a:picLocks noChangeAspect="1"/>
          </p:cNvPicPr>
          <p:nvPr/>
        </p:nvPicPr>
        <p:blipFill rotWithShape="1">
          <a:blip r:embed="rId2"/>
          <a:srcRect l="19610" r="2" b="2"/>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111" name="Freeform: Shape 110">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113" name="Freeform: Shape 112">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5" name="Freeform: Shape 114">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F1314570-89E0-5945-2321-13A447899A57}"/>
              </a:ext>
            </a:extLst>
          </p:cNvPr>
          <p:cNvSpPr>
            <a:spLocks noGrp="1"/>
          </p:cNvSpPr>
          <p:nvPr>
            <p:ph type="title"/>
          </p:nvPr>
        </p:nvSpPr>
        <p:spPr>
          <a:xfrm>
            <a:off x="992518" y="442913"/>
            <a:ext cx="4780129" cy="1639888"/>
          </a:xfrm>
        </p:spPr>
        <p:txBody>
          <a:bodyPr vert="horz" lIns="109728" tIns="109728" rIns="109728" bIns="91440" rtlCol="0" anchor="b">
            <a:normAutofit/>
          </a:bodyPr>
          <a:lstStyle/>
          <a:p>
            <a:r>
              <a:rPr lang="en-US" dirty="0"/>
              <a:t>Denmark </a:t>
            </a:r>
          </a:p>
        </p:txBody>
      </p:sp>
      <p:sp>
        <p:nvSpPr>
          <p:cNvPr id="4" name="Объект 3">
            <a:extLst>
              <a:ext uri="{FF2B5EF4-FFF2-40B4-BE49-F238E27FC236}">
                <a16:creationId xmlns:a16="http://schemas.microsoft.com/office/drawing/2014/main" id="{70EE9B25-FA4C-8075-7F4E-2CAD35F09C21}"/>
              </a:ext>
            </a:extLst>
          </p:cNvPr>
          <p:cNvSpPr>
            <a:spLocks noGrp="1"/>
          </p:cNvSpPr>
          <p:nvPr>
            <p:ph idx="1"/>
          </p:nvPr>
        </p:nvSpPr>
        <p:spPr>
          <a:xfrm>
            <a:off x="992518" y="3281680"/>
            <a:ext cx="5368525" cy="2682558"/>
          </a:xfrm>
        </p:spPr>
        <p:txBody>
          <a:bodyPr vert="horz" lIns="109728" tIns="109728" rIns="109728" bIns="91440" rtlCol="0">
            <a:normAutofit fontScale="55000" lnSpcReduction="20000"/>
          </a:bodyPr>
          <a:lstStyle/>
          <a:p>
            <a:pPr marL="285750" indent="-285750">
              <a:buFont typeface="Arial" panose="020B0604020202020204" pitchFamily="34" charset="0"/>
              <a:buChar char="•"/>
            </a:pPr>
            <a:r>
              <a:rPr lang="ru-RU" dirty="0"/>
              <a:t>Муниципалитеты, местные органы власти, играют ключевую роль в координации и предоставлении этих услуг</a:t>
            </a:r>
          </a:p>
          <a:p>
            <a:pPr marL="285750" indent="-285750">
              <a:buFont typeface="Arial" panose="020B0604020202020204" pitchFamily="34" charset="0"/>
              <a:buChar char="•"/>
            </a:pPr>
            <a:r>
              <a:rPr lang="ru-RU" dirty="0"/>
              <a:t>Услуги РИПВ покрывает датская система здравоохранения</a:t>
            </a:r>
          </a:p>
          <a:p>
            <a:pPr marL="285750" indent="-285750">
              <a:buFont typeface="Arial" panose="020B0604020202020204" pitchFamily="34" charset="0"/>
              <a:buChar char="•"/>
            </a:pPr>
            <a:r>
              <a:rPr lang="ru-RU" dirty="0"/>
              <a:t>Строгого возрастного ограничения нет, но в идеале программы направлены на поддержку детей с момента постановки диагноза или появления проблем с развитием</a:t>
            </a:r>
          </a:p>
          <a:p>
            <a:pPr marL="285750" indent="-285750">
              <a:buFont typeface="Arial" panose="020B0604020202020204" pitchFamily="34" charset="0"/>
              <a:buChar char="•"/>
            </a:pPr>
            <a:r>
              <a:rPr lang="ru-RU" dirty="0"/>
              <a:t>Система обеспечивает хороший охват, но в некоторых муниципалитетах могут существовать очереди на получение определенных услуг</a:t>
            </a:r>
            <a:endParaRPr lang="en-US" dirty="0"/>
          </a:p>
        </p:txBody>
      </p:sp>
      <p:sp>
        <p:nvSpPr>
          <p:cNvPr id="7" name="TextBox 6">
            <a:extLst>
              <a:ext uri="{FF2B5EF4-FFF2-40B4-BE49-F238E27FC236}">
                <a16:creationId xmlns:a16="http://schemas.microsoft.com/office/drawing/2014/main" id="{810E57AC-77C7-AE48-7A2C-20FD39C9C793}"/>
              </a:ext>
            </a:extLst>
          </p:cNvPr>
          <p:cNvSpPr txBox="1"/>
          <p:nvPr/>
        </p:nvSpPr>
        <p:spPr>
          <a:xfrm>
            <a:off x="992518" y="2082801"/>
            <a:ext cx="6096000" cy="923330"/>
          </a:xfrm>
          <a:prstGeom prst="rect">
            <a:avLst/>
          </a:prstGeom>
          <a:noFill/>
        </p:spPr>
        <p:txBody>
          <a:bodyPr wrap="square">
            <a:spAutoFit/>
          </a:bodyPr>
          <a:lstStyle/>
          <a:p>
            <a:r>
              <a:rPr lang="ru-RU" dirty="0"/>
              <a:t>Дания предлагает комплексную систему раннего вмешательства в различные сферы детского развития, включая аутизм</a:t>
            </a:r>
            <a:endParaRPr lang="ru-KZ" dirty="0"/>
          </a:p>
        </p:txBody>
      </p:sp>
      <p:pic>
        <p:nvPicPr>
          <p:cNvPr id="10" name="mcntРисунок 6">
            <a:extLst>
              <a:ext uri="{FF2B5EF4-FFF2-40B4-BE49-F238E27FC236}">
                <a16:creationId xmlns:a16="http://schemas.microsoft.com/office/drawing/2014/main" id="{447C37A0-27C6-C821-FE95-3F68C80BE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50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6" name="Rectangle 221">
            <a:extLst>
              <a:ext uri="{FF2B5EF4-FFF2-40B4-BE49-F238E27FC236}">
                <a16:creationId xmlns:a16="http://schemas.microsoft.com/office/drawing/2014/main" id="{3D5FBB81-B61B-416A-8F5D-A8DDF6253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91" name="Picture 190" descr="Дома на горном">
            <a:extLst>
              <a:ext uri="{FF2B5EF4-FFF2-40B4-BE49-F238E27FC236}">
                <a16:creationId xmlns:a16="http://schemas.microsoft.com/office/drawing/2014/main" id="{2D4A208F-3735-57C3-3C7F-86AEFE1C0FEC}"/>
              </a:ext>
            </a:extLst>
          </p:cNvPr>
          <p:cNvPicPr>
            <a:picLocks noChangeAspect="1"/>
          </p:cNvPicPr>
          <p:nvPr/>
        </p:nvPicPr>
        <p:blipFill rotWithShape="1">
          <a:blip r:embed="rId2"/>
          <a:srcRect l="10664" r="16602"/>
          <a:stretch/>
        </p:blipFill>
        <p:spPr>
          <a:xfrm>
            <a:off x="4691118" y="1"/>
            <a:ext cx="7500882" cy="6857999"/>
          </a:xfrm>
          <a:custGeom>
            <a:avLst/>
            <a:gdLst/>
            <a:ahLst/>
            <a:cxnLst/>
            <a:rect l="l" t="t" r="r" b="b"/>
            <a:pathLst>
              <a:path w="7500882" h="6857999">
                <a:moveTo>
                  <a:pt x="898230" y="0"/>
                </a:moveTo>
                <a:lnTo>
                  <a:pt x="7500882" y="0"/>
                </a:lnTo>
                <a:lnTo>
                  <a:pt x="7500882" y="6857999"/>
                </a:lnTo>
                <a:lnTo>
                  <a:pt x="0" y="6857999"/>
                </a:lnTo>
                <a:lnTo>
                  <a:pt x="114106" y="6780598"/>
                </a:lnTo>
                <a:cubicBezTo>
                  <a:pt x="291579" y="6653107"/>
                  <a:pt x="465794" y="6515396"/>
                  <a:pt x="641619" y="6374813"/>
                </a:cubicBezTo>
                <a:cubicBezTo>
                  <a:pt x="1607125" y="5602838"/>
                  <a:pt x="2555378" y="4969130"/>
                  <a:pt x="2555378" y="3621655"/>
                </a:cubicBezTo>
                <a:cubicBezTo>
                  <a:pt x="2555378" y="2093191"/>
                  <a:pt x="1969579" y="754640"/>
                  <a:pt x="920818" y="14996"/>
                </a:cubicBezTo>
                <a:close/>
              </a:path>
            </a:pathLst>
          </a:custGeom>
        </p:spPr>
      </p:pic>
      <p:sp>
        <p:nvSpPr>
          <p:cNvPr id="247" name="Freeform: Shape 223">
            <a:extLst>
              <a:ext uri="{FF2B5EF4-FFF2-40B4-BE49-F238E27FC236}">
                <a16:creationId xmlns:a16="http://schemas.microsoft.com/office/drawing/2014/main" id="{40C0D7D4-D83D-4C58-87D1-955F0A917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76051" cy="6858000"/>
          </a:xfrm>
          <a:custGeom>
            <a:avLst/>
            <a:gdLst>
              <a:gd name="connsiteX0" fmla="*/ 0 w 7476051"/>
              <a:gd name="connsiteY0" fmla="*/ 0 h 6858000"/>
              <a:gd name="connsiteX1" fmla="*/ 5853028 w 7476051"/>
              <a:gd name="connsiteY1" fmla="*/ 0 h 6858000"/>
              <a:gd name="connsiteX2" fmla="*/ 5875152 w 7476051"/>
              <a:gd name="connsiteY2" fmla="*/ 14997 h 6858000"/>
              <a:gd name="connsiteX3" fmla="*/ 7476051 w 7476051"/>
              <a:gd name="connsiteY3" fmla="*/ 3621656 h 6858000"/>
              <a:gd name="connsiteX4" fmla="*/ 5601702 w 7476051"/>
              <a:gd name="connsiteY4" fmla="*/ 6374814 h 6858000"/>
              <a:gd name="connsiteX5" fmla="*/ 5085053 w 7476051"/>
              <a:gd name="connsiteY5" fmla="*/ 6780599 h 6858000"/>
              <a:gd name="connsiteX6" fmla="*/ 4973297 w 7476051"/>
              <a:gd name="connsiteY6" fmla="*/ 6858000 h 6858000"/>
              <a:gd name="connsiteX7" fmla="*/ 0 w 747605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6051" h="6858000">
                <a:moveTo>
                  <a:pt x="0" y="0"/>
                </a:moveTo>
                <a:lnTo>
                  <a:pt x="5853028" y="0"/>
                </a:lnTo>
                <a:lnTo>
                  <a:pt x="5875152" y="14997"/>
                </a:lnTo>
                <a:cubicBezTo>
                  <a:pt x="6902315" y="754641"/>
                  <a:pt x="7476051" y="2093192"/>
                  <a:pt x="7476051" y="3621656"/>
                </a:cubicBezTo>
                <a:cubicBezTo>
                  <a:pt x="7476051" y="4969131"/>
                  <a:pt x="6547326" y="5602839"/>
                  <a:pt x="5601702" y="6374814"/>
                </a:cubicBezTo>
                <a:cubicBezTo>
                  <a:pt x="5429499" y="6515397"/>
                  <a:pt x="5258871" y="6653108"/>
                  <a:pt x="5085053" y="6780599"/>
                </a:cubicBezTo>
                <a:lnTo>
                  <a:pt x="4973297"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useBgFill="1">
        <p:nvSpPr>
          <p:cNvPr id="248" name="Freeform: Shape 225">
            <a:extLst>
              <a:ext uri="{FF2B5EF4-FFF2-40B4-BE49-F238E27FC236}">
                <a16:creationId xmlns:a16="http://schemas.microsoft.com/office/drawing/2014/main" id="{0BA56A81-C9DD-4EBA-9E13-32FFB51CF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7307402" cy="6858000"/>
          </a:xfrm>
          <a:custGeom>
            <a:avLst/>
            <a:gdLst>
              <a:gd name="connsiteX0" fmla="*/ 0 w 7097265"/>
              <a:gd name="connsiteY0" fmla="*/ 0 h 6858000"/>
              <a:gd name="connsiteX1" fmla="*/ 5474242 w 7097265"/>
              <a:gd name="connsiteY1" fmla="*/ 0 h 6858000"/>
              <a:gd name="connsiteX2" fmla="*/ 5496366 w 7097265"/>
              <a:gd name="connsiteY2" fmla="*/ 14997 h 6858000"/>
              <a:gd name="connsiteX3" fmla="*/ 7097265 w 7097265"/>
              <a:gd name="connsiteY3" fmla="*/ 3621656 h 6858000"/>
              <a:gd name="connsiteX4" fmla="*/ 5222916 w 7097265"/>
              <a:gd name="connsiteY4" fmla="*/ 6374814 h 6858000"/>
              <a:gd name="connsiteX5" fmla="*/ 4706267 w 7097265"/>
              <a:gd name="connsiteY5" fmla="*/ 6780599 h 6858000"/>
              <a:gd name="connsiteX6" fmla="*/ 4594511 w 7097265"/>
              <a:gd name="connsiteY6" fmla="*/ 6858000 h 6858000"/>
              <a:gd name="connsiteX7" fmla="*/ 0 w 709726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7265" h="6858000">
                <a:moveTo>
                  <a:pt x="0" y="0"/>
                </a:moveTo>
                <a:lnTo>
                  <a:pt x="5474242" y="0"/>
                </a:lnTo>
                <a:lnTo>
                  <a:pt x="5496366" y="14997"/>
                </a:lnTo>
                <a:cubicBezTo>
                  <a:pt x="6523529" y="754641"/>
                  <a:pt x="7097265" y="2093192"/>
                  <a:pt x="7097265" y="3621656"/>
                </a:cubicBezTo>
                <a:cubicBezTo>
                  <a:pt x="7097265" y="4969131"/>
                  <a:pt x="6168540" y="5602839"/>
                  <a:pt x="5222916" y="6374814"/>
                </a:cubicBezTo>
                <a:cubicBezTo>
                  <a:pt x="5050713" y="6515397"/>
                  <a:pt x="4880085" y="6653108"/>
                  <a:pt x="4706267" y="6780599"/>
                </a:cubicBezTo>
                <a:lnTo>
                  <a:pt x="4594511"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9" name="Freeform: Shape 227">
            <a:extLst>
              <a:ext uri="{FF2B5EF4-FFF2-40B4-BE49-F238E27FC236}">
                <a16:creationId xmlns:a16="http://schemas.microsoft.com/office/drawing/2014/main" id="{15F9A324-404E-4C5D-AFF0-C5D0D841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034" y="-1"/>
            <a:ext cx="2535264" cy="6858001"/>
          </a:xfrm>
          <a:custGeom>
            <a:avLst/>
            <a:gdLst>
              <a:gd name="connsiteX0" fmla="*/ 1218585 w 2535264"/>
              <a:gd name="connsiteY0" fmla="*/ 0 h 6858001"/>
              <a:gd name="connsiteX1" fmla="*/ 1236561 w 2535264"/>
              <a:gd name="connsiteY1" fmla="*/ 0 h 6858001"/>
              <a:gd name="connsiteX2" fmla="*/ 1264452 w 2535264"/>
              <a:gd name="connsiteY2" fmla="*/ 24550 h 6858001"/>
              <a:gd name="connsiteX3" fmla="*/ 2528121 w 2535264"/>
              <a:gd name="connsiteY3" fmla="*/ 3710502 h 6858001"/>
              <a:gd name="connsiteX4" fmla="*/ 492890 w 2535264"/>
              <a:gd name="connsiteY4" fmla="*/ 6507511 h 6858001"/>
              <a:gd name="connsiteX5" fmla="*/ 221418 w 2535264"/>
              <a:gd name="connsiteY5" fmla="*/ 6713387 h 6858001"/>
              <a:gd name="connsiteX6" fmla="*/ 20100 w 2535264"/>
              <a:gd name="connsiteY6" fmla="*/ 6858001 h 6858001"/>
              <a:gd name="connsiteX7" fmla="*/ 0 w 2535264"/>
              <a:gd name="connsiteY7" fmla="*/ 6858001 h 6858001"/>
              <a:gd name="connsiteX8" fmla="*/ 202488 w 2535264"/>
              <a:gd name="connsiteY8" fmla="*/ 6712547 h 6858001"/>
              <a:gd name="connsiteX9" fmla="*/ 473961 w 2535264"/>
              <a:gd name="connsiteY9" fmla="*/ 6506670 h 6858001"/>
              <a:gd name="connsiteX10" fmla="*/ 2509192 w 2535264"/>
              <a:gd name="connsiteY10" fmla="*/ 3709662 h 6858001"/>
              <a:gd name="connsiteX11" fmla="*/ 1245521 w 2535264"/>
              <a:gd name="connsiteY11" fmla="*/ 2370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5264" h="6858001">
                <a:moveTo>
                  <a:pt x="1218585" y="0"/>
                </a:moveTo>
                <a:lnTo>
                  <a:pt x="1236561" y="0"/>
                </a:lnTo>
                <a:lnTo>
                  <a:pt x="1264452" y="24550"/>
                </a:lnTo>
                <a:cubicBezTo>
                  <a:pt x="2149109" y="863108"/>
                  <a:pt x="2598329" y="2210814"/>
                  <a:pt x="2528121" y="3710502"/>
                </a:cubicBezTo>
                <a:cubicBezTo>
                  <a:pt x="2462100" y="5120751"/>
                  <a:pt x="1489450" y="5742158"/>
                  <a:pt x="492890" y="6507511"/>
                </a:cubicBezTo>
                <a:cubicBezTo>
                  <a:pt x="402151" y="6577199"/>
                  <a:pt x="311847" y="6646154"/>
                  <a:pt x="221418" y="6713387"/>
                </a:cubicBezTo>
                <a:lnTo>
                  <a:pt x="20100" y="6858001"/>
                </a:lnTo>
                <a:lnTo>
                  <a:pt x="0" y="6858001"/>
                </a:lnTo>
                <a:lnTo>
                  <a:pt x="202488" y="6712547"/>
                </a:lnTo>
                <a:cubicBezTo>
                  <a:pt x="292917" y="6645314"/>
                  <a:pt x="383222" y="6576359"/>
                  <a:pt x="473961" y="6506670"/>
                </a:cubicBezTo>
                <a:cubicBezTo>
                  <a:pt x="1470520" y="5741317"/>
                  <a:pt x="2443170" y="5119911"/>
                  <a:pt x="2509192" y="3709662"/>
                </a:cubicBezTo>
                <a:cubicBezTo>
                  <a:pt x="2579400" y="2209973"/>
                  <a:pt x="2130178" y="862268"/>
                  <a:pt x="1245521" y="2370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F1314570-89E0-5945-2321-13A447899A57}"/>
              </a:ext>
            </a:extLst>
          </p:cNvPr>
          <p:cNvSpPr>
            <a:spLocks noGrp="1"/>
          </p:cNvSpPr>
          <p:nvPr>
            <p:ph type="title"/>
          </p:nvPr>
        </p:nvSpPr>
        <p:spPr>
          <a:xfrm>
            <a:off x="992518" y="442913"/>
            <a:ext cx="4780129" cy="1639888"/>
          </a:xfrm>
        </p:spPr>
        <p:txBody>
          <a:bodyPr vert="horz" lIns="109728" tIns="109728" rIns="109728" bIns="91440" rtlCol="0" anchor="b">
            <a:normAutofit/>
          </a:bodyPr>
          <a:lstStyle/>
          <a:p>
            <a:r>
              <a:rPr lang="en-US" dirty="0"/>
              <a:t>France</a:t>
            </a:r>
          </a:p>
        </p:txBody>
      </p:sp>
      <p:sp>
        <p:nvSpPr>
          <p:cNvPr id="4" name="Объект 3">
            <a:extLst>
              <a:ext uri="{FF2B5EF4-FFF2-40B4-BE49-F238E27FC236}">
                <a16:creationId xmlns:a16="http://schemas.microsoft.com/office/drawing/2014/main" id="{70EE9B25-FA4C-8075-7F4E-2CAD35F09C21}"/>
              </a:ext>
            </a:extLst>
          </p:cNvPr>
          <p:cNvSpPr>
            <a:spLocks noGrp="1"/>
          </p:cNvSpPr>
          <p:nvPr>
            <p:ph idx="1"/>
          </p:nvPr>
        </p:nvSpPr>
        <p:spPr>
          <a:xfrm>
            <a:off x="992518" y="3429000"/>
            <a:ext cx="5368525" cy="2535238"/>
          </a:xfrm>
        </p:spPr>
        <p:txBody>
          <a:bodyPr vert="horz" lIns="109728" tIns="109728" rIns="109728" bIns="91440" rtlCol="0">
            <a:noAutofit/>
          </a:bodyPr>
          <a:lstStyle/>
          <a:p>
            <a:pPr marL="285750" indent="-285750">
              <a:lnSpc>
                <a:spcPct val="100000"/>
              </a:lnSpc>
              <a:spcBef>
                <a:spcPts val="600"/>
              </a:spcBef>
              <a:spcAft>
                <a:spcPts val="600"/>
              </a:spcAft>
              <a:buFont typeface="Arial" panose="020B0604020202020204" pitchFamily="34" charset="0"/>
              <a:buChar char="•"/>
            </a:pPr>
            <a:r>
              <a:rPr lang="ru-RU" sz="1000" dirty="0">
                <a:effectLst/>
              </a:rPr>
              <a:t>Во Франции существует трехуровневый подход, направленный на выявление, диагностику и раннее вмешательство</a:t>
            </a:r>
          </a:p>
          <a:p>
            <a:pPr marL="285750" indent="-285750">
              <a:lnSpc>
                <a:spcPct val="100000"/>
              </a:lnSpc>
              <a:spcBef>
                <a:spcPts val="600"/>
              </a:spcBef>
              <a:spcAft>
                <a:spcPts val="600"/>
              </a:spcAft>
              <a:buFont typeface="Arial" panose="020B0604020202020204" pitchFamily="34" charset="0"/>
              <a:buChar char="•"/>
            </a:pPr>
            <a:r>
              <a:rPr lang="ru-RU" sz="1000" dirty="0">
                <a:effectLst/>
              </a:rPr>
              <a:t>Местные центры охраны здоровья детей и семьи (PMI - Protection </a:t>
            </a:r>
            <a:r>
              <a:rPr lang="ru-RU" sz="1000" dirty="0" err="1">
                <a:effectLst/>
              </a:rPr>
              <a:t>Maternelle</a:t>
            </a:r>
            <a:r>
              <a:rPr lang="ru-RU" sz="1000" dirty="0">
                <a:effectLst/>
              </a:rPr>
              <a:t> </a:t>
            </a:r>
            <a:r>
              <a:rPr lang="ru-RU" sz="1000" dirty="0" err="1">
                <a:effectLst/>
              </a:rPr>
              <a:t>et</a:t>
            </a:r>
            <a:r>
              <a:rPr lang="ru-RU" sz="1000" dirty="0">
                <a:effectLst/>
              </a:rPr>
              <a:t> </a:t>
            </a:r>
            <a:r>
              <a:rPr lang="ru-RU" sz="1000" dirty="0" err="1">
                <a:effectLst/>
              </a:rPr>
              <a:t>Infantile</a:t>
            </a:r>
            <a:r>
              <a:rPr lang="ru-RU" sz="1000" dirty="0">
                <a:effectLst/>
              </a:rPr>
              <a:t>) или медицинские центры для детей раннего возраста (CMPE - </a:t>
            </a:r>
            <a:r>
              <a:rPr lang="ru-RU" sz="1000" dirty="0" err="1">
                <a:effectLst/>
              </a:rPr>
              <a:t>Centres</a:t>
            </a:r>
            <a:r>
              <a:rPr lang="ru-RU" sz="1000" dirty="0">
                <a:effectLst/>
              </a:rPr>
              <a:t> </a:t>
            </a:r>
            <a:r>
              <a:rPr lang="ru-RU" sz="1000" dirty="0" err="1">
                <a:effectLst/>
              </a:rPr>
              <a:t>Médico-Psychologiques</a:t>
            </a:r>
            <a:r>
              <a:rPr lang="ru-RU" sz="1000" dirty="0">
                <a:effectLst/>
              </a:rPr>
              <a:t>) часто координируют услуги</a:t>
            </a:r>
          </a:p>
          <a:p>
            <a:pPr marL="285750" indent="-285750">
              <a:lnSpc>
                <a:spcPct val="100000"/>
              </a:lnSpc>
              <a:spcBef>
                <a:spcPts val="600"/>
              </a:spcBef>
              <a:spcAft>
                <a:spcPts val="600"/>
              </a:spcAft>
              <a:buFont typeface="Arial" panose="020B0604020202020204" pitchFamily="34" charset="0"/>
              <a:buChar char="•"/>
            </a:pPr>
            <a:r>
              <a:rPr lang="ru-RU" sz="1000" dirty="0">
                <a:effectLst/>
              </a:rPr>
              <a:t>Система здравоохранения покрывает расходы</a:t>
            </a:r>
          </a:p>
          <a:p>
            <a:pPr marL="285750" indent="-285750">
              <a:lnSpc>
                <a:spcPct val="100000"/>
              </a:lnSpc>
              <a:spcBef>
                <a:spcPts val="600"/>
              </a:spcBef>
              <a:spcAft>
                <a:spcPts val="600"/>
              </a:spcAft>
              <a:buFont typeface="Arial" panose="020B0604020202020204" pitchFamily="34" charset="0"/>
              <a:buChar char="•"/>
            </a:pPr>
            <a:r>
              <a:rPr lang="ru-RU" sz="1000" dirty="0"/>
              <a:t>Строгого возрастного ограничения нет</a:t>
            </a:r>
          </a:p>
          <a:p>
            <a:pPr marL="285750" indent="-285750">
              <a:lnSpc>
                <a:spcPct val="100000"/>
              </a:lnSpc>
              <a:spcBef>
                <a:spcPts val="600"/>
              </a:spcBef>
              <a:spcAft>
                <a:spcPts val="600"/>
              </a:spcAft>
              <a:buFont typeface="Arial" panose="020B0604020202020204" pitchFamily="34" charset="0"/>
              <a:buChar char="•"/>
            </a:pPr>
            <a:r>
              <a:rPr lang="ru-RU" sz="1000" dirty="0">
                <a:effectLst/>
              </a:rPr>
              <a:t>Вмешательство может осуществляться в различных </a:t>
            </a:r>
            <a:r>
              <a:rPr lang="ru-RU" sz="1000" dirty="0" err="1">
                <a:effectLst/>
              </a:rPr>
              <a:t>условиях:Специализированные</a:t>
            </a:r>
            <a:r>
              <a:rPr lang="ru-RU" sz="1000" dirty="0">
                <a:effectLst/>
              </a:rPr>
              <a:t> центры дневного ухода (UEAM), амбулаторные клиники при больницах или </a:t>
            </a:r>
            <a:r>
              <a:rPr lang="ru-RU" sz="1000" dirty="0"/>
              <a:t>п</a:t>
            </a:r>
            <a:r>
              <a:rPr lang="ru-RU" sz="1000" dirty="0">
                <a:effectLst/>
              </a:rPr>
              <a:t>рограммы на дому </a:t>
            </a:r>
          </a:p>
          <a:p>
            <a:pPr marL="285750" indent="-285750">
              <a:lnSpc>
                <a:spcPct val="100000"/>
              </a:lnSpc>
              <a:spcBef>
                <a:spcPts val="600"/>
              </a:spcBef>
              <a:spcAft>
                <a:spcPts val="600"/>
              </a:spcAft>
              <a:buFont typeface="Arial" panose="020B0604020202020204" pitchFamily="34" charset="0"/>
              <a:buChar char="•"/>
            </a:pPr>
            <a:r>
              <a:rPr lang="ru-RU" sz="1000" dirty="0"/>
              <a:t>Мультидисциплинарный индивидуализированный подход к ребенку</a:t>
            </a:r>
            <a:endParaRPr lang="en-US" sz="1000" dirty="0">
              <a:effectLst/>
            </a:endParaRPr>
          </a:p>
        </p:txBody>
      </p:sp>
      <p:sp>
        <p:nvSpPr>
          <p:cNvPr id="5" name="TextBox 4">
            <a:extLst>
              <a:ext uri="{FF2B5EF4-FFF2-40B4-BE49-F238E27FC236}">
                <a16:creationId xmlns:a16="http://schemas.microsoft.com/office/drawing/2014/main" id="{CD1E5DC0-F3B9-0CD2-52FF-2DD1CA2F2201}"/>
              </a:ext>
            </a:extLst>
          </p:cNvPr>
          <p:cNvSpPr txBox="1"/>
          <p:nvPr/>
        </p:nvSpPr>
        <p:spPr>
          <a:xfrm>
            <a:off x="992594" y="2082801"/>
            <a:ext cx="6314731" cy="1169551"/>
          </a:xfrm>
          <a:prstGeom prst="rect">
            <a:avLst/>
          </a:prstGeom>
          <a:noFill/>
        </p:spPr>
        <p:txBody>
          <a:bodyPr wrap="square">
            <a:spAutoFit/>
          </a:bodyPr>
          <a:lstStyle/>
          <a:p>
            <a:pPr>
              <a:spcAft>
                <a:spcPts val="600"/>
              </a:spcAft>
            </a:pPr>
            <a:r>
              <a:rPr lang="ru-RU" sz="1400" dirty="0">
                <a:effectLst/>
              </a:rPr>
              <a:t>Специально разработанная программа для аутичных детей, поступающих в детский сад – </a:t>
            </a:r>
            <a:r>
              <a:rPr lang="ru-RU" sz="1400" b="1" dirty="0" err="1">
                <a:effectLst/>
              </a:rPr>
              <a:t>Unité</a:t>
            </a:r>
            <a:r>
              <a:rPr lang="ru-RU" sz="1400" b="1" dirty="0">
                <a:effectLst/>
              </a:rPr>
              <a:t> </a:t>
            </a:r>
            <a:r>
              <a:rPr lang="ru-RU" sz="1400" b="1" dirty="0" err="1">
                <a:effectLst/>
              </a:rPr>
              <a:t>d'Enseignement</a:t>
            </a:r>
            <a:r>
              <a:rPr lang="ru-RU" sz="1400" b="1" dirty="0">
                <a:effectLst/>
              </a:rPr>
              <a:t> </a:t>
            </a:r>
            <a:r>
              <a:rPr lang="ru-RU" sz="1400" b="1" dirty="0" err="1">
                <a:effectLst/>
              </a:rPr>
              <a:t>Autisme</a:t>
            </a:r>
            <a:r>
              <a:rPr lang="ru-RU" sz="1400" b="1" dirty="0">
                <a:effectLst/>
              </a:rPr>
              <a:t> </a:t>
            </a:r>
            <a:r>
              <a:rPr lang="ru-RU" sz="1400" b="1" dirty="0" err="1">
                <a:effectLst/>
              </a:rPr>
              <a:t>Maternelle</a:t>
            </a:r>
            <a:r>
              <a:rPr lang="en-US" sz="1400" b="1" dirty="0">
                <a:effectLst/>
              </a:rPr>
              <a:t>, UEAM</a:t>
            </a:r>
            <a:r>
              <a:rPr lang="ru-RU" sz="1400" dirty="0">
                <a:effectLst/>
              </a:rPr>
              <a:t> – направлена на подготовку аутичных детей к продолжению обучения в общеобразовательной школе в течение трех лет до</a:t>
            </a:r>
            <a:r>
              <a:rPr lang="en-US" sz="1400" dirty="0">
                <a:effectLst/>
              </a:rPr>
              <a:t> </a:t>
            </a:r>
            <a:r>
              <a:rPr lang="ru-RU" sz="1400" dirty="0">
                <a:effectLst/>
              </a:rPr>
              <a:t>школьного возраста.</a:t>
            </a:r>
          </a:p>
        </p:txBody>
      </p:sp>
      <p:pic>
        <p:nvPicPr>
          <p:cNvPr id="7" name="mcntРисунок 6">
            <a:extLst>
              <a:ext uri="{FF2B5EF4-FFF2-40B4-BE49-F238E27FC236}">
                <a16:creationId xmlns:a16="http://schemas.microsoft.com/office/drawing/2014/main" id="{79791D6C-E423-9BB9-D780-1F15F59FF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34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30" name="Group 29">
            <a:extLst>
              <a:ext uri="{FF2B5EF4-FFF2-40B4-BE49-F238E27FC236}">
                <a16:creationId xmlns:a16="http://schemas.microsoft.com/office/drawing/2014/main" id="{DC310F6C-D8CB-4984-9F9B-BA18C17192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2079" y="1033741"/>
            <a:ext cx="4908132" cy="4613915"/>
            <a:chOff x="659679" y="950330"/>
            <a:chExt cx="4908132" cy="4613915"/>
          </a:xfrm>
        </p:grpSpPr>
        <p:sp>
          <p:nvSpPr>
            <p:cNvPr id="31" name="Freeform: Shape 30">
              <a:extLst>
                <a:ext uri="{FF2B5EF4-FFF2-40B4-BE49-F238E27FC236}">
                  <a16:creationId xmlns:a16="http://schemas.microsoft.com/office/drawing/2014/main" id="{6750E550-BE93-4743-8659-1531F86CB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16216" y="1107426"/>
              <a:ext cx="4619072" cy="434218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BE626DC7-F0FE-49A7-AA4C-A8DB1F7EB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64593" y="1253260"/>
              <a:ext cx="4488025" cy="407467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1EBB781F-78E5-4C66-811C-9FF8B5D50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1300000" flipH="1">
              <a:off x="659679" y="950330"/>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Заголовок 1">
            <a:extLst>
              <a:ext uri="{FF2B5EF4-FFF2-40B4-BE49-F238E27FC236}">
                <a16:creationId xmlns:a16="http://schemas.microsoft.com/office/drawing/2014/main" id="{E761A038-73F8-CA7B-6281-17CC3FE48719}"/>
              </a:ext>
            </a:extLst>
          </p:cNvPr>
          <p:cNvSpPr>
            <a:spLocks noGrp="1"/>
          </p:cNvSpPr>
          <p:nvPr>
            <p:ph type="title"/>
          </p:nvPr>
        </p:nvSpPr>
        <p:spPr>
          <a:xfrm>
            <a:off x="1829849" y="1899904"/>
            <a:ext cx="3312116" cy="2934031"/>
          </a:xfrm>
        </p:spPr>
        <p:txBody>
          <a:bodyPr anchor="ctr">
            <a:normAutofit/>
          </a:bodyPr>
          <a:lstStyle/>
          <a:p>
            <a:pPr>
              <a:lnSpc>
                <a:spcPct val="120000"/>
              </a:lnSpc>
            </a:pPr>
            <a:r>
              <a:rPr lang="ru-RU" sz="2500" dirty="0">
                <a:latin typeface="Google Sans"/>
              </a:rPr>
              <a:t>Раннее вмешательство при аутизме у детей: сравнение развитых стран</a:t>
            </a:r>
            <a:r>
              <a:rPr lang="en-US" sz="2500" dirty="0">
                <a:latin typeface="Google Sans"/>
              </a:rPr>
              <a:t> (</a:t>
            </a:r>
            <a:r>
              <a:rPr lang="ru-RU" sz="2500" dirty="0">
                <a:latin typeface="Google Sans"/>
              </a:rPr>
              <a:t>1</a:t>
            </a:r>
            <a:r>
              <a:rPr lang="en-US" sz="2500" dirty="0">
                <a:latin typeface="Google Sans"/>
              </a:rPr>
              <a:t>)</a:t>
            </a:r>
            <a:endParaRPr lang="ru-KZ" sz="2500" dirty="0"/>
          </a:p>
        </p:txBody>
      </p:sp>
      <p:pic>
        <p:nvPicPr>
          <p:cNvPr id="4" name="mcntРисунок 6">
            <a:extLst>
              <a:ext uri="{FF2B5EF4-FFF2-40B4-BE49-F238E27FC236}">
                <a16:creationId xmlns:a16="http://schemas.microsoft.com/office/drawing/2014/main" id="{16ED5A74-EB77-326F-572C-C768DAD3E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Объект 2">
            <a:extLst>
              <a:ext uri="{FF2B5EF4-FFF2-40B4-BE49-F238E27FC236}">
                <a16:creationId xmlns:a16="http://schemas.microsoft.com/office/drawing/2014/main" id="{A7755BA3-003F-95E8-FA9A-603C46DF1A64}"/>
              </a:ext>
            </a:extLst>
          </p:cNvPr>
          <p:cNvGraphicFramePr>
            <a:graphicFrameLocks noGrp="1"/>
          </p:cNvGraphicFramePr>
          <p:nvPr>
            <p:ph idx="1"/>
            <p:extLst>
              <p:ext uri="{D42A27DB-BD31-4B8C-83A1-F6EECF244321}">
                <p14:modId xmlns:p14="http://schemas.microsoft.com/office/powerpoint/2010/main" val="2438753731"/>
              </p:ext>
            </p:extLst>
          </p:nvPr>
        </p:nvGraphicFramePr>
        <p:xfrm>
          <a:off x="6095999" y="940107"/>
          <a:ext cx="5076826" cy="5024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83196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30" name="Group 29">
            <a:extLst>
              <a:ext uri="{FF2B5EF4-FFF2-40B4-BE49-F238E27FC236}">
                <a16:creationId xmlns:a16="http://schemas.microsoft.com/office/drawing/2014/main" id="{DC310F6C-D8CB-4984-9F9B-BA18C17192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2079" y="1033741"/>
            <a:ext cx="4908132" cy="4613915"/>
            <a:chOff x="659679" y="950330"/>
            <a:chExt cx="4908132" cy="4613915"/>
          </a:xfrm>
        </p:grpSpPr>
        <p:sp>
          <p:nvSpPr>
            <p:cNvPr id="31" name="Freeform: Shape 30">
              <a:extLst>
                <a:ext uri="{FF2B5EF4-FFF2-40B4-BE49-F238E27FC236}">
                  <a16:creationId xmlns:a16="http://schemas.microsoft.com/office/drawing/2014/main" id="{6750E550-BE93-4743-8659-1531F86CB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16216" y="1107426"/>
              <a:ext cx="4619072" cy="434218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BE626DC7-F0FE-49A7-AA4C-A8DB1F7EB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64593" y="1253260"/>
              <a:ext cx="4488025" cy="407467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1EBB781F-78E5-4C66-811C-9FF8B5D50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1300000" flipH="1">
              <a:off x="659679" y="950330"/>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Заголовок 1">
            <a:extLst>
              <a:ext uri="{FF2B5EF4-FFF2-40B4-BE49-F238E27FC236}">
                <a16:creationId xmlns:a16="http://schemas.microsoft.com/office/drawing/2014/main" id="{E761A038-73F8-CA7B-6281-17CC3FE48719}"/>
              </a:ext>
            </a:extLst>
          </p:cNvPr>
          <p:cNvSpPr>
            <a:spLocks noGrp="1"/>
          </p:cNvSpPr>
          <p:nvPr>
            <p:ph type="title"/>
          </p:nvPr>
        </p:nvSpPr>
        <p:spPr>
          <a:xfrm>
            <a:off x="1829849" y="1899904"/>
            <a:ext cx="3312116" cy="2934031"/>
          </a:xfrm>
        </p:spPr>
        <p:txBody>
          <a:bodyPr anchor="ctr">
            <a:normAutofit/>
          </a:bodyPr>
          <a:lstStyle/>
          <a:p>
            <a:pPr>
              <a:lnSpc>
                <a:spcPct val="120000"/>
              </a:lnSpc>
            </a:pPr>
            <a:r>
              <a:rPr lang="ru-RU" sz="2500" dirty="0">
                <a:latin typeface="Google Sans"/>
              </a:rPr>
              <a:t>Раннее вмешательство при аутизме у детей: сравнение развитых стран</a:t>
            </a:r>
            <a:r>
              <a:rPr lang="en-US" sz="2500" dirty="0">
                <a:latin typeface="Google Sans"/>
              </a:rPr>
              <a:t> (</a:t>
            </a:r>
            <a:r>
              <a:rPr lang="ru-RU" sz="2500" dirty="0">
                <a:latin typeface="Google Sans"/>
              </a:rPr>
              <a:t>2</a:t>
            </a:r>
            <a:r>
              <a:rPr lang="en-US" sz="2500" dirty="0">
                <a:latin typeface="Google Sans"/>
              </a:rPr>
              <a:t>)</a:t>
            </a:r>
            <a:endParaRPr lang="ru-KZ" sz="2500" dirty="0"/>
          </a:p>
        </p:txBody>
      </p:sp>
      <p:pic>
        <p:nvPicPr>
          <p:cNvPr id="4" name="mcntРисунок 6">
            <a:extLst>
              <a:ext uri="{FF2B5EF4-FFF2-40B4-BE49-F238E27FC236}">
                <a16:creationId xmlns:a16="http://schemas.microsoft.com/office/drawing/2014/main" id="{16ED5A74-EB77-326F-572C-C768DAD3E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Объект 2">
            <a:extLst>
              <a:ext uri="{FF2B5EF4-FFF2-40B4-BE49-F238E27FC236}">
                <a16:creationId xmlns:a16="http://schemas.microsoft.com/office/drawing/2014/main" id="{A7755BA3-003F-95E8-FA9A-603C46DF1A64}"/>
              </a:ext>
            </a:extLst>
          </p:cNvPr>
          <p:cNvGraphicFramePr>
            <a:graphicFrameLocks noGrp="1"/>
          </p:cNvGraphicFramePr>
          <p:nvPr>
            <p:ph idx="1"/>
            <p:extLst>
              <p:ext uri="{D42A27DB-BD31-4B8C-83A1-F6EECF244321}">
                <p14:modId xmlns:p14="http://schemas.microsoft.com/office/powerpoint/2010/main" val="1561249551"/>
              </p:ext>
            </p:extLst>
          </p:nvPr>
        </p:nvGraphicFramePr>
        <p:xfrm>
          <a:off x="6095999" y="940107"/>
          <a:ext cx="5076826" cy="5024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79051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Объект 3">
            <a:extLst>
              <a:ext uri="{FF2B5EF4-FFF2-40B4-BE49-F238E27FC236}">
                <a16:creationId xmlns:a16="http://schemas.microsoft.com/office/drawing/2014/main" id="{CD1FCB3B-BE48-93D1-77B8-3F28D9FF3947}"/>
              </a:ext>
            </a:extLst>
          </p:cNvPr>
          <p:cNvGraphicFramePr>
            <a:graphicFrameLocks noGrp="1"/>
          </p:cNvGraphicFramePr>
          <p:nvPr>
            <p:ph idx="1"/>
            <p:extLst>
              <p:ext uri="{D42A27DB-BD31-4B8C-83A1-F6EECF244321}">
                <p14:modId xmlns:p14="http://schemas.microsoft.com/office/powerpoint/2010/main" val="495747902"/>
              </p:ext>
            </p:extLst>
          </p:nvPr>
        </p:nvGraphicFramePr>
        <p:xfrm>
          <a:off x="470783" y="166096"/>
          <a:ext cx="11250434" cy="6525807"/>
        </p:xfrm>
        <a:graphic>
          <a:graphicData uri="http://schemas.openxmlformats.org/drawingml/2006/table">
            <a:tbl>
              <a:tblPr firstRow="1" bandRow="1">
                <a:tableStyleId>{8EC20E35-A176-4012-BC5E-935CFFF8708E}</a:tableStyleId>
              </a:tblPr>
              <a:tblGrid>
                <a:gridCol w="1114125">
                  <a:extLst>
                    <a:ext uri="{9D8B030D-6E8A-4147-A177-3AD203B41FA5}">
                      <a16:colId xmlns:a16="http://schemas.microsoft.com/office/drawing/2014/main" val="2616795292"/>
                    </a:ext>
                  </a:extLst>
                </a:gridCol>
                <a:gridCol w="2633659">
                  <a:extLst>
                    <a:ext uri="{9D8B030D-6E8A-4147-A177-3AD203B41FA5}">
                      <a16:colId xmlns:a16="http://schemas.microsoft.com/office/drawing/2014/main" val="2837010556"/>
                    </a:ext>
                  </a:extLst>
                </a:gridCol>
                <a:gridCol w="2168650">
                  <a:extLst>
                    <a:ext uri="{9D8B030D-6E8A-4147-A177-3AD203B41FA5}">
                      <a16:colId xmlns:a16="http://schemas.microsoft.com/office/drawing/2014/main" val="3349138552"/>
                    </a:ext>
                  </a:extLst>
                </a:gridCol>
                <a:gridCol w="1129543">
                  <a:extLst>
                    <a:ext uri="{9D8B030D-6E8A-4147-A177-3AD203B41FA5}">
                      <a16:colId xmlns:a16="http://schemas.microsoft.com/office/drawing/2014/main" val="4015295014"/>
                    </a:ext>
                  </a:extLst>
                </a:gridCol>
                <a:gridCol w="2084011">
                  <a:extLst>
                    <a:ext uri="{9D8B030D-6E8A-4147-A177-3AD203B41FA5}">
                      <a16:colId xmlns:a16="http://schemas.microsoft.com/office/drawing/2014/main" val="3782013224"/>
                    </a:ext>
                  </a:extLst>
                </a:gridCol>
                <a:gridCol w="2120446">
                  <a:extLst>
                    <a:ext uri="{9D8B030D-6E8A-4147-A177-3AD203B41FA5}">
                      <a16:colId xmlns:a16="http://schemas.microsoft.com/office/drawing/2014/main" val="3145456200"/>
                    </a:ext>
                  </a:extLst>
                </a:gridCol>
              </a:tblGrid>
              <a:tr h="348044">
                <a:tc>
                  <a:txBody>
                    <a:bodyPr/>
                    <a:lstStyle/>
                    <a:p>
                      <a:pPr rtl="0" fontAlgn="b"/>
                      <a:r>
                        <a:rPr lang="ru-RU" sz="1000" dirty="0">
                          <a:effectLst/>
                        </a:rPr>
                        <a:t>Страна</a:t>
                      </a:r>
                    </a:p>
                  </a:txBody>
                  <a:tcPr marL="22860" marR="22860" marT="15240" marB="15240" anchor="b">
                    <a:solidFill>
                      <a:schemeClr val="accent4">
                        <a:lumMod val="75000"/>
                      </a:schemeClr>
                    </a:solidFill>
                  </a:tcPr>
                </a:tc>
                <a:tc>
                  <a:txBody>
                    <a:bodyPr/>
                    <a:lstStyle/>
                    <a:p>
                      <a:pPr rtl="0" fontAlgn="b"/>
                      <a:r>
                        <a:rPr lang="ru-RU" sz="1000">
                          <a:effectLst/>
                        </a:rPr>
                        <a:t>Как получить помощь</a:t>
                      </a:r>
                      <a:endParaRPr lang="ru-RU" sz="1000" dirty="0">
                        <a:effectLst/>
                      </a:endParaRPr>
                    </a:p>
                  </a:txBody>
                  <a:tcPr marL="22860" marR="22860" marT="15240" marB="15240" anchor="b">
                    <a:solidFill>
                      <a:schemeClr val="accent4">
                        <a:lumMod val="75000"/>
                      </a:schemeClr>
                    </a:solidFill>
                  </a:tcPr>
                </a:tc>
                <a:tc>
                  <a:txBody>
                    <a:bodyPr/>
                    <a:lstStyle/>
                    <a:p>
                      <a:pPr rtl="0" fontAlgn="b"/>
                      <a:r>
                        <a:rPr lang="ru-RU" sz="1000">
                          <a:effectLst/>
                        </a:rPr>
                        <a:t>Стоимость</a:t>
                      </a:r>
                      <a:endParaRPr lang="ru-RU" sz="1000" dirty="0">
                        <a:effectLst/>
                      </a:endParaRPr>
                    </a:p>
                  </a:txBody>
                  <a:tcPr marL="22860" marR="22860" marT="15240" marB="15240" anchor="b">
                    <a:solidFill>
                      <a:schemeClr val="accent4">
                        <a:lumMod val="75000"/>
                      </a:schemeClr>
                    </a:solidFill>
                  </a:tcPr>
                </a:tc>
                <a:tc>
                  <a:txBody>
                    <a:bodyPr/>
                    <a:lstStyle/>
                    <a:p>
                      <a:pPr rtl="0" fontAlgn="b"/>
                      <a:r>
                        <a:rPr lang="ru-RU" sz="1000" dirty="0">
                          <a:effectLst/>
                        </a:rPr>
                        <a:t>Возраст</a:t>
                      </a:r>
                    </a:p>
                  </a:txBody>
                  <a:tcPr marL="22860" marR="22860" marT="15240" marB="15240" anchor="b">
                    <a:solidFill>
                      <a:schemeClr val="accent4">
                        <a:lumMod val="75000"/>
                      </a:schemeClr>
                    </a:solidFill>
                  </a:tcPr>
                </a:tc>
                <a:tc>
                  <a:txBody>
                    <a:bodyPr/>
                    <a:lstStyle/>
                    <a:p>
                      <a:pPr rtl="0" fontAlgn="b"/>
                      <a:r>
                        <a:rPr lang="ru-RU" sz="1000">
                          <a:effectLst/>
                        </a:rPr>
                        <a:t>Название программы</a:t>
                      </a:r>
                    </a:p>
                  </a:txBody>
                  <a:tcPr marL="22860" marR="22860" marT="15240" marB="15240" anchor="b">
                    <a:solidFill>
                      <a:schemeClr val="accent4">
                        <a:lumMod val="75000"/>
                      </a:schemeClr>
                    </a:solidFill>
                  </a:tcPr>
                </a:tc>
                <a:tc>
                  <a:txBody>
                    <a:bodyPr/>
                    <a:lstStyle/>
                    <a:p>
                      <a:pPr rtl="0" fontAlgn="b"/>
                      <a:r>
                        <a:rPr lang="ru-RU" sz="1000">
                          <a:effectLst/>
                        </a:rPr>
                        <a:t>Диагноз и доступ</a:t>
                      </a:r>
                      <a:endParaRPr lang="ru-RU" sz="1000" dirty="0">
                        <a:effectLst/>
                      </a:endParaRPr>
                    </a:p>
                  </a:txBody>
                  <a:tcPr marL="22860" marR="22860" marT="15240" marB="15240" anchor="b">
                    <a:solidFill>
                      <a:schemeClr val="accent4">
                        <a:lumMod val="75000"/>
                      </a:schemeClr>
                    </a:solidFill>
                  </a:tcPr>
                </a:tc>
                <a:extLst>
                  <a:ext uri="{0D108BD9-81ED-4DB2-BD59-A6C34878D82A}">
                    <a16:rowId xmlns:a16="http://schemas.microsoft.com/office/drawing/2014/main" val="43043108"/>
                  </a:ext>
                </a:extLst>
              </a:tr>
              <a:tr h="348044">
                <a:tc>
                  <a:txBody>
                    <a:bodyPr/>
                    <a:lstStyle/>
                    <a:p>
                      <a:pPr rtl="0" fontAlgn="b"/>
                      <a:r>
                        <a:rPr lang="ru-RU" sz="1000">
                          <a:effectLst/>
                        </a:rPr>
                        <a:t>США</a:t>
                      </a:r>
                    </a:p>
                  </a:txBody>
                  <a:tcPr marL="22860" marR="22860" marT="15240" marB="15240" anchor="b"/>
                </a:tc>
                <a:tc>
                  <a:txBody>
                    <a:bodyPr/>
                    <a:lstStyle/>
                    <a:p>
                      <a:pPr rtl="0" fontAlgn="b"/>
                      <a:r>
                        <a:rPr lang="ru-RU" sz="1000">
                          <a:effectLst/>
                        </a:rPr>
                        <a:t>Направление педиатра или самостоятельное обращение</a:t>
                      </a:r>
                    </a:p>
                  </a:txBody>
                  <a:tcPr marL="22860" marR="22860" marT="15240" marB="15240" anchor="b"/>
                </a:tc>
                <a:tc>
                  <a:txBody>
                    <a:bodyPr/>
                    <a:lstStyle/>
                    <a:p>
                      <a:pPr rtl="0" fontAlgn="b"/>
                      <a:r>
                        <a:rPr lang="ru-RU" sz="1000" dirty="0">
                          <a:effectLst/>
                        </a:rPr>
                        <a:t>Бесплатно или с низкой стоимостью (финансирование IDEA)</a:t>
                      </a:r>
                    </a:p>
                  </a:txBody>
                  <a:tcPr marL="22860" marR="22860" marT="15240" marB="15240" anchor="b"/>
                </a:tc>
                <a:tc>
                  <a:txBody>
                    <a:bodyPr/>
                    <a:lstStyle/>
                    <a:p>
                      <a:pPr rtl="0" fontAlgn="b"/>
                      <a:r>
                        <a:rPr lang="ru-RU" sz="1000" dirty="0">
                          <a:effectLst/>
                        </a:rPr>
                        <a:t>До 3 лет</a:t>
                      </a:r>
                    </a:p>
                  </a:txBody>
                  <a:tcPr marL="22860" marR="22860" marT="15240" marB="15240" anchor="b"/>
                </a:tc>
                <a:tc>
                  <a:txBody>
                    <a:bodyPr/>
                    <a:lstStyle/>
                    <a:p>
                      <a:pPr rtl="0" fontAlgn="b"/>
                      <a:r>
                        <a:rPr lang="ru-RU" sz="1000">
                          <a:effectLst/>
                        </a:rPr>
                        <a:t>Службы раннего вмешательства (</a:t>
                      </a:r>
                      <a:r>
                        <a:rPr lang="en-GB" sz="1000">
                          <a:effectLst/>
                        </a:rPr>
                        <a:t>Early Intervention Services)</a:t>
                      </a:r>
                    </a:p>
                  </a:txBody>
                  <a:tcPr marL="22860" marR="22860" marT="15240" marB="15240" anchor="b"/>
                </a:tc>
                <a:tc>
                  <a:txBody>
                    <a:bodyPr/>
                    <a:lstStyle/>
                    <a:p>
                      <a:pPr rtl="0" fontAlgn="b"/>
                      <a:r>
                        <a:rPr lang="ru-RU" sz="1000">
                          <a:effectLst/>
                        </a:rPr>
                        <a:t>Диагноз не всегда требуется для первоначальной поддержки</a:t>
                      </a:r>
                    </a:p>
                  </a:txBody>
                  <a:tcPr marL="22860" marR="22860" marT="15240" marB="15240" anchor="b"/>
                </a:tc>
                <a:extLst>
                  <a:ext uri="{0D108BD9-81ED-4DB2-BD59-A6C34878D82A}">
                    <a16:rowId xmlns:a16="http://schemas.microsoft.com/office/drawing/2014/main" val="737401589"/>
                  </a:ext>
                </a:extLst>
              </a:tr>
              <a:tr h="348044">
                <a:tc>
                  <a:txBody>
                    <a:bodyPr/>
                    <a:lstStyle/>
                    <a:p>
                      <a:pPr rtl="0" fontAlgn="b"/>
                      <a:r>
                        <a:rPr lang="ru-RU" sz="1000">
                          <a:effectLst/>
                        </a:rPr>
                        <a:t>Италия</a:t>
                      </a:r>
                    </a:p>
                  </a:txBody>
                  <a:tcPr marL="22860" marR="22860" marT="15240" marB="15240" anchor="b"/>
                </a:tc>
                <a:tc>
                  <a:txBody>
                    <a:bodyPr/>
                    <a:lstStyle/>
                    <a:p>
                      <a:pPr rtl="0" fontAlgn="b"/>
                      <a:r>
                        <a:rPr lang="ru-RU" sz="1000">
                          <a:effectLst/>
                        </a:rPr>
                        <a:t>Направление педиатра</a:t>
                      </a:r>
                    </a:p>
                  </a:txBody>
                  <a:tcPr marL="22860" marR="22860" marT="15240" marB="15240" anchor="b"/>
                </a:tc>
                <a:tc>
                  <a:txBody>
                    <a:bodyPr/>
                    <a:lstStyle/>
                    <a:p>
                      <a:pPr rtl="0" fontAlgn="b"/>
                      <a:r>
                        <a:rPr lang="ru-RU" sz="1000">
                          <a:effectLst/>
                        </a:rPr>
                        <a:t>Бесплатно или с низкой стоимостью (региональные программы)</a:t>
                      </a:r>
                    </a:p>
                  </a:txBody>
                  <a:tcPr marL="22860" marR="22860" marT="15240" marB="15240" anchor="b"/>
                </a:tc>
                <a:tc>
                  <a:txBody>
                    <a:bodyPr/>
                    <a:lstStyle/>
                    <a:p>
                      <a:pPr rtl="0" fontAlgn="b"/>
                      <a:r>
                        <a:rPr lang="ru-RU" sz="1000" dirty="0">
                          <a:effectLst/>
                        </a:rPr>
                        <a:t>Без строгих ограничений</a:t>
                      </a:r>
                    </a:p>
                  </a:txBody>
                  <a:tcPr marL="22860" marR="22860" marT="15240" marB="15240" anchor="b"/>
                </a:tc>
                <a:tc>
                  <a:txBody>
                    <a:bodyPr/>
                    <a:lstStyle/>
                    <a:p>
                      <a:pPr rtl="0" fontAlgn="b"/>
                      <a:r>
                        <a:rPr lang="en-GB" sz="1000">
                          <a:effectLst/>
                        </a:rPr>
                        <a:t>Servizio Sanitario Nazionale (SSN)</a:t>
                      </a:r>
                    </a:p>
                  </a:txBody>
                  <a:tcPr marL="22860" marR="22860" marT="15240" marB="15240" anchor="b"/>
                </a:tc>
                <a:tc>
                  <a:txBody>
                    <a:bodyPr/>
                    <a:lstStyle/>
                    <a:p>
                      <a:pPr rtl="0" fontAlgn="b"/>
                      <a:r>
                        <a:rPr lang="ru-RU" sz="1000">
                          <a:effectLst/>
                        </a:rPr>
                        <a:t>Диагноз не всегда требуется для начальной поддержки</a:t>
                      </a:r>
                    </a:p>
                  </a:txBody>
                  <a:tcPr marL="22860" marR="22860" marT="15240" marB="15240" anchor="b"/>
                </a:tc>
                <a:extLst>
                  <a:ext uri="{0D108BD9-81ED-4DB2-BD59-A6C34878D82A}">
                    <a16:rowId xmlns:a16="http://schemas.microsoft.com/office/drawing/2014/main" val="273870860"/>
                  </a:ext>
                </a:extLst>
              </a:tr>
              <a:tr h="629805">
                <a:tc>
                  <a:txBody>
                    <a:bodyPr/>
                    <a:lstStyle/>
                    <a:p>
                      <a:pPr rtl="0" fontAlgn="b"/>
                      <a:r>
                        <a:rPr lang="ru-RU" sz="1000">
                          <a:effectLst/>
                        </a:rPr>
                        <a:t>Испания</a:t>
                      </a:r>
                    </a:p>
                  </a:txBody>
                  <a:tcPr marL="22860" marR="22860" marT="15240" marB="15240" anchor="b"/>
                </a:tc>
                <a:tc>
                  <a:txBody>
                    <a:bodyPr/>
                    <a:lstStyle/>
                    <a:p>
                      <a:pPr rtl="0" fontAlgn="b"/>
                      <a:r>
                        <a:rPr lang="ru-RU" sz="1000" dirty="0">
                          <a:effectLst/>
                        </a:rPr>
                        <a:t>Направление педиатра</a:t>
                      </a:r>
                    </a:p>
                  </a:txBody>
                  <a:tcPr marL="22860" marR="22860" marT="15240" marB="15240" anchor="b"/>
                </a:tc>
                <a:tc>
                  <a:txBody>
                    <a:bodyPr/>
                    <a:lstStyle/>
                    <a:p>
                      <a:pPr rtl="0" fontAlgn="b"/>
                      <a:r>
                        <a:rPr lang="ru-RU" sz="1000">
                          <a:effectLst/>
                        </a:rPr>
                        <a:t>Бесплатно (в рамках государственной системы здравоохранения)</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es-ES" sz="1000">
                          <a:effectLst/>
                        </a:rPr>
                        <a:t>Plan de Atención Temprana (PAT)</a:t>
                      </a:r>
                    </a:p>
                  </a:txBody>
                  <a:tcPr marL="22860" marR="22860" marT="15240" marB="15240" anchor="b"/>
                </a:tc>
                <a:tc>
                  <a:txBody>
                    <a:bodyPr/>
                    <a:lstStyle/>
                    <a:p>
                      <a:pPr rtl="0" fontAlgn="b"/>
                      <a:r>
                        <a:rPr lang="ru-RU" sz="1000" dirty="0">
                          <a:effectLst/>
                        </a:rPr>
                        <a:t>Диагноз не всегда требуется для первоначальной поддержки</a:t>
                      </a:r>
                    </a:p>
                  </a:txBody>
                  <a:tcPr marL="22860" marR="22860" marT="15240" marB="15240" anchor="b"/>
                </a:tc>
                <a:extLst>
                  <a:ext uri="{0D108BD9-81ED-4DB2-BD59-A6C34878D82A}">
                    <a16:rowId xmlns:a16="http://schemas.microsoft.com/office/drawing/2014/main" val="1452741723"/>
                  </a:ext>
                </a:extLst>
              </a:tr>
              <a:tr h="783493">
                <a:tc>
                  <a:txBody>
                    <a:bodyPr/>
                    <a:lstStyle/>
                    <a:p>
                      <a:pPr rtl="0" fontAlgn="b"/>
                      <a:r>
                        <a:rPr lang="ru-RU" sz="1000">
                          <a:effectLst/>
                        </a:rPr>
                        <a:t>Австралия</a:t>
                      </a:r>
                    </a:p>
                  </a:txBody>
                  <a:tcPr marL="22860" marR="22860" marT="15240" marB="15240" anchor="b"/>
                </a:tc>
                <a:tc>
                  <a:txBody>
                    <a:bodyPr/>
                    <a:lstStyle/>
                    <a:p>
                      <a:pPr rtl="0" fontAlgn="b"/>
                      <a:r>
                        <a:rPr lang="ru-RU" sz="1000">
                          <a:effectLst/>
                        </a:rPr>
                        <a:t>Различается по штатам/территориям (часто через NDIS или медицинского работника)</a:t>
                      </a:r>
                    </a:p>
                  </a:txBody>
                  <a:tcPr marL="22860" marR="22860" marT="15240" marB="15240" anchor="b"/>
                </a:tc>
                <a:tc>
                  <a:txBody>
                    <a:bodyPr/>
                    <a:lstStyle/>
                    <a:p>
                      <a:pPr rtl="0" fontAlgn="b"/>
                      <a:r>
                        <a:rPr lang="ru-RU" sz="1000">
                          <a:effectLst/>
                        </a:rPr>
                        <a:t>Бесплатно или с низкой стоимостью</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ru-RU" sz="1000">
                          <a:effectLst/>
                        </a:rPr>
                        <a:t>Программы раннего вмешательства в детском возрасте (ECI)</a:t>
                      </a:r>
                    </a:p>
                  </a:txBody>
                  <a:tcPr marL="22860" marR="22860" marT="15240" marB="15240" anchor="b"/>
                </a:tc>
                <a:tc>
                  <a:txBody>
                    <a:bodyPr/>
                    <a:lstStyle/>
                    <a:p>
                      <a:pPr rtl="0" fontAlgn="b"/>
                      <a:r>
                        <a:rPr lang="ru-RU" sz="1000">
                          <a:effectLst/>
                        </a:rPr>
                        <a:t>Диагноз может потребоваться для некоторых услуг</a:t>
                      </a:r>
                    </a:p>
                  </a:txBody>
                  <a:tcPr marL="22860" marR="22860" marT="15240" marB="15240" anchor="b"/>
                </a:tc>
                <a:extLst>
                  <a:ext uri="{0D108BD9-81ED-4DB2-BD59-A6C34878D82A}">
                    <a16:rowId xmlns:a16="http://schemas.microsoft.com/office/drawing/2014/main" val="2508585316"/>
                  </a:ext>
                </a:extLst>
              </a:tr>
              <a:tr h="629805">
                <a:tc>
                  <a:txBody>
                    <a:bodyPr/>
                    <a:lstStyle/>
                    <a:p>
                      <a:pPr rtl="0" fontAlgn="b"/>
                      <a:r>
                        <a:rPr lang="ru-RU" sz="1000">
                          <a:effectLst/>
                        </a:rPr>
                        <a:t>Нидерланды</a:t>
                      </a:r>
                    </a:p>
                  </a:txBody>
                  <a:tcPr marL="22860" marR="22860" marT="15240" marB="15240" anchor="b"/>
                </a:tc>
                <a:tc>
                  <a:txBody>
                    <a:bodyPr/>
                    <a:lstStyle/>
                    <a:p>
                      <a:pPr rtl="0" fontAlgn="b"/>
                      <a:r>
                        <a:rPr lang="ru-RU" sz="1000">
                          <a:effectLst/>
                        </a:rPr>
                        <a:t>Направление от лечащего врача</a:t>
                      </a:r>
                    </a:p>
                  </a:txBody>
                  <a:tcPr marL="22860" marR="22860" marT="15240" marB="15240" anchor="b"/>
                </a:tc>
                <a:tc>
                  <a:txBody>
                    <a:bodyPr/>
                    <a:lstStyle/>
                    <a:p>
                      <a:pPr rtl="0" fontAlgn="b"/>
                      <a:r>
                        <a:rPr lang="ru-RU" sz="1000" dirty="0">
                          <a:effectLst/>
                        </a:rPr>
                        <a:t>Минимальная или отсутствует (базовая медицинская страховка)</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ru-RU" sz="1000">
                          <a:effectLst/>
                        </a:rPr>
                        <a:t>VVE (Раннее детское образование) или Jeugdhulp (Молодежная помощь)</a:t>
                      </a:r>
                    </a:p>
                  </a:txBody>
                  <a:tcPr marL="22860" marR="22860" marT="15240" marB="15240" anchor="b"/>
                </a:tc>
                <a:tc>
                  <a:txBody>
                    <a:bodyPr/>
                    <a:lstStyle/>
                    <a:p>
                      <a:pPr rtl="0" fontAlgn="b"/>
                      <a:r>
                        <a:rPr lang="ru-RU" sz="1000">
                          <a:effectLst/>
                        </a:rPr>
                        <a:t>Диагноз не всегда требуется для первоначальной поддержки</a:t>
                      </a:r>
                    </a:p>
                  </a:txBody>
                  <a:tcPr marL="22860" marR="22860" marT="15240" marB="15240" anchor="b"/>
                </a:tc>
                <a:extLst>
                  <a:ext uri="{0D108BD9-81ED-4DB2-BD59-A6C34878D82A}">
                    <a16:rowId xmlns:a16="http://schemas.microsoft.com/office/drawing/2014/main" val="805791321"/>
                  </a:ext>
                </a:extLst>
              </a:tr>
              <a:tr h="629805">
                <a:tc>
                  <a:txBody>
                    <a:bodyPr/>
                    <a:lstStyle/>
                    <a:p>
                      <a:pPr rtl="0" fontAlgn="b"/>
                      <a:r>
                        <a:rPr lang="ru-RU" sz="1000">
                          <a:effectLst/>
                        </a:rPr>
                        <a:t>Франция</a:t>
                      </a:r>
                    </a:p>
                  </a:txBody>
                  <a:tcPr marL="22860" marR="22860" marT="15240" marB="15240" anchor="b"/>
                </a:tc>
                <a:tc>
                  <a:txBody>
                    <a:bodyPr/>
                    <a:lstStyle/>
                    <a:p>
                      <a:pPr rtl="0" fontAlgn="b"/>
                      <a:r>
                        <a:rPr lang="ru-RU" sz="1000">
                          <a:effectLst/>
                        </a:rPr>
                        <a:t>Местные детские и семейные медицинские центры (PMI) или центры раннего медицинского детства (CMPE)</a:t>
                      </a:r>
                    </a:p>
                  </a:txBody>
                  <a:tcPr marL="22860" marR="22860" marT="15240" marB="15240" anchor="b"/>
                </a:tc>
                <a:tc>
                  <a:txBody>
                    <a:bodyPr/>
                    <a:lstStyle/>
                    <a:p>
                      <a:pPr rtl="0" fontAlgn="b"/>
                      <a:r>
                        <a:rPr lang="ru-RU" sz="1000">
                          <a:effectLst/>
                        </a:rPr>
                        <a:t>Минимальная или покрывается социальным обеспечением</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ru-RU" sz="1000">
                          <a:effectLst/>
                        </a:rPr>
                        <a:t>Раннее вмешательство в детстве (IME)</a:t>
                      </a:r>
                    </a:p>
                  </a:txBody>
                  <a:tcPr marL="22860" marR="22860" marT="15240" marB="15240" anchor="b"/>
                </a:tc>
                <a:tc>
                  <a:txBody>
                    <a:bodyPr/>
                    <a:lstStyle/>
                    <a:p>
                      <a:pPr rtl="0" fontAlgn="b"/>
                      <a:r>
                        <a:rPr lang="ru-RU" sz="1000">
                          <a:effectLst/>
                        </a:rPr>
                        <a:t>Диагноз не всегда требуется для первоначальной поддержки</a:t>
                      </a:r>
                    </a:p>
                  </a:txBody>
                  <a:tcPr marL="22860" marR="22860" marT="15240" marB="15240" anchor="b"/>
                </a:tc>
                <a:extLst>
                  <a:ext uri="{0D108BD9-81ED-4DB2-BD59-A6C34878D82A}">
                    <a16:rowId xmlns:a16="http://schemas.microsoft.com/office/drawing/2014/main" val="2470432815"/>
                  </a:ext>
                </a:extLst>
              </a:tr>
              <a:tr h="629805">
                <a:tc>
                  <a:txBody>
                    <a:bodyPr/>
                    <a:lstStyle/>
                    <a:p>
                      <a:pPr rtl="0" fontAlgn="b"/>
                      <a:r>
                        <a:rPr lang="ru-RU" sz="1000">
                          <a:effectLst/>
                        </a:rPr>
                        <a:t>Великобритания</a:t>
                      </a:r>
                    </a:p>
                  </a:txBody>
                  <a:tcPr marL="22860" marR="22860" marT="15240" marB="15240" anchor="b"/>
                </a:tc>
                <a:tc>
                  <a:txBody>
                    <a:bodyPr/>
                    <a:lstStyle/>
                    <a:p>
                      <a:pPr rtl="0" fontAlgn="b"/>
                      <a:r>
                        <a:rPr lang="ru-RU" sz="1000">
                          <a:effectLst/>
                        </a:rPr>
                        <a:t>Местные органы власти (медсестра, социальный работник)</a:t>
                      </a:r>
                    </a:p>
                  </a:txBody>
                  <a:tcPr marL="22860" marR="22860" marT="15240" marB="15240" anchor="b"/>
                </a:tc>
                <a:tc>
                  <a:txBody>
                    <a:bodyPr/>
                    <a:lstStyle/>
                    <a:p>
                      <a:pPr rtl="0" fontAlgn="b"/>
                      <a:r>
                        <a:rPr lang="ru-RU" sz="1000">
                          <a:effectLst/>
                        </a:rPr>
                        <a:t>Бесплатно в точке доступа</a:t>
                      </a:r>
                      <a:endParaRPr lang="ru-RU" sz="1000" dirty="0">
                        <a:effectLst/>
                      </a:endParaRP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ru-RU" sz="1000">
                          <a:effectLst/>
                        </a:rPr>
                        <a:t>Программа ранней поддержки</a:t>
                      </a:r>
                    </a:p>
                  </a:txBody>
                  <a:tcPr marL="22860" marR="22860" marT="15240" marB="15240" anchor="b"/>
                </a:tc>
                <a:tc>
                  <a:txBody>
                    <a:bodyPr/>
                    <a:lstStyle/>
                    <a:p>
                      <a:pPr rtl="0" fontAlgn="b"/>
                      <a:r>
                        <a:rPr lang="ru-RU" sz="1000">
                          <a:effectLst/>
                        </a:rPr>
                        <a:t>Диагноз не всегда требуется для первоначальной поддержки</a:t>
                      </a:r>
                      <a:endParaRPr lang="ru-RU" sz="1000" dirty="0">
                        <a:effectLst/>
                      </a:endParaRPr>
                    </a:p>
                  </a:txBody>
                  <a:tcPr marL="22860" marR="22860" marT="15240" marB="15240" anchor="b"/>
                </a:tc>
                <a:extLst>
                  <a:ext uri="{0D108BD9-81ED-4DB2-BD59-A6C34878D82A}">
                    <a16:rowId xmlns:a16="http://schemas.microsoft.com/office/drawing/2014/main" val="1364951917"/>
                  </a:ext>
                </a:extLst>
              </a:tr>
              <a:tr h="629805">
                <a:tc>
                  <a:txBody>
                    <a:bodyPr/>
                    <a:lstStyle/>
                    <a:p>
                      <a:pPr rtl="0" fontAlgn="b"/>
                      <a:r>
                        <a:rPr lang="ru-RU" sz="1000">
                          <a:effectLst/>
                        </a:rPr>
                        <a:t>Япония</a:t>
                      </a:r>
                    </a:p>
                  </a:txBody>
                  <a:tcPr marL="22860" marR="22860" marT="15240" marB="15240" anchor="b"/>
                </a:tc>
                <a:tc>
                  <a:txBody>
                    <a:bodyPr/>
                    <a:lstStyle/>
                    <a:p>
                      <a:pPr rtl="0" fontAlgn="b"/>
                      <a:r>
                        <a:rPr lang="ru-RU" sz="1000" dirty="0">
                          <a:effectLst/>
                        </a:rPr>
                        <a:t>Различается (национальные и муниципальные программы)</a:t>
                      </a:r>
                    </a:p>
                  </a:txBody>
                  <a:tcPr marL="22860" marR="22860" marT="15240" marB="15240" anchor="b"/>
                </a:tc>
                <a:tc>
                  <a:txBody>
                    <a:bodyPr/>
                    <a:lstStyle/>
                    <a:p>
                      <a:pPr rtl="0" fontAlgn="b"/>
                      <a:r>
                        <a:rPr lang="ru-RU" sz="1000">
                          <a:effectLst/>
                        </a:rPr>
                        <a:t>Варианты (некоторые программы могут иметь стоимость)</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ru-RU" sz="1000">
                          <a:effectLst/>
                        </a:rPr>
                        <a:t>Центр помощи Хокусей Фукуши (Национальные детские больницы) (пример)</a:t>
                      </a:r>
                    </a:p>
                  </a:txBody>
                  <a:tcPr marL="22860" marR="22860" marT="15240" marB="15240" anchor="b"/>
                </a:tc>
                <a:tc>
                  <a:txBody>
                    <a:bodyPr/>
                    <a:lstStyle/>
                    <a:p>
                      <a:pPr rtl="0" fontAlgn="b"/>
                      <a:r>
                        <a:rPr lang="ru-RU" sz="1000">
                          <a:effectLst/>
                        </a:rPr>
                        <a:t>Диагноз может потребоваться для некоторых программ</a:t>
                      </a:r>
                    </a:p>
                  </a:txBody>
                  <a:tcPr marL="22860" marR="22860" marT="15240" marB="15240" anchor="b"/>
                </a:tc>
                <a:extLst>
                  <a:ext uri="{0D108BD9-81ED-4DB2-BD59-A6C34878D82A}">
                    <a16:rowId xmlns:a16="http://schemas.microsoft.com/office/drawing/2014/main" val="2901933339"/>
                  </a:ext>
                </a:extLst>
              </a:tr>
              <a:tr h="629805">
                <a:tc>
                  <a:txBody>
                    <a:bodyPr/>
                    <a:lstStyle/>
                    <a:p>
                      <a:pPr rtl="0" fontAlgn="b"/>
                      <a:r>
                        <a:rPr lang="ru-RU" sz="1000">
                          <a:effectLst/>
                        </a:rPr>
                        <a:t>ОАЭ</a:t>
                      </a:r>
                    </a:p>
                  </a:txBody>
                  <a:tcPr marL="22860" marR="22860" marT="15240" marB="15240" anchor="b"/>
                </a:tc>
                <a:tc>
                  <a:txBody>
                    <a:bodyPr/>
                    <a:lstStyle/>
                    <a:p>
                      <a:pPr rtl="0" fontAlgn="b"/>
                      <a:r>
                        <a:rPr lang="ru-RU" sz="1000">
                          <a:effectLst/>
                        </a:rPr>
                        <a:t>Направление педиатра, программы раннего выявления или частные центры</a:t>
                      </a:r>
                    </a:p>
                  </a:txBody>
                  <a:tcPr marL="22860" marR="22860" marT="15240" marB="15240" anchor="b"/>
                </a:tc>
                <a:tc>
                  <a:txBody>
                    <a:bodyPr/>
                    <a:lstStyle/>
                    <a:p>
                      <a:pPr rtl="0" fontAlgn="b"/>
                      <a:r>
                        <a:rPr lang="ru-RU" sz="1000">
                          <a:effectLst/>
                        </a:rPr>
                        <a:t>Варианты (государственные программы могут быть субсидированы, частные центры имеют плату)</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srgbClr val="000000"/>
                          </a:solidFill>
                          <a:effectLst/>
                          <a:uLnTx/>
                          <a:uFillTx/>
                          <a:latin typeface="Meiryo"/>
                          <a:ea typeface="+mn-ea"/>
                          <a:cs typeface="+mn-cs"/>
                        </a:rPr>
                        <a:t>Без строгих ограничений</a:t>
                      </a:r>
                      <a:endParaRPr kumimoji="0" lang="ru-RU" sz="1000" b="0" i="0" u="none" strike="noStrike" kern="1200" cap="none" spc="0" normalizeH="0" baseline="0" noProof="0" dirty="0">
                        <a:ln>
                          <a:noFill/>
                        </a:ln>
                        <a:solidFill>
                          <a:srgbClr val="000000"/>
                        </a:solidFill>
                        <a:effectLst/>
                        <a:uLnTx/>
                        <a:uFillTx/>
                        <a:latin typeface="Meiryo"/>
                        <a:ea typeface="+mn-ea"/>
                        <a:cs typeface="+mn-cs"/>
                      </a:endParaRPr>
                    </a:p>
                  </a:txBody>
                  <a:tcPr marL="22860" marR="22860" marT="15240" marB="15240" anchor="b"/>
                </a:tc>
                <a:tc>
                  <a:txBody>
                    <a:bodyPr/>
                    <a:lstStyle/>
                    <a:p>
                      <a:pPr rtl="0" fontAlgn="b"/>
                      <a:r>
                        <a:rPr lang="ru-RU" sz="1000">
                          <a:effectLst/>
                        </a:rPr>
                        <a:t>Программа раннего выявления (EHS) (государственная)</a:t>
                      </a:r>
                    </a:p>
                  </a:txBody>
                  <a:tcPr marL="22860" marR="22860" marT="15240" marB="15240" anchor="b"/>
                </a:tc>
                <a:tc>
                  <a:txBody>
                    <a:bodyPr/>
                    <a:lstStyle/>
                    <a:p>
                      <a:pPr rtl="0" fontAlgn="b"/>
                      <a:r>
                        <a:rPr lang="ru-RU" sz="1000">
                          <a:effectLst/>
                        </a:rPr>
                        <a:t>Диагноз может потребоваться для некоторых частных центров</a:t>
                      </a:r>
                    </a:p>
                  </a:txBody>
                  <a:tcPr marL="22860" marR="22860" marT="15240" marB="15240" anchor="b"/>
                </a:tc>
                <a:extLst>
                  <a:ext uri="{0D108BD9-81ED-4DB2-BD59-A6C34878D82A}">
                    <a16:rowId xmlns:a16="http://schemas.microsoft.com/office/drawing/2014/main" val="2657616409"/>
                  </a:ext>
                </a:extLst>
              </a:tr>
              <a:tr h="629805">
                <a:tc>
                  <a:txBody>
                    <a:bodyPr/>
                    <a:lstStyle/>
                    <a:p>
                      <a:pPr rtl="0" fontAlgn="b"/>
                      <a:r>
                        <a:rPr lang="ru-RU" sz="1000">
                          <a:effectLst/>
                        </a:rPr>
                        <a:t>Канада</a:t>
                      </a:r>
                    </a:p>
                  </a:txBody>
                  <a:tcPr marL="22860" marR="22860" marT="15240" marB="15240" anchor="b"/>
                </a:tc>
                <a:tc>
                  <a:txBody>
                    <a:bodyPr/>
                    <a:lstStyle/>
                    <a:p>
                      <a:pPr rtl="0" fontAlgn="b"/>
                      <a:r>
                        <a:rPr lang="ru-RU" sz="1000">
                          <a:effectLst/>
                        </a:rPr>
                        <a:t>Различается по провинциям/территориям (часто через медицинского работника)</a:t>
                      </a:r>
                    </a:p>
                  </a:txBody>
                  <a:tcPr marL="22860" marR="22860" marT="15240" marB="15240" anchor="b"/>
                </a:tc>
                <a:tc>
                  <a:txBody>
                    <a:bodyPr/>
                    <a:lstStyle/>
                    <a:p>
                      <a:pPr rtl="0" fontAlgn="b"/>
                      <a:r>
                        <a:rPr lang="ru-RU" sz="1000">
                          <a:effectLst/>
                        </a:rPr>
                        <a:t>Бесплатно или с низкой стоимостью</a:t>
                      </a:r>
                    </a:p>
                  </a:txBody>
                  <a:tcPr marL="22860" marR="22860" marT="15240" marB="1524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Meiryo"/>
                          <a:ea typeface="+mn-ea"/>
                          <a:cs typeface="+mn-cs"/>
                        </a:rPr>
                        <a:t>Без строгих ограничений</a:t>
                      </a:r>
                    </a:p>
                  </a:txBody>
                  <a:tcPr marL="22860" marR="22860" marT="15240" marB="15240" anchor="b"/>
                </a:tc>
                <a:tc>
                  <a:txBody>
                    <a:bodyPr/>
                    <a:lstStyle/>
                    <a:p>
                      <a:pPr rtl="0" fontAlgn="b"/>
                      <a:r>
                        <a:rPr lang="ru-RU" sz="1000">
                          <a:effectLst/>
                        </a:rPr>
                        <a:t>Программы раннего вмешательства провинций/территорий</a:t>
                      </a:r>
                    </a:p>
                  </a:txBody>
                  <a:tcPr marL="22860" marR="22860" marT="15240" marB="15240" anchor="b"/>
                </a:tc>
                <a:tc>
                  <a:txBody>
                    <a:bodyPr/>
                    <a:lstStyle/>
                    <a:p>
                      <a:pPr rtl="0" fontAlgn="b"/>
                      <a:r>
                        <a:rPr lang="ru-RU" sz="1000" dirty="0">
                          <a:effectLst/>
                        </a:rPr>
                        <a:t>Диагноз не всегда требуется для первоначальной поддержки</a:t>
                      </a:r>
                    </a:p>
                  </a:txBody>
                  <a:tcPr marL="22860" marR="22860" marT="15240" marB="15240" anchor="b"/>
                </a:tc>
                <a:extLst>
                  <a:ext uri="{0D108BD9-81ED-4DB2-BD59-A6C34878D82A}">
                    <a16:rowId xmlns:a16="http://schemas.microsoft.com/office/drawing/2014/main" val="1541532898"/>
                  </a:ext>
                </a:extLst>
              </a:tr>
            </a:tbl>
          </a:graphicData>
        </a:graphic>
      </p:graphicFrame>
    </p:spTree>
    <p:extLst>
      <p:ext uri="{BB962C8B-B14F-4D97-AF65-F5344CB8AC3E}">
        <p14:creationId xmlns:p14="http://schemas.microsoft.com/office/powerpoint/2010/main" val="1771236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49BB7E9A-6937-4BF0-9F51-A20F197B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9" name="Freeform: Shape 48">
            <a:extLst>
              <a:ext uri="{FF2B5EF4-FFF2-40B4-BE49-F238E27FC236}">
                <a16:creationId xmlns:a16="http://schemas.microsoft.com/office/drawing/2014/main" id="{E0939753-89D7-48A8-8441-B9FF25CE8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4167" y="0"/>
            <a:ext cx="5687681" cy="5708856"/>
          </a:xfrm>
          <a:custGeom>
            <a:avLst/>
            <a:gdLst>
              <a:gd name="connsiteX0" fmla="*/ 2787282 w 5687681"/>
              <a:gd name="connsiteY0" fmla="*/ 0 h 5708856"/>
              <a:gd name="connsiteX1" fmla="*/ 3988996 w 5687681"/>
              <a:gd name="connsiteY1" fmla="*/ 0 h 5708856"/>
              <a:gd name="connsiteX2" fmla="*/ 4236253 w 5687681"/>
              <a:gd name="connsiteY2" fmla="*/ 68070 h 5708856"/>
              <a:gd name="connsiteX3" fmla="*/ 4483543 w 5687681"/>
              <a:gd name="connsiteY3" fmla="*/ 168573 h 5708856"/>
              <a:gd name="connsiteX4" fmla="*/ 5265611 w 5687681"/>
              <a:gd name="connsiteY4" fmla="*/ 790441 h 5708856"/>
              <a:gd name="connsiteX5" fmla="*/ 5682608 w 5687681"/>
              <a:gd name="connsiteY5" fmla="*/ 1499885 h 5708856"/>
              <a:gd name="connsiteX6" fmla="*/ 5687681 w 5687681"/>
              <a:gd name="connsiteY6" fmla="*/ 1513862 h 5708856"/>
              <a:gd name="connsiteX7" fmla="*/ 5687681 w 5687681"/>
              <a:gd name="connsiteY7" fmla="*/ 3841322 h 5708856"/>
              <a:gd name="connsiteX8" fmla="*/ 5651147 w 5687681"/>
              <a:gd name="connsiteY8" fmla="*/ 3896489 h 5708856"/>
              <a:gd name="connsiteX9" fmla="*/ 4734255 w 5687681"/>
              <a:gd name="connsiteY9" fmla="*/ 4737639 h 5708856"/>
              <a:gd name="connsiteX10" fmla="*/ 4532663 w 5687681"/>
              <a:gd name="connsiteY10" fmla="*/ 4898543 h 5708856"/>
              <a:gd name="connsiteX11" fmla="*/ 2876165 w 5687681"/>
              <a:gd name="connsiteY11" fmla="*/ 5708856 h 5708856"/>
              <a:gd name="connsiteX12" fmla="*/ 694066 w 5687681"/>
              <a:gd name="connsiteY12" fmla="*/ 4391717 h 5708856"/>
              <a:gd name="connsiteX13" fmla="*/ 461517 w 5687681"/>
              <a:gd name="connsiteY13" fmla="*/ 4054756 h 5708856"/>
              <a:gd name="connsiteX14" fmla="*/ 0 w 5687681"/>
              <a:gd name="connsiteY14" fmla="*/ 2993139 h 5708856"/>
              <a:gd name="connsiteX15" fmla="*/ 278855 w 5687681"/>
              <a:gd name="connsiteY15" fmla="*/ 1849819 h 5708856"/>
              <a:gd name="connsiteX16" fmla="*/ 1047879 w 5687681"/>
              <a:gd name="connsiteY16" fmla="*/ 867400 h 5708856"/>
              <a:gd name="connsiteX17" fmla="*/ 2159714 w 5687681"/>
              <a:gd name="connsiteY17" fmla="*/ 186098 h 5708856"/>
              <a:gd name="connsiteX18" fmla="*/ 2785137 w 5687681"/>
              <a:gd name="connsiteY18" fmla="*/ 372 h 570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7681" h="5708856">
                <a:moveTo>
                  <a:pt x="2787282" y="0"/>
                </a:moveTo>
                <a:lnTo>
                  <a:pt x="3988996" y="0"/>
                </a:lnTo>
                <a:lnTo>
                  <a:pt x="4236253" y="68070"/>
                </a:lnTo>
                <a:cubicBezTo>
                  <a:pt x="4321147" y="96843"/>
                  <a:pt x="4403628" y="130356"/>
                  <a:pt x="4483543" y="168573"/>
                </a:cubicBezTo>
                <a:cubicBezTo>
                  <a:pt x="4783119" y="311949"/>
                  <a:pt x="5046239" y="521215"/>
                  <a:pt x="5265611" y="790441"/>
                </a:cubicBezTo>
                <a:cubicBezTo>
                  <a:pt x="5433740" y="996857"/>
                  <a:pt x="5573537" y="1235870"/>
                  <a:pt x="5682608" y="1499885"/>
                </a:cubicBezTo>
                <a:lnTo>
                  <a:pt x="5687681" y="1513862"/>
                </a:lnTo>
                <a:lnTo>
                  <a:pt x="5687681" y="3841322"/>
                </a:lnTo>
                <a:lnTo>
                  <a:pt x="5651147" y="3896489"/>
                </a:lnTo>
                <a:cubicBezTo>
                  <a:pt x="5427171" y="4186934"/>
                  <a:pt x="5090625" y="4454446"/>
                  <a:pt x="4734255" y="4737639"/>
                </a:cubicBezTo>
                <a:cubicBezTo>
                  <a:pt x="4668506" y="4789825"/>
                  <a:pt x="4600584" y="4843856"/>
                  <a:pt x="4532663" y="4898543"/>
                </a:cubicBezTo>
                <a:cubicBezTo>
                  <a:pt x="3924681" y="5387974"/>
                  <a:pt x="3480945" y="5708856"/>
                  <a:pt x="2876165" y="5708856"/>
                </a:cubicBezTo>
                <a:cubicBezTo>
                  <a:pt x="1954665" y="5708856"/>
                  <a:pt x="1302047" y="5314966"/>
                  <a:pt x="694066" y="4391717"/>
                </a:cubicBezTo>
                <a:cubicBezTo>
                  <a:pt x="614503" y="4270875"/>
                  <a:pt x="536731" y="4160972"/>
                  <a:pt x="461517" y="4054756"/>
                </a:cubicBezTo>
                <a:cubicBezTo>
                  <a:pt x="149788" y="3614348"/>
                  <a:pt x="0" y="3385316"/>
                  <a:pt x="0" y="2993139"/>
                </a:cubicBezTo>
                <a:cubicBezTo>
                  <a:pt x="0" y="2603731"/>
                  <a:pt x="93889" y="2219065"/>
                  <a:pt x="278855" y="1849819"/>
                </a:cubicBezTo>
                <a:cubicBezTo>
                  <a:pt x="459854" y="1488610"/>
                  <a:pt x="718625" y="1157977"/>
                  <a:pt x="1047879" y="867400"/>
                </a:cubicBezTo>
                <a:cubicBezTo>
                  <a:pt x="1371504" y="581701"/>
                  <a:pt x="1755887" y="346080"/>
                  <a:pt x="2159714" y="186098"/>
                </a:cubicBezTo>
                <a:cubicBezTo>
                  <a:pt x="2367064" y="103803"/>
                  <a:pt x="2576044" y="41801"/>
                  <a:pt x="2785137" y="37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9F5CCFC5-858F-4B45-9B10-D49DD0280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5450" y="0"/>
            <a:ext cx="5866550" cy="5788550"/>
          </a:xfrm>
          <a:custGeom>
            <a:avLst/>
            <a:gdLst>
              <a:gd name="connsiteX0" fmla="*/ 2331396 w 5798121"/>
              <a:gd name="connsiteY0" fmla="*/ 0 h 5788550"/>
              <a:gd name="connsiteX1" fmla="*/ 4658651 w 5798121"/>
              <a:gd name="connsiteY1" fmla="*/ 0 h 5788550"/>
              <a:gd name="connsiteX2" fmla="*/ 4682835 w 5798121"/>
              <a:gd name="connsiteY2" fmla="*/ 9816 h 5788550"/>
              <a:gd name="connsiteX3" fmla="*/ 5499667 w 5798121"/>
              <a:gd name="connsiteY3" fmla="*/ 658449 h 5788550"/>
              <a:gd name="connsiteX4" fmla="*/ 5665313 w 5798121"/>
              <a:gd name="connsiteY4" fmla="*/ 884789 h 5788550"/>
              <a:gd name="connsiteX5" fmla="*/ 5798121 w 5798121"/>
              <a:gd name="connsiteY5" fmla="*/ 1110681 h 5788550"/>
              <a:gd name="connsiteX6" fmla="*/ 5798121 w 5798121"/>
              <a:gd name="connsiteY6" fmla="*/ 4016954 h 5788550"/>
              <a:gd name="connsiteX7" fmla="*/ 5706359 w 5798121"/>
              <a:gd name="connsiteY7" fmla="*/ 4121532 h 5788550"/>
              <a:gd name="connsiteX8" fmla="*/ 4944692 w 5798121"/>
              <a:gd name="connsiteY8" fmla="*/ 4775532 h 5788550"/>
              <a:gd name="connsiteX9" fmla="*/ 4734137 w 5798121"/>
              <a:gd name="connsiteY9" fmla="*/ 4943362 h 5788550"/>
              <a:gd name="connsiteX10" fmla="*/ 3004009 w 5798121"/>
              <a:gd name="connsiteY10" fmla="*/ 5788550 h 5788550"/>
              <a:gd name="connsiteX11" fmla="*/ 724917 w 5798121"/>
              <a:gd name="connsiteY11" fmla="*/ 4414722 h 5788550"/>
              <a:gd name="connsiteX12" fmla="*/ 482031 w 5798121"/>
              <a:gd name="connsiteY12" fmla="*/ 4063258 h 5788550"/>
              <a:gd name="connsiteX13" fmla="*/ 0 w 5798121"/>
              <a:gd name="connsiteY13" fmla="*/ 2955950 h 5788550"/>
              <a:gd name="connsiteX14" fmla="*/ 291250 w 5798121"/>
              <a:gd name="connsiteY14" fmla="*/ 1763422 h 5788550"/>
              <a:gd name="connsiteX15" fmla="*/ 1094457 w 5798121"/>
              <a:gd name="connsiteY15" fmla="*/ 738720 h 5788550"/>
              <a:gd name="connsiteX16" fmla="*/ 2255713 w 5798121"/>
              <a:gd name="connsiteY16" fmla="*/ 28095 h 578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98121" h="5788550">
                <a:moveTo>
                  <a:pt x="2331396" y="0"/>
                </a:moveTo>
                <a:lnTo>
                  <a:pt x="4658651" y="0"/>
                </a:lnTo>
                <a:lnTo>
                  <a:pt x="4682835" y="9816"/>
                </a:lnTo>
                <a:cubicBezTo>
                  <a:pt x="4995727" y="159362"/>
                  <a:pt x="5270543" y="377635"/>
                  <a:pt x="5499667" y="658449"/>
                </a:cubicBezTo>
                <a:cubicBezTo>
                  <a:pt x="5558201" y="730215"/>
                  <a:pt x="5613447" y="805760"/>
                  <a:pt x="5665313" y="884789"/>
                </a:cubicBezTo>
                <a:lnTo>
                  <a:pt x="5798121" y="1110681"/>
                </a:lnTo>
                <a:lnTo>
                  <a:pt x="5798121" y="4016954"/>
                </a:lnTo>
                <a:lnTo>
                  <a:pt x="5706359" y="4121532"/>
                </a:lnTo>
                <a:cubicBezTo>
                  <a:pt x="5491360" y="4341659"/>
                  <a:pt x="5223849" y="4553996"/>
                  <a:pt x="4944692" y="4775532"/>
                </a:cubicBezTo>
                <a:cubicBezTo>
                  <a:pt x="4876021" y="4829964"/>
                  <a:pt x="4805079" y="4886320"/>
                  <a:pt x="4734137" y="4943362"/>
                </a:cubicBezTo>
                <a:cubicBezTo>
                  <a:pt x="4099133" y="5453857"/>
                  <a:pt x="3635672" y="5788550"/>
                  <a:pt x="3004009" y="5788550"/>
                </a:cubicBezTo>
                <a:cubicBezTo>
                  <a:pt x="2041550" y="5788550"/>
                  <a:pt x="1359922" y="5377707"/>
                  <a:pt x="724917" y="4414722"/>
                </a:cubicBezTo>
                <a:cubicBezTo>
                  <a:pt x="641818" y="4288679"/>
                  <a:pt x="560588" y="4174046"/>
                  <a:pt x="482031" y="4063258"/>
                </a:cubicBezTo>
                <a:cubicBezTo>
                  <a:pt x="156446" y="3603895"/>
                  <a:pt x="0" y="3365006"/>
                  <a:pt x="0" y="2955950"/>
                </a:cubicBezTo>
                <a:cubicBezTo>
                  <a:pt x="0" y="2549782"/>
                  <a:pt x="98062" y="2148559"/>
                  <a:pt x="291250" y="1763422"/>
                </a:cubicBezTo>
                <a:cubicBezTo>
                  <a:pt x="480295" y="1386666"/>
                  <a:pt x="750568" y="1041802"/>
                  <a:pt x="1094457" y="738720"/>
                </a:cubicBezTo>
                <a:cubicBezTo>
                  <a:pt x="1432467" y="440725"/>
                  <a:pt x="1833935" y="194963"/>
                  <a:pt x="2255713" y="28095"/>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40D029C8-AB64-42DE-DCD8-182A31606C94}"/>
              </a:ext>
            </a:extLst>
          </p:cNvPr>
          <p:cNvSpPr>
            <a:spLocks noGrp="1"/>
          </p:cNvSpPr>
          <p:nvPr>
            <p:ph type="title"/>
          </p:nvPr>
        </p:nvSpPr>
        <p:spPr>
          <a:xfrm>
            <a:off x="914400" y="442912"/>
            <a:ext cx="5411050" cy="1822123"/>
          </a:xfrm>
        </p:spPr>
        <p:txBody>
          <a:bodyPr anchor="b">
            <a:normAutofit/>
          </a:bodyPr>
          <a:lstStyle/>
          <a:p>
            <a:pPr>
              <a:lnSpc>
                <a:spcPct val="120000"/>
              </a:lnSpc>
            </a:pPr>
            <a:r>
              <a:rPr lang="ru-RU" sz="2200"/>
              <a:t>Так что же включает в себя раннее интенсивное поведенческое вмешательство?</a:t>
            </a:r>
            <a:endParaRPr lang="ru-KZ" sz="2200"/>
          </a:p>
        </p:txBody>
      </p:sp>
      <p:sp>
        <p:nvSpPr>
          <p:cNvPr id="3" name="Объект 2">
            <a:extLst>
              <a:ext uri="{FF2B5EF4-FFF2-40B4-BE49-F238E27FC236}">
                <a16:creationId xmlns:a16="http://schemas.microsoft.com/office/drawing/2014/main" id="{102841B3-3DCA-2881-7C46-2B6EE93E10A5}"/>
              </a:ext>
            </a:extLst>
          </p:cNvPr>
          <p:cNvSpPr>
            <a:spLocks noGrp="1"/>
          </p:cNvSpPr>
          <p:nvPr>
            <p:ph idx="1"/>
          </p:nvPr>
        </p:nvSpPr>
        <p:spPr>
          <a:xfrm>
            <a:off x="914400" y="2496720"/>
            <a:ext cx="5181599" cy="3467518"/>
          </a:xfrm>
        </p:spPr>
        <p:txBody>
          <a:bodyPr anchor="t">
            <a:normAutofit/>
          </a:bodyPr>
          <a:lstStyle/>
          <a:p>
            <a:pPr>
              <a:lnSpc>
                <a:spcPct val="130000"/>
              </a:lnSpc>
            </a:pPr>
            <a:r>
              <a:rPr lang="ru-RU" sz="1100" dirty="0"/>
              <a:t>В целом терапия раннего интенсивного поведенческого вмешательства (РИПВ) включает следующие этапы:</a:t>
            </a:r>
          </a:p>
          <a:p>
            <a:pPr marL="285750" indent="-285750">
              <a:lnSpc>
                <a:spcPct val="130000"/>
              </a:lnSpc>
              <a:buFont typeface="Arial" panose="020B0604020202020204" pitchFamily="34" charset="0"/>
              <a:buChar char="•"/>
            </a:pPr>
            <a:r>
              <a:rPr lang="ru-RU" sz="1100" dirty="0"/>
              <a:t>Оценка текущих навыков и трудностей ребенка.</a:t>
            </a:r>
          </a:p>
          <a:p>
            <a:pPr marL="285750" indent="-285750">
              <a:lnSpc>
                <a:spcPct val="130000"/>
              </a:lnSpc>
              <a:buFont typeface="Arial" panose="020B0604020202020204" pitchFamily="34" charset="0"/>
              <a:buChar char="•"/>
            </a:pPr>
            <a:r>
              <a:rPr lang="ru-RU" sz="1100" dirty="0"/>
              <a:t>Разработка индивидуальной программы для ребенка.</a:t>
            </a:r>
          </a:p>
          <a:p>
            <a:pPr marL="285750" indent="-285750">
              <a:lnSpc>
                <a:spcPct val="130000"/>
              </a:lnSpc>
              <a:buFont typeface="Arial" panose="020B0604020202020204" pitchFamily="34" charset="0"/>
              <a:buChar char="•"/>
            </a:pPr>
            <a:r>
              <a:rPr lang="ru-RU" sz="1100" dirty="0"/>
              <a:t>Реализация программы, используя конкретные методы обучения для формирования навыков.</a:t>
            </a:r>
          </a:p>
          <a:p>
            <a:pPr marL="285750" indent="-285750">
              <a:lnSpc>
                <a:spcPct val="130000"/>
              </a:lnSpc>
              <a:buFont typeface="Arial" panose="020B0604020202020204" pitchFamily="34" charset="0"/>
              <a:buChar char="•"/>
            </a:pPr>
            <a:r>
              <a:rPr lang="ru-RU" sz="1100" dirty="0"/>
              <a:t>Измерение целевых навыки, чтобы понять, работает ли программа.</a:t>
            </a:r>
          </a:p>
          <a:p>
            <a:pPr marL="285750" indent="-285750">
              <a:lnSpc>
                <a:spcPct val="130000"/>
              </a:lnSpc>
              <a:buFont typeface="Arial" panose="020B0604020202020204" pitchFamily="34" charset="0"/>
              <a:buChar char="•"/>
            </a:pPr>
            <a:r>
              <a:rPr lang="ru-RU" sz="1100" dirty="0"/>
              <a:t>Оценка прогресса, и внесение изменения по мере необходимости.</a:t>
            </a:r>
            <a:endParaRPr lang="ru-KZ" sz="1100" dirty="0"/>
          </a:p>
        </p:txBody>
      </p:sp>
      <p:sp>
        <p:nvSpPr>
          <p:cNvPr id="53" name="Freeform: Shape 52">
            <a:extLst>
              <a:ext uri="{FF2B5EF4-FFF2-40B4-BE49-F238E27FC236}">
                <a16:creationId xmlns:a16="http://schemas.microsoft.com/office/drawing/2014/main" id="{2348ECDC-D455-4B71-90F6-2ECC12B79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3734" y="0"/>
            <a:ext cx="5568114" cy="5577748"/>
          </a:xfrm>
          <a:custGeom>
            <a:avLst/>
            <a:gdLst>
              <a:gd name="connsiteX0" fmla="*/ 2959946 w 5568114"/>
              <a:gd name="connsiteY0" fmla="*/ 0 h 5577748"/>
              <a:gd name="connsiteX1" fmla="*/ 3614224 w 5568114"/>
              <a:gd name="connsiteY1" fmla="*/ 0 h 5577748"/>
              <a:gd name="connsiteX2" fmla="*/ 3844432 w 5568114"/>
              <a:gd name="connsiteY2" fmla="*/ 36392 h 5577748"/>
              <a:gd name="connsiteX3" fmla="*/ 4336826 w 5568114"/>
              <a:gd name="connsiteY3" fmla="*/ 203778 h 5577748"/>
              <a:gd name="connsiteX4" fmla="*/ 5093304 w 5568114"/>
              <a:gd name="connsiteY4" fmla="*/ 806978 h 5577748"/>
              <a:gd name="connsiteX5" fmla="*/ 5496656 w 5568114"/>
              <a:gd name="connsiteY5" fmla="*/ 1495125 h 5577748"/>
              <a:gd name="connsiteX6" fmla="*/ 5568114 w 5568114"/>
              <a:gd name="connsiteY6" fmla="*/ 1692569 h 5577748"/>
              <a:gd name="connsiteX7" fmla="*/ 5568114 w 5568114"/>
              <a:gd name="connsiteY7" fmla="*/ 3665503 h 5577748"/>
              <a:gd name="connsiteX8" fmla="*/ 5466225 w 5568114"/>
              <a:gd name="connsiteY8" fmla="*/ 3819786 h 5577748"/>
              <a:gd name="connsiteX9" fmla="*/ 4579336 w 5568114"/>
              <a:gd name="connsiteY9" fmla="*/ 4635686 h 5577748"/>
              <a:gd name="connsiteX10" fmla="*/ 4384340 w 5568114"/>
              <a:gd name="connsiteY10" fmla="*/ 4791760 h 5577748"/>
              <a:gd name="connsiteX11" fmla="*/ 2782048 w 5568114"/>
              <a:gd name="connsiteY11" fmla="*/ 5577748 h 5577748"/>
              <a:gd name="connsiteX12" fmla="*/ 671354 w 5568114"/>
              <a:gd name="connsiteY12" fmla="*/ 4300148 h 5577748"/>
              <a:gd name="connsiteX13" fmla="*/ 446415 w 5568114"/>
              <a:gd name="connsiteY13" fmla="*/ 3973302 h 5577748"/>
              <a:gd name="connsiteX14" fmla="*/ 0 w 5568114"/>
              <a:gd name="connsiteY14" fmla="*/ 2943554 h 5577748"/>
              <a:gd name="connsiteX15" fmla="*/ 269730 w 5568114"/>
              <a:gd name="connsiteY15" fmla="*/ 1834555 h 5577748"/>
              <a:gd name="connsiteX16" fmla="*/ 1013589 w 5568114"/>
              <a:gd name="connsiteY16" fmla="*/ 881627 h 5577748"/>
              <a:gd name="connsiteX17" fmla="*/ 2089042 w 5568114"/>
              <a:gd name="connsiteY17" fmla="*/ 220777 h 5577748"/>
              <a:gd name="connsiteX18" fmla="*/ 2845684 w 5568114"/>
              <a:gd name="connsiteY18" fmla="*/ 14234 h 55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68114" h="5577748">
                <a:moveTo>
                  <a:pt x="2959946" y="0"/>
                </a:moveTo>
                <a:lnTo>
                  <a:pt x="3614224" y="0"/>
                </a:lnTo>
                <a:lnTo>
                  <a:pt x="3844432" y="36392"/>
                </a:lnTo>
                <a:cubicBezTo>
                  <a:pt x="4017699" y="73748"/>
                  <a:pt x="4182227" y="129639"/>
                  <a:pt x="4336826" y="203778"/>
                </a:cubicBezTo>
                <a:cubicBezTo>
                  <a:pt x="4626600" y="342850"/>
                  <a:pt x="4881111" y="545834"/>
                  <a:pt x="5093304" y="806978"/>
                </a:cubicBezTo>
                <a:cubicBezTo>
                  <a:pt x="5255931" y="1007198"/>
                  <a:pt x="5391154" y="1239036"/>
                  <a:pt x="5496656" y="1495125"/>
                </a:cubicBezTo>
                <a:lnTo>
                  <a:pt x="5568114" y="1692569"/>
                </a:lnTo>
                <a:lnTo>
                  <a:pt x="5568114" y="3665503"/>
                </a:lnTo>
                <a:lnTo>
                  <a:pt x="5466225" y="3819786"/>
                </a:lnTo>
                <a:cubicBezTo>
                  <a:pt x="5249576" y="4101511"/>
                  <a:pt x="4924044" y="4360994"/>
                  <a:pt x="4579336" y="4635686"/>
                </a:cubicBezTo>
                <a:cubicBezTo>
                  <a:pt x="4515738" y="4686305"/>
                  <a:pt x="4450038" y="4738713"/>
                  <a:pt x="4384340" y="4791760"/>
                </a:cubicBezTo>
                <a:cubicBezTo>
                  <a:pt x="3796254" y="5266498"/>
                  <a:pt x="3367038" y="5577748"/>
                  <a:pt x="2782048" y="5577748"/>
                </a:cubicBezTo>
                <a:cubicBezTo>
                  <a:pt x="1890703" y="5577748"/>
                  <a:pt x="1259439" y="5195682"/>
                  <a:pt x="671354" y="4300148"/>
                </a:cubicBezTo>
                <a:cubicBezTo>
                  <a:pt x="594395" y="4182934"/>
                  <a:pt x="519167" y="4076330"/>
                  <a:pt x="446415" y="3973302"/>
                </a:cubicBezTo>
                <a:cubicBezTo>
                  <a:pt x="144886" y="3546115"/>
                  <a:pt x="0" y="3323958"/>
                  <a:pt x="0" y="2943554"/>
                </a:cubicBezTo>
                <a:cubicBezTo>
                  <a:pt x="0" y="2565835"/>
                  <a:pt x="90816" y="2192716"/>
                  <a:pt x="269730" y="1834555"/>
                </a:cubicBezTo>
                <a:cubicBezTo>
                  <a:pt x="444806" y="1484188"/>
                  <a:pt x="695109" y="1163480"/>
                  <a:pt x="1013589" y="881627"/>
                </a:cubicBezTo>
                <a:cubicBezTo>
                  <a:pt x="1326624" y="604505"/>
                  <a:pt x="1698428" y="375956"/>
                  <a:pt x="2089042" y="220777"/>
                </a:cubicBezTo>
                <a:cubicBezTo>
                  <a:pt x="2339747" y="120996"/>
                  <a:pt x="2592918" y="51971"/>
                  <a:pt x="2845684" y="1423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icture 4" descr="Лампочка на желтом фоне с нарисованными световыми лучами и шнуром">
            <a:extLst>
              <a:ext uri="{FF2B5EF4-FFF2-40B4-BE49-F238E27FC236}">
                <a16:creationId xmlns:a16="http://schemas.microsoft.com/office/drawing/2014/main" id="{3F49AF97-A8E8-6CAE-FBEF-B72B4A338FC2}"/>
              </a:ext>
            </a:extLst>
          </p:cNvPr>
          <p:cNvPicPr>
            <a:picLocks noChangeAspect="1"/>
          </p:cNvPicPr>
          <p:nvPr/>
        </p:nvPicPr>
        <p:blipFill rotWithShape="1">
          <a:blip r:embed="rId2"/>
          <a:srcRect l="36662" r="1" b="1"/>
          <a:stretch/>
        </p:blipFill>
        <p:spPr>
          <a:xfrm>
            <a:off x="6877878" y="294199"/>
            <a:ext cx="5150794" cy="5001370"/>
          </a:xfrm>
          <a:custGeom>
            <a:avLst/>
            <a:gdLst/>
            <a:ahLst/>
            <a:cxnLst/>
            <a:rect l="l" t="t" r="r" b="b"/>
            <a:pathLst>
              <a:path w="5044104" h="4896924">
                <a:moveTo>
                  <a:pt x="2886613" y="0"/>
                </a:moveTo>
                <a:cubicBezTo>
                  <a:pt x="3218269" y="0"/>
                  <a:pt x="3523512" y="65865"/>
                  <a:pt x="3794011" y="195584"/>
                </a:cubicBezTo>
                <a:cubicBezTo>
                  <a:pt x="4047516" y="317247"/>
                  <a:pt x="4270172" y="494825"/>
                  <a:pt x="4455804" y="723284"/>
                </a:cubicBezTo>
                <a:cubicBezTo>
                  <a:pt x="4835198" y="1190375"/>
                  <a:pt x="5044104" y="1854168"/>
                  <a:pt x="5044104" y="2592438"/>
                </a:cubicBezTo>
                <a:cubicBezTo>
                  <a:pt x="5044104" y="2886985"/>
                  <a:pt x="4963247" y="3123382"/>
                  <a:pt x="4782050" y="3358996"/>
                </a:cubicBezTo>
                <a:cubicBezTo>
                  <a:pt x="4592516" y="3605460"/>
                  <a:pt x="4307730" y="3832465"/>
                  <a:pt x="4006167" y="4072775"/>
                </a:cubicBezTo>
                <a:cubicBezTo>
                  <a:pt x="3950530" y="4117058"/>
                  <a:pt x="3893052" y="4162907"/>
                  <a:pt x="3835576" y="4209314"/>
                </a:cubicBezTo>
                <a:cubicBezTo>
                  <a:pt x="3321099" y="4624632"/>
                  <a:pt x="2945605" y="4896924"/>
                  <a:pt x="2433835" y="4896924"/>
                </a:cubicBezTo>
                <a:cubicBezTo>
                  <a:pt x="1654054" y="4896924"/>
                  <a:pt x="1101803" y="4562680"/>
                  <a:pt x="587325" y="3779234"/>
                </a:cubicBezTo>
                <a:cubicBezTo>
                  <a:pt x="519999" y="3676690"/>
                  <a:pt x="454187" y="3583430"/>
                  <a:pt x="390540" y="3493298"/>
                </a:cubicBezTo>
                <a:cubicBezTo>
                  <a:pt x="126752" y="3119579"/>
                  <a:pt x="0" y="2925228"/>
                  <a:pt x="0" y="2592438"/>
                </a:cubicBezTo>
                <a:cubicBezTo>
                  <a:pt x="0" y="2261996"/>
                  <a:pt x="79450" y="1935577"/>
                  <a:pt x="235969" y="1622244"/>
                </a:cubicBezTo>
                <a:cubicBezTo>
                  <a:pt x="389133" y="1315731"/>
                  <a:pt x="608107" y="1035165"/>
                  <a:pt x="886724" y="788590"/>
                </a:cubicBezTo>
                <a:cubicBezTo>
                  <a:pt x="1160578" y="546153"/>
                  <a:pt x="1485846" y="346211"/>
                  <a:pt x="1827568" y="210454"/>
                </a:cubicBezTo>
                <a:cubicBezTo>
                  <a:pt x="2178491" y="70787"/>
                  <a:pt x="2534934" y="0"/>
                  <a:pt x="2886613" y="0"/>
                </a:cubicBezTo>
                <a:close/>
              </a:path>
            </a:pathLst>
          </a:custGeom>
        </p:spPr>
      </p:pic>
      <p:pic>
        <p:nvPicPr>
          <p:cNvPr id="4" name="mcntРисунок 6">
            <a:extLst>
              <a:ext uri="{FF2B5EF4-FFF2-40B4-BE49-F238E27FC236}">
                <a16:creationId xmlns:a16="http://schemas.microsoft.com/office/drawing/2014/main" id="{7BD92E7D-7289-2B0F-AACF-7E662A93F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235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AC14302F-E955-47D0-A56B-D1D1A6953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7" name="Group 10">
            <a:extLst>
              <a:ext uri="{FF2B5EF4-FFF2-40B4-BE49-F238E27FC236}">
                <a16:creationId xmlns:a16="http://schemas.microsoft.com/office/drawing/2014/main" id="{DC310F6C-D8CB-4984-9F9B-BA18C17192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2079" y="1033741"/>
            <a:ext cx="4908132" cy="4613915"/>
            <a:chOff x="659679" y="950330"/>
            <a:chExt cx="4908132" cy="4613915"/>
          </a:xfrm>
        </p:grpSpPr>
        <p:sp>
          <p:nvSpPr>
            <p:cNvPr id="18" name="Freeform: Shape 11">
              <a:extLst>
                <a:ext uri="{FF2B5EF4-FFF2-40B4-BE49-F238E27FC236}">
                  <a16:creationId xmlns:a16="http://schemas.microsoft.com/office/drawing/2014/main" id="{6750E550-BE93-4743-8659-1531F86CB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16216" y="1107426"/>
              <a:ext cx="4619072" cy="4342182"/>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2">
              <a:extLst>
                <a:ext uri="{FF2B5EF4-FFF2-40B4-BE49-F238E27FC236}">
                  <a16:creationId xmlns:a16="http://schemas.microsoft.com/office/drawing/2014/main" id="{BE626DC7-F0FE-49A7-AA4C-A8DB1F7EB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64593" y="1253260"/>
              <a:ext cx="4488025" cy="407467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3">
              <a:extLst>
                <a:ext uri="{FF2B5EF4-FFF2-40B4-BE49-F238E27FC236}">
                  <a16:creationId xmlns:a16="http://schemas.microsoft.com/office/drawing/2014/main" id="{1EBB781F-78E5-4C66-811C-9FF8B5D50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1300000" flipH="1">
              <a:off x="659679" y="950330"/>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Заголовок 1">
            <a:extLst>
              <a:ext uri="{FF2B5EF4-FFF2-40B4-BE49-F238E27FC236}">
                <a16:creationId xmlns:a16="http://schemas.microsoft.com/office/drawing/2014/main" id="{E018F8A4-03C3-BF6A-22B1-00F0DFCBC0E5}"/>
              </a:ext>
            </a:extLst>
          </p:cNvPr>
          <p:cNvSpPr>
            <a:spLocks noGrp="1"/>
          </p:cNvSpPr>
          <p:nvPr>
            <p:ph type="title"/>
          </p:nvPr>
        </p:nvSpPr>
        <p:spPr>
          <a:xfrm>
            <a:off x="1829849" y="1899904"/>
            <a:ext cx="3312116" cy="2934031"/>
          </a:xfrm>
        </p:spPr>
        <p:txBody>
          <a:bodyPr anchor="ctr">
            <a:normAutofit/>
          </a:bodyPr>
          <a:lstStyle/>
          <a:p>
            <a:pPr>
              <a:lnSpc>
                <a:spcPct val="120000"/>
              </a:lnSpc>
            </a:pPr>
            <a:r>
              <a:rPr lang="ru-RU" sz="2500" dirty="0"/>
              <a:t>Критерии эффективного раннего вмешательства</a:t>
            </a:r>
            <a:endParaRPr lang="ru-KZ" sz="2500" dirty="0"/>
          </a:p>
        </p:txBody>
      </p:sp>
      <p:graphicFrame>
        <p:nvGraphicFramePr>
          <p:cNvPr id="21" name="Объект 2">
            <a:extLst>
              <a:ext uri="{FF2B5EF4-FFF2-40B4-BE49-F238E27FC236}">
                <a16:creationId xmlns:a16="http://schemas.microsoft.com/office/drawing/2014/main" id="{980117EF-E4F3-6E23-7DE2-303512324BBF}"/>
              </a:ext>
            </a:extLst>
          </p:cNvPr>
          <p:cNvGraphicFramePr>
            <a:graphicFrameLocks noGrp="1"/>
          </p:cNvGraphicFramePr>
          <p:nvPr>
            <p:ph idx="1"/>
            <p:extLst>
              <p:ext uri="{D42A27DB-BD31-4B8C-83A1-F6EECF244321}">
                <p14:modId xmlns:p14="http://schemas.microsoft.com/office/powerpoint/2010/main" val="423901925"/>
              </p:ext>
            </p:extLst>
          </p:nvPr>
        </p:nvGraphicFramePr>
        <p:xfrm>
          <a:off x="6106073" y="392050"/>
          <a:ext cx="5679527" cy="596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mcntРисунок 6">
            <a:extLst>
              <a:ext uri="{FF2B5EF4-FFF2-40B4-BE49-F238E27FC236}">
                <a16:creationId xmlns:a16="http://schemas.microsoft.com/office/drawing/2014/main" id="{528AE70D-A014-842B-4864-615C706080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388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64" name="Rectangle 2149">
            <a:extLst>
              <a:ext uri="{FF2B5EF4-FFF2-40B4-BE49-F238E27FC236}">
                <a16:creationId xmlns:a16="http://schemas.microsoft.com/office/drawing/2014/main" id="{DA9B8B07-8F81-49AC-8835-B96E502AE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9B33DCD3-9EDD-1199-5BDB-22E9DFBEECC0}"/>
              </a:ext>
            </a:extLst>
          </p:cNvPr>
          <p:cNvSpPr>
            <a:spLocks noGrp="1"/>
          </p:cNvSpPr>
          <p:nvPr>
            <p:ph type="title"/>
          </p:nvPr>
        </p:nvSpPr>
        <p:spPr>
          <a:xfrm>
            <a:off x="6556248" y="787548"/>
            <a:ext cx="4871711" cy="1416441"/>
          </a:xfrm>
        </p:spPr>
        <p:txBody>
          <a:bodyPr anchor="b">
            <a:normAutofit/>
          </a:bodyPr>
          <a:lstStyle/>
          <a:p>
            <a:pPr>
              <a:lnSpc>
                <a:spcPct val="120000"/>
              </a:lnSpc>
            </a:pPr>
            <a:r>
              <a:rPr lang="ru-RU" sz="2200" dirty="0"/>
              <a:t>Программа раннего вмешательства в «Асыл Мирас»</a:t>
            </a:r>
            <a:endParaRPr lang="ru-KZ" sz="2200" dirty="0"/>
          </a:p>
        </p:txBody>
      </p:sp>
      <p:sp>
        <p:nvSpPr>
          <p:cNvPr id="2165" name="Freeform: Shape 2151">
            <a:extLst>
              <a:ext uri="{FF2B5EF4-FFF2-40B4-BE49-F238E27FC236}">
                <a16:creationId xmlns:a16="http://schemas.microsoft.com/office/drawing/2014/main" id="{FFCE32A8-9023-4233-8069-BD496439E4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61367" y="4198146"/>
            <a:ext cx="2792336" cy="2659854"/>
          </a:xfrm>
          <a:custGeom>
            <a:avLst/>
            <a:gdLst>
              <a:gd name="connsiteX0" fmla="*/ 1597984 w 2792336"/>
              <a:gd name="connsiteY0" fmla="*/ 0 h 2659854"/>
              <a:gd name="connsiteX1" fmla="*/ 2100304 w 2792336"/>
              <a:gd name="connsiteY1" fmla="*/ 107774 h 2659854"/>
              <a:gd name="connsiteX2" fmla="*/ 2466663 w 2792336"/>
              <a:gd name="connsiteY2" fmla="*/ 398557 h 2659854"/>
              <a:gd name="connsiteX3" fmla="*/ 2792336 w 2792336"/>
              <a:gd name="connsiteY3" fmla="*/ 1428533 h 2659854"/>
              <a:gd name="connsiteX4" fmla="*/ 2647267 w 2792336"/>
              <a:gd name="connsiteY4" fmla="*/ 1850936 h 2659854"/>
              <a:gd name="connsiteX5" fmla="*/ 2217750 w 2792336"/>
              <a:gd name="connsiteY5" fmla="*/ 2244256 h 2659854"/>
              <a:gd name="connsiteX6" fmla="*/ 2123315 w 2792336"/>
              <a:gd name="connsiteY6" fmla="*/ 2319494 h 2659854"/>
              <a:gd name="connsiteX7" fmla="*/ 1642263 w 2792336"/>
              <a:gd name="connsiteY7" fmla="*/ 2638851 h 2659854"/>
              <a:gd name="connsiteX8" fmla="*/ 1581420 w 2792336"/>
              <a:gd name="connsiteY8" fmla="*/ 2659854 h 2659854"/>
              <a:gd name="connsiteX9" fmla="*/ 1036524 w 2792336"/>
              <a:gd name="connsiteY9" fmla="*/ 2659854 h 2659854"/>
              <a:gd name="connsiteX10" fmla="*/ 909297 w 2792336"/>
              <a:gd name="connsiteY10" fmla="*/ 2617352 h 2659854"/>
              <a:gd name="connsiteX11" fmla="*/ 325134 w 2792336"/>
              <a:gd name="connsiteY11" fmla="*/ 2082504 h 2659854"/>
              <a:gd name="connsiteX12" fmla="*/ 216197 w 2792336"/>
              <a:gd name="connsiteY12" fmla="*/ 1924942 h 2659854"/>
              <a:gd name="connsiteX13" fmla="*/ 0 w 2792336"/>
              <a:gd name="connsiteY13" fmla="*/ 1428533 h 2659854"/>
              <a:gd name="connsiteX14" fmla="*/ 130629 w 2792336"/>
              <a:gd name="connsiteY14" fmla="*/ 893920 h 2659854"/>
              <a:gd name="connsiteX15" fmla="*/ 490877 w 2792336"/>
              <a:gd name="connsiteY15" fmla="*/ 434543 h 2659854"/>
              <a:gd name="connsiteX16" fmla="*/ 1011713 w 2792336"/>
              <a:gd name="connsiteY16" fmla="*/ 115969 h 2659854"/>
              <a:gd name="connsiteX17" fmla="*/ 1597984 w 2792336"/>
              <a:gd name="connsiteY17" fmla="*/ 0 h 265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92336" h="2659854">
                <a:moveTo>
                  <a:pt x="1597984" y="0"/>
                </a:moveTo>
                <a:cubicBezTo>
                  <a:pt x="1781583" y="0"/>
                  <a:pt x="1950561" y="36294"/>
                  <a:pt x="2100304" y="107774"/>
                </a:cubicBezTo>
                <a:cubicBezTo>
                  <a:pt x="2240641" y="174816"/>
                  <a:pt x="2363899" y="272668"/>
                  <a:pt x="2466663" y="398557"/>
                </a:cubicBezTo>
                <a:cubicBezTo>
                  <a:pt x="2676688" y="655943"/>
                  <a:pt x="2792336" y="1021718"/>
                  <a:pt x="2792336" y="1428533"/>
                </a:cubicBezTo>
                <a:cubicBezTo>
                  <a:pt x="2792336" y="1590840"/>
                  <a:pt x="2747575" y="1721104"/>
                  <a:pt x="2647267" y="1850936"/>
                </a:cubicBezTo>
                <a:cubicBezTo>
                  <a:pt x="2542344" y="1986747"/>
                  <a:pt x="2384692" y="2111835"/>
                  <a:pt x="2217750" y="2244256"/>
                </a:cubicBezTo>
                <a:cubicBezTo>
                  <a:pt x="2186951" y="2268658"/>
                  <a:pt x="2155132" y="2293922"/>
                  <a:pt x="2123315" y="2319494"/>
                </a:cubicBezTo>
                <a:cubicBezTo>
                  <a:pt x="1945311" y="2462529"/>
                  <a:pt x="1797361" y="2574778"/>
                  <a:pt x="1642263" y="2638851"/>
                </a:cubicBezTo>
                <a:lnTo>
                  <a:pt x="1581420" y="2659854"/>
                </a:lnTo>
                <a:lnTo>
                  <a:pt x="1036524" y="2659854"/>
                </a:lnTo>
                <a:lnTo>
                  <a:pt x="909297" y="2617352"/>
                </a:lnTo>
                <a:cubicBezTo>
                  <a:pt x="689311" y="2525449"/>
                  <a:pt x="503138" y="2352322"/>
                  <a:pt x="325134" y="2082504"/>
                </a:cubicBezTo>
                <a:cubicBezTo>
                  <a:pt x="287863" y="2025998"/>
                  <a:pt x="251430" y="1974608"/>
                  <a:pt x="216197" y="1924942"/>
                </a:cubicBezTo>
                <a:cubicBezTo>
                  <a:pt x="70168" y="1719008"/>
                  <a:pt x="0" y="1611913"/>
                  <a:pt x="0" y="1428533"/>
                </a:cubicBezTo>
                <a:cubicBezTo>
                  <a:pt x="0" y="1246447"/>
                  <a:pt x="43982" y="1066577"/>
                  <a:pt x="130629" y="893920"/>
                </a:cubicBezTo>
                <a:cubicBezTo>
                  <a:pt x="215418" y="725019"/>
                  <a:pt x="336638" y="570416"/>
                  <a:pt x="490877" y="434543"/>
                </a:cubicBezTo>
                <a:cubicBezTo>
                  <a:pt x="642478" y="300951"/>
                  <a:pt x="822541" y="190776"/>
                  <a:pt x="1011713" y="115969"/>
                </a:cubicBezTo>
                <a:cubicBezTo>
                  <a:pt x="1205978" y="39006"/>
                  <a:pt x="1403299" y="0"/>
                  <a:pt x="1597984"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66" name="Freeform: Shape 2153">
            <a:extLst>
              <a:ext uri="{FF2B5EF4-FFF2-40B4-BE49-F238E27FC236}">
                <a16:creationId xmlns:a16="http://schemas.microsoft.com/office/drawing/2014/main" id="{A0F97ED8-8309-4F86-B4AF-B4CE4380A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275" y="3985048"/>
            <a:ext cx="3193475" cy="2872953"/>
          </a:xfrm>
          <a:custGeom>
            <a:avLst/>
            <a:gdLst>
              <a:gd name="connsiteX0" fmla="*/ 1827545 w 3193475"/>
              <a:gd name="connsiteY0" fmla="*/ 0 h 2872953"/>
              <a:gd name="connsiteX1" fmla="*/ 2402028 w 3193475"/>
              <a:gd name="connsiteY1" fmla="*/ 124796 h 2872953"/>
              <a:gd name="connsiteX2" fmla="*/ 2821017 w 3193475"/>
              <a:gd name="connsiteY2" fmla="*/ 461508 h 2872953"/>
              <a:gd name="connsiteX3" fmla="*/ 3193475 w 3193475"/>
              <a:gd name="connsiteY3" fmla="*/ 1654162 h 2872953"/>
              <a:gd name="connsiteX4" fmla="*/ 3027565 w 3193475"/>
              <a:gd name="connsiteY4" fmla="*/ 2143282 h 2872953"/>
              <a:gd name="connsiteX5" fmla="*/ 2536346 w 3193475"/>
              <a:gd name="connsiteY5" fmla="*/ 2598725 h 2872953"/>
              <a:gd name="connsiteX6" fmla="*/ 2428344 w 3193475"/>
              <a:gd name="connsiteY6" fmla="*/ 2685847 h 2872953"/>
              <a:gd name="connsiteX7" fmla="*/ 2197829 w 3193475"/>
              <a:gd name="connsiteY7" fmla="*/ 2866199 h 2872953"/>
              <a:gd name="connsiteX8" fmla="*/ 2188094 w 3193475"/>
              <a:gd name="connsiteY8" fmla="*/ 2872953 h 2872953"/>
              <a:gd name="connsiteX9" fmla="*/ 777457 w 3193475"/>
              <a:gd name="connsiteY9" fmla="*/ 2872953 h 2872953"/>
              <a:gd name="connsiteX10" fmla="*/ 754702 w 3193475"/>
              <a:gd name="connsiteY10" fmla="*/ 2856756 h 2872953"/>
              <a:gd name="connsiteX11" fmla="*/ 371841 w 3193475"/>
              <a:gd name="connsiteY11" fmla="*/ 2411425 h 2872953"/>
              <a:gd name="connsiteX12" fmla="*/ 247255 w 3193475"/>
              <a:gd name="connsiteY12" fmla="*/ 2228976 h 2872953"/>
              <a:gd name="connsiteX13" fmla="*/ 0 w 3193475"/>
              <a:gd name="connsiteY13" fmla="*/ 1654162 h 2872953"/>
              <a:gd name="connsiteX14" fmla="*/ 149395 w 3193475"/>
              <a:gd name="connsiteY14" fmla="*/ 1035110 h 2872953"/>
              <a:gd name="connsiteX15" fmla="*/ 561394 w 3193475"/>
              <a:gd name="connsiteY15" fmla="*/ 503177 h 2872953"/>
              <a:gd name="connsiteX16" fmla="*/ 1157053 w 3193475"/>
              <a:gd name="connsiteY16" fmla="*/ 134285 h 2872953"/>
              <a:gd name="connsiteX17" fmla="*/ 1827545 w 3193475"/>
              <a:gd name="connsiteY17" fmla="*/ 0 h 287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93475" h="2872953">
                <a:moveTo>
                  <a:pt x="1827545" y="0"/>
                </a:moveTo>
                <a:cubicBezTo>
                  <a:pt x="2037520" y="0"/>
                  <a:pt x="2230773" y="42027"/>
                  <a:pt x="2402028" y="124796"/>
                </a:cubicBezTo>
                <a:cubicBezTo>
                  <a:pt x="2562524" y="202427"/>
                  <a:pt x="2703490" y="315735"/>
                  <a:pt x="2821017" y="461508"/>
                </a:cubicBezTo>
                <a:cubicBezTo>
                  <a:pt x="3061214" y="759545"/>
                  <a:pt x="3193475" y="1183094"/>
                  <a:pt x="3193475" y="1654162"/>
                </a:cubicBezTo>
                <a:cubicBezTo>
                  <a:pt x="3193475" y="1842105"/>
                  <a:pt x="3142283" y="1992944"/>
                  <a:pt x="3027565" y="2143282"/>
                </a:cubicBezTo>
                <a:cubicBezTo>
                  <a:pt x="2907570" y="2300544"/>
                  <a:pt x="2727269" y="2445389"/>
                  <a:pt x="2536346" y="2598725"/>
                </a:cubicBezTo>
                <a:cubicBezTo>
                  <a:pt x="2501122" y="2626981"/>
                  <a:pt x="2464732" y="2656236"/>
                  <a:pt x="2428344" y="2685847"/>
                </a:cubicBezTo>
                <a:cubicBezTo>
                  <a:pt x="2346914" y="2752098"/>
                  <a:pt x="2270983" y="2812645"/>
                  <a:pt x="2197829" y="2866199"/>
                </a:cubicBezTo>
                <a:lnTo>
                  <a:pt x="2188094" y="2872953"/>
                </a:lnTo>
                <a:lnTo>
                  <a:pt x="777457" y="2872953"/>
                </a:lnTo>
                <a:lnTo>
                  <a:pt x="754702" y="2856756"/>
                </a:lnTo>
                <a:cubicBezTo>
                  <a:pt x="619495" y="2746040"/>
                  <a:pt x="493987" y="2598886"/>
                  <a:pt x="371841" y="2411425"/>
                </a:cubicBezTo>
                <a:cubicBezTo>
                  <a:pt x="329216" y="2345995"/>
                  <a:pt x="287550" y="2286487"/>
                  <a:pt x="247255" y="2228976"/>
                </a:cubicBezTo>
                <a:cubicBezTo>
                  <a:pt x="80248" y="1990517"/>
                  <a:pt x="0" y="1866507"/>
                  <a:pt x="0" y="1654162"/>
                </a:cubicBezTo>
                <a:cubicBezTo>
                  <a:pt x="0" y="1443317"/>
                  <a:pt x="50301" y="1235038"/>
                  <a:pt x="149395" y="1035110"/>
                </a:cubicBezTo>
                <a:cubicBezTo>
                  <a:pt x="246364" y="839532"/>
                  <a:pt x="384999" y="660510"/>
                  <a:pt x="561394" y="503177"/>
                </a:cubicBezTo>
                <a:cubicBezTo>
                  <a:pt x="734774" y="348485"/>
                  <a:pt x="940705" y="220908"/>
                  <a:pt x="1157053" y="134285"/>
                </a:cubicBezTo>
                <a:cubicBezTo>
                  <a:pt x="1379225" y="45167"/>
                  <a:pt x="1604893" y="0"/>
                  <a:pt x="1827545"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67" name="Freeform: Shape 2155">
            <a:extLst>
              <a:ext uri="{FF2B5EF4-FFF2-40B4-BE49-F238E27FC236}">
                <a16:creationId xmlns:a16="http://schemas.microsoft.com/office/drawing/2014/main" id="{79579F2F-A4FB-4FC7-879A-E4EAAD7C82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3" y="-9274"/>
            <a:ext cx="4888754" cy="4754698"/>
          </a:xfrm>
          <a:custGeom>
            <a:avLst/>
            <a:gdLst>
              <a:gd name="connsiteX0" fmla="*/ 1882710 w 4888754"/>
              <a:gd name="connsiteY0" fmla="*/ 0 h 4754698"/>
              <a:gd name="connsiteX1" fmla="*/ 3440958 w 4888754"/>
              <a:gd name="connsiteY1" fmla="*/ 0 h 4754698"/>
              <a:gd name="connsiteX2" fmla="*/ 3621403 w 4888754"/>
              <a:gd name="connsiteY2" fmla="*/ 72249 h 4754698"/>
              <a:gd name="connsiteX3" fmla="*/ 4292333 w 4888754"/>
              <a:gd name="connsiteY3" fmla="*/ 597829 h 4754698"/>
              <a:gd name="connsiteX4" fmla="*/ 4888754 w 4888754"/>
              <a:gd name="connsiteY4" fmla="*/ 2459471 h 4754698"/>
              <a:gd name="connsiteX5" fmla="*/ 4623081 w 4888754"/>
              <a:gd name="connsiteY5" fmla="*/ 3222950 h 4754698"/>
              <a:gd name="connsiteX6" fmla="*/ 3836488 w 4888754"/>
              <a:gd name="connsiteY6" fmla="*/ 3933860 h 4754698"/>
              <a:gd name="connsiteX7" fmla="*/ 3663543 w 4888754"/>
              <a:gd name="connsiteY7" fmla="*/ 4069850 h 4754698"/>
              <a:gd name="connsiteX8" fmla="*/ 2242449 w 4888754"/>
              <a:gd name="connsiteY8" fmla="*/ 4754698 h 4754698"/>
              <a:gd name="connsiteX9" fmla="*/ 370446 w 4888754"/>
              <a:gd name="connsiteY9" fmla="*/ 3641499 h 4754698"/>
              <a:gd name="connsiteX10" fmla="*/ 170945 w 4888754"/>
              <a:gd name="connsiteY10" fmla="*/ 3356711 h 4754698"/>
              <a:gd name="connsiteX11" fmla="*/ 77151 w 4888754"/>
              <a:gd name="connsiteY11" fmla="*/ 3224886 h 4754698"/>
              <a:gd name="connsiteX12" fmla="*/ 0 w 4888754"/>
              <a:gd name="connsiteY12" fmla="*/ 3111593 h 4754698"/>
              <a:gd name="connsiteX13" fmla="*/ 0 w 4888754"/>
              <a:gd name="connsiteY13" fmla="*/ 1525442 h 4754698"/>
              <a:gd name="connsiteX14" fmla="*/ 14241 w 4888754"/>
              <a:gd name="connsiteY14" fmla="*/ 1493178 h 4754698"/>
              <a:gd name="connsiteX15" fmla="*/ 673980 w 4888754"/>
              <a:gd name="connsiteY15" fmla="*/ 662872 h 4754698"/>
              <a:gd name="connsiteX16" fmla="*/ 1627813 w 4888754"/>
              <a:gd name="connsiteY16" fmla="*/ 87060 h 475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8754" h="4754698">
                <a:moveTo>
                  <a:pt x="1882710" y="0"/>
                </a:moveTo>
                <a:lnTo>
                  <a:pt x="3440958" y="0"/>
                </a:lnTo>
                <a:lnTo>
                  <a:pt x="3621403" y="72249"/>
                </a:lnTo>
                <a:cubicBezTo>
                  <a:pt x="3878407" y="193425"/>
                  <a:pt x="4104136" y="370289"/>
                  <a:pt x="4292333" y="597829"/>
                </a:cubicBezTo>
                <a:cubicBezTo>
                  <a:pt x="4676963" y="1063043"/>
                  <a:pt x="4888754" y="1724169"/>
                  <a:pt x="4888754" y="2459471"/>
                </a:cubicBezTo>
                <a:cubicBezTo>
                  <a:pt x="4888754" y="2752835"/>
                  <a:pt x="4806780" y="2988283"/>
                  <a:pt x="4623081" y="3222950"/>
                </a:cubicBezTo>
                <a:cubicBezTo>
                  <a:pt x="4430933" y="3468423"/>
                  <a:pt x="4142214" y="3694515"/>
                  <a:pt x="3836488" y="3933860"/>
                </a:cubicBezTo>
                <a:cubicBezTo>
                  <a:pt x="3780082" y="3977965"/>
                  <a:pt x="3721812" y="4023630"/>
                  <a:pt x="3663543" y="4069850"/>
                </a:cubicBezTo>
                <a:cubicBezTo>
                  <a:pt x="3141962" y="4483500"/>
                  <a:pt x="2761284" y="4754698"/>
                  <a:pt x="2242449" y="4754698"/>
                </a:cubicBezTo>
                <a:cubicBezTo>
                  <a:pt x="1451903" y="4754698"/>
                  <a:pt x="892027" y="4421796"/>
                  <a:pt x="370446" y="3641499"/>
                </a:cubicBezTo>
                <a:cubicBezTo>
                  <a:pt x="302191" y="3539368"/>
                  <a:pt x="235470" y="3446482"/>
                  <a:pt x="170945" y="3356711"/>
                </a:cubicBezTo>
                <a:cubicBezTo>
                  <a:pt x="137517" y="3310184"/>
                  <a:pt x="106259" y="3266449"/>
                  <a:pt x="77151" y="3224886"/>
                </a:cubicBezTo>
                <a:lnTo>
                  <a:pt x="0" y="3111593"/>
                </a:lnTo>
                <a:lnTo>
                  <a:pt x="0" y="1525442"/>
                </a:lnTo>
                <a:lnTo>
                  <a:pt x="14241" y="1493178"/>
                </a:lnTo>
                <a:cubicBezTo>
                  <a:pt x="169519" y="1187896"/>
                  <a:pt x="391516" y="908457"/>
                  <a:pt x="673980" y="662872"/>
                </a:cubicBezTo>
                <a:cubicBezTo>
                  <a:pt x="951614" y="421410"/>
                  <a:pt x="1281372" y="222271"/>
                  <a:pt x="1627813" y="8706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68" name="Freeform: Shape 2157">
            <a:extLst>
              <a:ext uri="{FF2B5EF4-FFF2-40B4-BE49-F238E27FC236}">
                <a16:creationId xmlns:a16="http://schemas.microsoft.com/office/drawing/2014/main" id="{519666C0-D5A3-44A4-B225-389ABCB92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5104070" cy="4929100"/>
          </a:xfrm>
          <a:custGeom>
            <a:avLst/>
            <a:gdLst>
              <a:gd name="connsiteX0" fmla="*/ 1377974 w 5104070"/>
              <a:gd name="connsiteY0" fmla="*/ 0 h 4929100"/>
              <a:gd name="connsiteX1" fmla="*/ 3932034 w 5104070"/>
              <a:gd name="connsiteY1" fmla="*/ 0 h 4929100"/>
              <a:gd name="connsiteX2" fmla="*/ 3937299 w 5104070"/>
              <a:gd name="connsiteY2" fmla="*/ 2843 h 4929100"/>
              <a:gd name="connsiteX3" fmla="*/ 4460064 w 5104070"/>
              <a:gd name="connsiteY3" fmla="*/ 459139 h 4929100"/>
              <a:gd name="connsiteX4" fmla="*/ 5104070 w 5104070"/>
              <a:gd name="connsiteY4" fmla="*/ 2460998 h 4929100"/>
              <a:gd name="connsiteX5" fmla="*/ 4817201 w 5104070"/>
              <a:gd name="connsiteY5" fmla="*/ 3281981 h 4929100"/>
              <a:gd name="connsiteX6" fmla="*/ 3967850 w 5104070"/>
              <a:gd name="connsiteY6" fmla="*/ 4046437 h 4929100"/>
              <a:gd name="connsiteX7" fmla="*/ 3781107 w 5104070"/>
              <a:gd name="connsiteY7" fmla="*/ 4192670 h 4929100"/>
              <a:gd name="connsiteX8" fmla="*/ 2246633 w 5104070"/>
              <a:gd name="connsiteY8" fmla="*/ 4929100 h 4929100"/>
              <a:gd name="connsiteX9" fmla="*/ 225276 w 5104070"/>
              <a:gd name="connsiteY9" fmla="*/ 3732056 h 4929100"/>
              <a:gd name="connsiteX10" fmla="*/ 9858 w 5104070"/>
              <a:gd name="connsiteY10" fmla="*/ 3425818 h 4929100"/>
              <a:gd name="connsiteX11" fmla="*/ 0 w 5104070"/>
              <a:gd name="connsiteY11" fmla="*/ 3412020 h 4929100"/>
              <a:gd name="connsiteX12" fmla="*/ 0 w 5104070"/>
              <a:gd name="connsiteY12" fmla="*/ 1153046 h 4929100"/>
              <a:gd name="connsiteX13" fmla="*/ 145339 w 5104070"/>
              <a:gd name="connsiteY13" fmla="*/ 951430 h 4929100"/>
              <a:gd name="connsiteX14" fmla="*/ 553026 w 5104070"/>
              <a:gd name="connsiteY14" fmla="*/ 529081 h 4929100"/>
              <a:gd name="connsiteX15" fmla="*/ 1306374 w 5104070"/>
              <a:gd name="connsiteY15" fmla="*/ 31471 h 492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04070" h="4929100">
                <a:moveTo>
                  <a:pt x="1377974" y="0"/>
                </a:moveTo>
                <a:lnTo>
                  <a:pt x="3932034" y="0"/>
                </a:lnTo>
                <a:lnTo>
                  <a:pt x="3937299" y="2843"/>
                </a:lnTo>
                <a:cubicBezTo>
                  <a:pt x="4132450" y="122773"/>
                  <a:pt x="4307655" y="275630"/>
                  <a:pt x="4460064" y="459139"/>
                </a:cubicBezTo>
                <a:cubicBezTo>
                  <a:pt x="4875381" y="959392"/>
                  <a:pt x="5104070" y="1670314"/>
                  <a:pt x="5104070" y="2460998"/>
                </a:cubicBezTo>
                <a:cubicBezTo>
                  <a:pt x="5104070" y="2776458"/>
                  <a:pt x="5015557" y="3029640"/>
                  <a:pt x="4817201" y="3281981"/>
                </a:cubicBezTo>
                <a:cubicBezTo>
                  <a:pt x="4609722" y="3545944"/>
                  <a:pt x="4297968" y="3789065"/>
                  <a:pt x="3967850" y="4046437"/>
                </a:cubicBezTo>
                <a:cubicBezTo>
                  <a:pt x="3906945" y="4093864"/>
                  <a:pt x="3844025" y="4142969"/>
                  <a:pt x="3781107" y="4192670"/>
                </a:cubicBezTo>
                <a:cubicBezTo>
                  <a:pt x="3217912" y="4637475"/>
                  <a:pt x="2806863" y="4929100"/>
                  <a:pt x="2246633" y="4929100"/>
                </a:cubicBezTo>
                <a:cubicBezTo>
                  <a:pt x="1393015" y="4929100"/>
                  <a:pt x="788471" y="4571125"/>
                  <a:pt x="225276" y="3732056"/>
                </a:cubicBezTo>
                <a:cubicBezTo>
                  <a:pt x="151575" y="3622232"/>
                  <a:pt x="79531" y="3522350"/>
                  <a:pt x="9858" y="3425818"/>
                </a:cubicBezTo>
                <a:lnTo>
                  <a:pt x="0" y="3412020"/>
                </a:lnTo>
                <a:lnTo>
                  <a:pt x="0" y="1153046"/>
                </a:lnTo>
                <a:lnTo>
                  <a:pt x="145339" y="951430"/>
                </a:lnTo>
                <a:cubicBezTo>
                  <a:pt x="264349" y="802264"/>
                  <a:pt x="400526" y="661122"/>
                  <a:pt x="553026" y="529081"/>
                </a:cubicBezTo>
                <a:cubicBezTo>
                  <a:pt x="777865" y="334344"/>
                  <a:pt x="1034363" y="165207"/>
                  <a:pt x="1306374" y="3147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 name="Рисунок 9" descr="Изображение выглядит как одежда, человек, Человеческое лицо, в помещении&#10;&#10;Автоматически созданное описание">
            <a:extLst>
              <a:ext uri="{FF2B5EF4-FFF2-40B4-BE49-F238E27FC236}">
                <a16:creationId xmlns:a16="http://schemas.microsoft.com/office/drawing/2014/main" id="{E902720F-2914-A424-A6DE-5129CD98C121}"/>
              </a:ext>
            </a:extLst>
          </p:cNvPr>
          <p:cNvPicPr>
            <a:picLocks noChangeAspect="1"/>
          </p:cNvPicPr>
          <p:nvPr/>
        </p:nvPicPr>
        <p:blipFill rotWithShape="1">
          <a:blip r:embed="rId2">
            <a:extLst>
              <a:ext uri="{28A0092B-C50C-407E-A947-70E740481C1C}">
                <a14:useLocalDpi xmlns:a14="http://schemas.microsoft.com/office/drawing/2010/main" val="0"/>
              </a:ext>
            </a:extLst>
          </a:blip>
          <a:srcRect l="12983" r="7857" b="2"/>
          <a:stretch/>
        </p:blipFill>
        <p:spPr>
          <a:xfrm>
            <a:off x="106515" y="173407"/>
            <a:ext cx="4629257" cy="4371297"/>
          </a:xfrm>
          <a:custGeom>
            <a:avLst/>
            <a:gdLst/>
            <a:ahLst/>
            <a:cxnLst/>
            <a:rect l="l" t="t" r="r" b="b"/>
            <a:pathLst>
              <a:path w="4473682" h="4266789">
                <a:moveTo>
                  <a:pt x="2560175" y="0"/>
                </a:moveTo>
                <a:cubicBezTo>
                  <a:pt x="2854325" y="0"/>
                  <a:pt x="3125049" y="57389"/>
                  <a:pt x="3364958" y="170416"/>
                </a:cubicBezTo>
                <a:cubicBezTo>
                  <a:pt x="3589795" y="276424"/>
                  <a:pt x="3787271" y="431151"/>
                  <a:pt x="3951911" y="630212"/>
                </a:cubicBezTo>
                <a:cubicBezTo>
                  <a:pt x="4288400" y="1037198"/>
                  <a:pt x="4473682" y="1615574"/>
                  <a:pt x="4473682" y="2258843"/>
                </a:cubicBezTo>
                <a:cubicBezTo>
                  <a:pt x="4473682" y="2515488"/>
                  <a:pt x="4401969" y="2721466"/>
                  <a:pt x="4241263" y="2926761"/>
                </a:cubicBezTo>
                <a:cubicBezTo>
                  <a:pt x="4073163" y="3141510"/>
                  <a:pt x="3820582" y="3339304"/>
                  <a:pt x="3553122" y="3548691"/>
                </a:cubicBezTo>
                <a:cubicBezTo>
                  <a:pt x="3503777" y="3587276"/>
                  <a:pt x="3452799" y="3627225"/>
                  <a:pt x="3401823" y="3667660"/>
                </a:cubicBezTo>
                <a:cubicBezTo>
                  <a:pt x="2945526" y="4029535"/>
                  <a:pt x="2612496" y="4266789"/>
                  <a:pt x="2158600" y="4266789"/>
                </a:cubicBezTo>
                <a:cubicBezTo>
                  <a:pt x="1467002" y="4266789"/>
                  <a:pt x="977203" y="3975555"/>
                  <a:pt x="520906" y="3292923"/>
                </a:cubicBezTo>
                <a:cubicBezTo>
                  <a:pt x="461194" y="3203574"/>
                  <a:pt x="402824" y="3122315"/>
                  <a:pt x="346375" y="3043781"/>
                </a:cubicBezTo>
                <a:cubicBezTo>
                  <a:pt x="112418" y="2718152"/>
                  <a:pt x="0" y="2548810"/>
                  <a:pt x="0" y="2258843"/>
                </a:cubicBezTo>
                <a:cubicBezTo>
                  <a:pt x="0" y="1970923"/>
                  <a:pt x="70465" y="1686507"/>
                  <a:pt x="209284" y="1413494"/>
                </a:cubicBezTo>
                <a:cubicBezTo>
                  <a:pt x="345127" y="1146423"/>
                  <a:pt x="539338" y="901960"/>
                  <a:pt x="786447" y="687114"/>
                </a:cubicBezTo>
                <a:cubicBezTo>
                  <a:pt x="1029332" y="475874"/>
                  <a:pt x="1317816" y="301661"/>
                  <a:pt x="1620894" y="183373"/>
                </a:cubicBezTo>
                <a:cubicBezTo>
                  <a:pt x="1932132" y="61678"/>
                  <a:pt x="2248266" y="0"/>
                  <a:pt x="2560175" y="0"/>
                </a:cubicBezTo>
                <a:close/>
              </a:path>
            </a:pathLst>
          </a:custGeom>
        </p:spPr>
      </p:pic>
      <p:pic>
        <p:nvPicPr>
          <p:cNvPr id="6" name="Рисунок 5" descr="Изображение выглядит как одежда, человек, Человеческое лицо, девочка&#10;&#10;Автоматически созданное описание">
            <a:extLst>
              <a:ext uri="{FF2B5EF4-FFF2-40B4-BE49-F238E27FC236}">
                <a16:creationId xmlns:a16="http://schemas.microsoft.com/office/drawing/2014/main" id="{05D76E26-FA57-5170-705E-956329F8F3FD}"/>
              </a:ext>
            </a:extLst>
          </p:cNvPr>
          <p:cNvPicPr>
            <a:picLocks noChangeAspect="1"/>
          </p:cNvPicPr>
          <p:nvPr/>
        </p:nvPicPr>
        <p:blipFill rotWithShape="1">
          <a:blip r:embed="rId3">
            <a:extLst>
              <a:ext uri="{28A0092B-C50C-407E-A947-70E740481C1C}">
                <a14:useLocalDpi xmlns:a14="http://schemas.microsoft.com/office/drawing/2010/main" val="0"/>
              </a:ext>
            </a:extLst>
          </a:blip>
          <a:srcRect t="27765"/>
          <a:stretch/>
        </p:blipFill>
        <p:spPr>
          <a:xfrm>
            <a:off x="3436119" y="4367017"/>
            <a:ext cx="2442835" cy="2360651"/>
          </a:xfrm>
          <a:custGeom>
            <a:avLst/>
            <a:gdLst/>
            <a:ahLst/>
            <a:cxnLst/>
            <a:rect l="l" t="t" r="r" b="b"/>
            <a:pathLst>
              <a:path w="2442835" h="2360651">
                <a:moveTo>
                  <a:pt x="1397973" y="0"/>
                </a:moveTo>
                <a:cubicBezTo>
                  <a:pt x="1558592" y="0"/>
                  <a:pt x="1706420" y="31752"/>
                  <a:pt x="1837422" y="94284"/>
                </a:cubicBezTo>
                <a:cubicBezTo>
                  <a:pt x="1960192" y="152935"/>
                  <a:pt x="2068023" y="238539"/>
                  <a:pt x="2157925" y="348672"/>
                </a:cubicBezTo>
                <a:cubicBezTo>
                  <a:pt x="2341663" y="573842"/>
                  <a:pt x="2442835" y="893836"/>
                  <a:pt x="2442835" y="1249731"/>
                </a:cubicBezTo>
                <a:cubicBezTo>
                  <a:pt x="2442835" y="1391724"/>
                  <a:pt x="2403676" y="1505683"/>
                  <a:pt x="2315923" y="1619265"/>
                </a:cubicBezTo>
                <a:cubicBezTo>
                  <a:pt x="2224133" y="1738077"/>
                  <a:pt x="2086213" y="1847509"/>
                  <a:pt x="1940168" y="1963355"/>
                </a:cubicBezTo>
                <a:cubicBezTo>
                  <a:pt x="1913222" y="1984702"/>
                  <a:pt x="1885386" y="2006805"/>
                  <a:pt x="1857551" y="2029176"/>
                </a:cubicBezTo>
                <a:cubicBezTo>
                  <a:pt x="1608393" y="2229387"/>
                  <a:pt x="1426542" y="2360651"/>
                  <a:pt x="1178694" y="2360651"/>
                </a:cubicBezTo>
                <a:cubicBezTo>
                  <a:pt x="801051" y="2360651"/>
                  <a:pt x="533598" y="2199522"/>
                  <a:pt x="284438" y="1821849"/>
                </a:cubicBezTo>
                <a:cubicBezTo>
                  <a:pt x="251833" y="1772416"/>
                  <a:pt x="219961" y="1727458"/>
                  <a:pt x="189137" y="1684008"/>
                </a:cubicBezTo>
                <a:cubicBezTo>
                  <a:pt x="61386" y="1503850"/>
                  <a:pt x="0" y="1410160"/>
                  <a:pt x="0" y="1249731"/>
                </a:cubicBezTo>
                <a:cubicBezTo>
                  <a:pt x="0" y="1090436"/>
                  <a:pt x="38477" y="933080"/>
                  <a:pt x="114279" y="782032"/>
                </a:cubicBezTo>
                <a:cubicBezTo>
                  <a:pt x="188455" y="634272"/>
                  <a:pt x="294503" y="499020"/>
                  <a:pt x="429436" y="380154"/>
                </a:cubicBezTo>
                <a:cubicBezTo>
                  <a:pt x="562062" y="263283"/>
                  <a:pt x="719588" y="166898"/>
                  <a:pt x="885082" y="101454"/>
                </a:cubicBezTo>
                <a:cubicBezTo>
                  <a:pt x="1055033" y="34124"/>
                  <a:pt x="1227656" y="0"/>
                  <a:pt x="1397973" y="0"/>
                </a:cubicBezTo>
                <a:close/>
              </a:path>
            </a:pathLst>
          </a:custGeom>
        </p:spPr>
      </p:pic>
      <p:sp>
        <p:nvSpPr>
          <p:cNvPr id="2169" name="Freeform: Shape 2159">
            <a:extLst>
              <a:ext uri="{FF2B5EF4-FFF2-40B4-BE49-F238E27FC236}">
                <a16:creationId xmlns:a16="http://schemas.microsoft.com/office/drawing/2014/main" id="{415E655C-898A-48D1-A2C9-53B3FCA9A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9928" y="4094328"/>
            <a:ext cx="2982935" cy="2763672"/>
          </a:xfrm>
          <a:custGeom>
            <a:avLst/>
            <a:gdLst>
              <a:gd name="connsiteX0" fmla="*/ 1707059 w 2982935"/>
              <a:gd name="connsiteY0" fmla="*/ 0 h 2763672"/>
              <a:gd name="connsiteX1" fmla="*/ 2243667 w 2982935"/>
              <a:gd name="connsiteY1" fmla="*/ 117307 h 2763672"/>
              <a:gd name="connsiteX2" fmla="*/ 2635032 w 2982935"/>
              <a:gd name="connsiteY2" fmla="*/ 433812 h 2763672"/>
              <a:gd name="connsiteX3" fmla="*/ 2982935 w 2982935"/>
              <a:gd name="connsiteY3" fmla="*/ 1554893 h 2763672"/>
              <a:gd name="connsiteX4" fmla="*/ 2827963 w 2982935"/>
              <a:gd name="connsiteY4" fmla="*/ 2014661 h 2763672"/>
              <a:gd name="connsiteX5" fmla="*/ 2369129 w 2982935"/>
              <a:gd name="connsiteY5" fmla="*/ 2442771 h 2763672"/>
              <a:gd name="connsiteX6" fmla="*/ 2268247 w 2982935"/>
              <a:gd name="connsiteY6" fmla="*/ 2524664 h 2763672"/>
              <a:gd name="connsiteX7" fmla="*/ 2052930 w 2982935"/>
              <a:gd name="connsiteY7" fmla="*/ 2694193 h 2763672"/>
              <a:gd name="connsiteX8" fmla="*/ 1953421 w 2982935"/>
              <a:gd name="connsiteY8" fmla="*/ 2763672 h 2763672"/>
              <a:gd name="connsiteX9" fmla="*/ 814328 w 2982935"/>
              <a:gd name="connsiteY9" fmla="*/ 2763672 h 2763672"/>
              <a:gd name="connsiteX10" fmla="*/ 704946 w 2982935"/>
              <a:gd name="connsiteY10" fmla="*/ 2685317 h 2763672"/>
              <a:gd name="connsiteX11" fmla="*/ 347327 w 2982935"/>
              <a:gd name="connsiteY11" fmla="*/ 2266711 h 2763672"/>
              <a:gd name="connsiteX12" fmla="*/ 230954 w 2982935"/>
              <a:gd name="connsiteY12" fmla="*/ 2095212 h 2763672"/>
              <a:gd name="connsiteX13" fmla="*/ 0 w 2982935"/>
              <a:gd name="connsiteY13" fmla="*/ 1554893 h 2763672"/>
              <a:gd name="connsiteX14" fmla="*/ 139546 w 2982935"/>
              <a:gd name="connsiteY14" fmla="*/ 972991 h 2763672"/>
              <a:gd name="connsiteX15" fmla="*/ 524383 w 2982935"/>
              <a:gd name="connsiteY15" fmla="*/ 472981 h 2763672"/>
              <a:gd name="connsiteX16" fmla="*/ 1080770 w 2982935"/>
              <a:gd name="connsiteY16" fmla="*/ 126226 h 2763672"/>
              <a:gd name="connsiteX17" fmla="*/ 1707059 w 2982935"/>
              <a:gd name="connsiteY17" fmla="*/ 0 h 276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2935" h="2763672">
                <a:moveTo>
                  <a:pt x="1707059" y="0"/>
                </a:moveTo>
                <a:cubicBezTo>
                  <a:pt x="1903190" y="0"/>
                  <a:pt x="2083702" y="39504"/>
                  <a:pt x="2243667" y="117307"/>
                </a:cubicBezTo>
                <a:cubicBezTo>
                  <a:pt x="2393582" y="190279"/>
                  <a:pt x="2525254" y="296787"/>
                  <a:pt x="2635032" y="433812"/>
                </a:cubicBezTo>
                <a:cubicBezTo>
                  <a:pt x="2859393" y="713964"/>
                  <a:pt x="2982935" y="1112094"/>
                  <a:pt x="2982935" y="1554893"/>
                </a:cubicBezTo>
                <a:cubicBezTo>
                  <a:pt x="2982935" y="1731557"/>
                  <a:pt x="2935118" y="1873344"/>
                  <a:pt x="2827963" y="2014661"/>
                </a:cubicBezTo>
                <a:cubicBezTo>
                  <a:pt x="2715879" y="2162485"/>
                  <a:pt x="2547465" y="2298637"/>
                  <a:pt x="2369129" y="2442771"/>
                </a:cubicBezTo>
                <a:cubicBezTo>
                  <a:pt x="2336227" y="2469331"/>
                  <a:pt x="2302237" y="2496831"/>
                  <a:pt x="2268247" y="2524664"/>
                </a:cubicBezTo>
                <a:cubicBezTo>
                  <a:pt x="2192186" y="2586939"/>
                  <a:pt x="2121261" y="2643853"/>
                  <a:pt x="2052930" y="2694193"/>
                </a:cubicBezTo>
                <a:lnTo>
                  <a:pt x="1953421" y="2763672"/>
                </a:lnTo>
                <a:lnTo>
                  <a:pt x="814328" y="2763672"/>
                </a:lnTo>
                <a:lnTo>
                  <a:pt x="704946" y="2685317"/>
                </a:lnTo>
                <a:cubicBezTo>
                  <a:pt x="578653" y="2581245"/>
                  <a:pt x="461419" y="2442922"/>
                  <a:pt x="347327" y="2266711"/>
                </a:cubicBezTo>
                <a:cubicBezTo>
                  <a:pt x="307512" y="2205208"/>
                  <a:pt x="268593" y="2149271"/>
                  <a:pt x="230954" y="2095212"/>
                </a:cubicBezTo>
                <a:cubicBezTo>
                  <a:pt x="74958" y="1871063"/>
                  <a:pt x="0" y="1754495"/>
                  <a:pt x="0" y="1554893"/>
                </a:cubicBezTo>
                <a:cubicBezTo>
                  <a:pt x="0" y="1356701"/>
                  <a:pt x="46984" y="1160921"/>
                  <a:pt x="139546" y="972991"/>
                </a:cubicBezTo>
                <a:cubicBezTo>
                  <a:pt x="230122" y="789150"/>
                  <a:pt x="359617" y="620872"/>
                  <a:pt x="524383" y="472981"/>
                </a:cubicBezTo>
                <a:cubicBezTo>
                  <a:pt x="686332" y="327572"/>
                  <a:pt x="878686" y="207651"/>
                  <a:pt x="1080770" y="126226"/>
                </a:cubicBezTo>
                <a:cubicBezTo>
                  <a:pt x="1288295" y="42456"/>
                  <a:pt x="1499085" y="0"/>
                  <a:pt x="170705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Объект 2">
            <a:extLst>
              <a:ext uri="{FF2B5EF4-FFF2-40B4-BE49-F238E27FC236}">
                <a16:creationId xmlns:a16="http://schemas.microsoft.com/office/drawing/2014/main" id="{1363E91F-F019-EB9E-2F45-22E4E396F21E}"/>
              </a:ext>
            </a:extLst>
          </p:cNvPr>
          <p:cNvSpPr>
            <a:spLocks noGrp="1"/>
          </p:cNvSpPr>
          <p:nvPr>
            <p:ph idx="1"/>
          </p:nvPr>
        </p:nvSpPr>
        <p:spPr>
          <a:xfrm>
            <a:off x="6556247" y="2425148"/>
            <a:ext cx="5015993" cy="3524306"/>
          </a:xfrm>
        </p:spPr>
        <p:txBody>
          <a:bodyPr anchor="t">
            <a:normAutofit/>
          </a:bodyPr>
          <a:lstStyle/>
          <a:p>
            <a:pPr marL="171450" indent="-171450">
              <a:lnSpc>
                <a:spcPct val="130000"/>
              </a:lnSpc>
              <a:buFont typeface="Arial" panose="020B0604020202020204" pitchFamily="34" charset="0"/>
              <a:buChar char="•"/>
            </a:pPr>
            <a:r>
              <a:rPr lang="ru-RU" sz="900" dirty="0"/>
              <a:t>Несколько исследований показали эффективность раннего вмешательства для детей с аутизмом. Например, «Денверская модель раннего вмешательства» (ESDM) </a:t>
            </a:r>
          </a:p>
          <a:p>
            <a:pPr marL="171450" indent="-171450">
              <a:lnSpc>
                <a:spcPct val="130000"/>
              </a:lnSpc>
              <a:buFont typeface="Arial" panose="020B0604020202020204" pitchFamily="34" charset="0"/>
              <a:buChar char="•"/>
            </a:pPr>
            <a:r>
              <a:rPr lang="ru-RU" sz="900" dirty="0"/>
              <a:t>Это интенсивная программа раннего вмешательства, сочетающая АВА и психологию развития</a:t>
            </a:r>
          </a:p>
          <a:p>
            <a:pPr marL="171450" indent="-171450">
              <a:lnSpc>
                <a:spcPct val="130000"/>
              </a:lnSpc>
              <a:buFont typeface="Arial" panose="020B0604020202020204" pitchFamily="34" charset="0"/>
              <a:buChar char="•"/>
            </a:pPr>
            <a:r>
              <a:rPr lang="ru-RU" sz="900" dirty="0"/>
              <a:t>Положительные результаты для детей в возрасте до 3-4 лет</a:t>
            </a:r>
          </a:p>
          <a:p>
            <a:pPr marL="171450" indent="-171450">
              <a:lnSpc>
                <a:spcPct val="130000"/>
              </a:lnSpc>
              <a:buFont typeface="Arial" panose="020B0604020202020204" pitchFamily="34" charset="0"/>
              <a:buChar char="•"/>
            </a:pPr>
            <a:r>
              <a:rPr lang="ru-RU" sz="900" dirty="0"/>
              <a:t>Программа использует игровые занятия, чтобы помочь детям освоить новые навыки и улучшить их развитие </a:t>
            </a:r>
          </a:p>
          <a:p>
            <a:pPr marL="171450" indent="-171450">
              <a:lnSpc>
                <a:spcPct val="130000"/>
              </a:lnSpc>
              <a:buFont typeface="Arial" panose="020B0604020202020204" pitchFamily="34" charset="0"/>
              <a:buChar char="•"/>
            </a:pPr>
            <a:r>
              <a:rPr lang="ru-RU" sz="900" dirty="0"/>
              <a:t>В аутизм-центрах «Асыл Мирас» одной из самых востребованных является программа «Раннее вмешательство», основанное на принципах </a:t>
            </a:r>
            <a:r>
              <a:rPr lang="en-US" sz="900" dirty="0"/>
              <a:t>ESDM</a:t>
            </a:r>
          </a:p>
        </p:txBody>
      </p:sp>
      <p:pic>
        <p:nvPicPr>
          <p:cNvPr id="4" name="mcntРисунок 6" descr="Изображение выглядит как текст, Графика, Шрифт, графический дизайн&#10;&#10;Автоматически созданное описание">
            <a:extLst>
              <a:ext uri="{FF2B5EF4-FFF2-40B4-BE49-F238E27FC236}">
                <a16:creationId xmlns:a16="http://schemas.microsoft.com/office/drawing/2014/main" id="{3217EE3F-BAB1-B539-46E8-A1F63F156B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3090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8784537" y="206559"/>
            <a:ext cx="3067049" cy="3829049"/>
          </a:xfrm>
          <a:prstGeom prst="rect">
            <a:avLst/>
          </a:prstGeom>
        </p:spPr>
      </p:pic>
      <p:pic>
        <p:nvPicPr>
          <p:cNvPr id="7" name="object 7"/>
          <p:cNvPicPr/>
          <p:nvPr/>
        </p:nvPicPr>
        <p:blipFill>
          <a:blip r:embed="rId3" cstate="print"/>
          <a:stretch>
            <a:fillRect/>
          </a:stretch>
        </p:blipFill>
        <p:spPr>
          <a:xfrm>
            <a:off x="516696" y="4037266"/>
            <a:ext cx="4895849" cy="2819399"/>
          </a:xfrm>
          <a:prstGeom prst="rect">
            <a:avLst/>
          </a:prstGeom>
        </p:spPr>
      </p:pic>
      <p:sp>
        <p:nvSpPr>
          <p:cNvPr id="9" name="object 9"/>
          <p:cNvSpPr txBox="1"/>
          <p:nvPr/>
        </p:nvSpPr>
        <p:spPr>
          <a:xfrm>
            <a:off x="5956116" y="4728672"/>
            <a:ext cx="5514524" cy="1922769"/>
          </a:xfrm>
          <a:prstGeom prst="rect">
            <a:avLst/>
          </a:prstGeom>
        </p:spPr>
        <p:txBody>
          <a:bodyPr vert="horz" wrap="square" lIns="0" tIns="172719" rIns="0" bIns="0" rtlCol="0">
            <a:spAutoFit/>
          </a:bodyPr>
          <a:lstStyle/>
          <a:p>
            <a:pPr marL="8467">
              <a:spcBef>
                <a:spcPts val="1359"/>
              </a:spcBef>
            </a:pPr>
            <a:r>
              <a:rPr sz="1933" spc="50" dirty="0">
                <a:solidFill>
                  <a:srgbClr val="42C2DD"/>
                </a:solidFill>
                <a:latin typeface="Trebuchet MS"/>
                <a:cs typeface="Trebuchet MS"/>
              </a:rPr>
              <a:t>ЦЕЛЬ</a:t>
            </a:r>
            <a:r>
              <a:rPr sz="1933" spc="-30" dirty="0">
                <a:solidFill>
                  <a:srgbClr val="42C2DD"/>
                </a:solidFill>
                <a:latin typeface="Trebuchet MS"/>
                <a:cs typeface="Trebuchet MS"/>
              </a:rPr>
              <a:t> </a:t>
            </a:r>
            <a:r>
              <a:rPr sz="1933" spc="169" dirty="0">
                <a:solidFill>
                  <a:srgbClr val="42C2DD"/>
                </a:solidFill>
                <a:latin typeface="Trebuchet MS"/>
                <a:cs typeface="Trebuchet MS"/>
              </a:rPr>
              <a:t>ПРОГРАММЫ</a:t>
            </a:r>
            <a:endParaRPr sz="1933" dirty="0">
              <a:latin typeface="Trebuchet MS"/>
              <a:cs typeface="Trebuchet MS"/>
            </a:endParaRPr>
          </a:p>
          <a:p>
            <a:pPr marL="8467" marR="3387">
              <a:lnSpc>
                <a:spcPct val="115399"/>
              </a:lnSpc>
              <a:spcBef>
                <a:spcPts val="660"/>
              </a:spcBef>
            </a:pPr>
            <a:r>
              <a:rPr sz="1300" spc="113" dirty="0">
                <a:solidFill>
                  <a:srgbClr val="244257"/>
                </a:solidFill>
                <a:latin typeface="Trebuchet MS"/>
                <a:cs typeface="Trebuchet MS"/>
              </a:rPr>
              <a:t>Программа </a:t>
            </a:r>
            <a:r>
              <a:rPr sz="1300" spc="90" dirty="0">
                <a:solidFill>
                  <a:srgbClr val="244257"/>
                </a:solidFill>
                <a:latin typeface="Trebuchet MS"/>
                <a:cs typeface="Trebuchet MS"/>
              </a:rPr>
              <a:t>способствуют </a:t>
            </a:r>
            <a:r>
              <a:rPr sz="1300" spc="87" dirty="0">
                <a:solidFill>
                  <a:srgbClr val="244257"/>
                </a:solidFill>
                <a:latin typeface="Trebuchet MS"/>
                <a:cs typeface="Trebuchet MS"/>
              </a:rPr>
              <a:t>снижению </a:t>
            </a:r>
            <a:r>
              <a:rPr sz="1300" spc="76" dirty="0">
                <a:solidFill>
                  <a:srgbClr val="244257"/>
                </a:solidFill>
                <a:latin typeface="Trebuchet MS"/>
                <a:cs typeface="Trebuchet MS"/>
              </a:rPr>
              <a:t>эмоционального </a:t>
            </a:r>
            <a:r>
              <a:rPr sz="1300" spc="80" dirty="0">
                <a:solidFill>
                  <a:srgbClr val="244257"/>
                </a:solidFill>
                <a:latin typeface="Trebuchet MS"/>
                <a:cs typeface="Trebuchet MS"/>
              </a:rPr>
              <a:t> </a:t>
            </a:r>
            <a:r>
              <a:rPr sz="1300" spc="87" dirty="0">
                <a:solidFill>
                  <a:srgbClr val="244257"/>
                </a:solidFill>
                <a:latin typeface="Trebuchet MS"/>
                <a:cs typeface="Trebuchet MS"/>
              </a:rPr>
              <a:t>дискомфорта </a:t>
            </a:r>
            <a:r>
              <a:rPr sz="1300" spc="67" dirty="0">
                <a:solidFill>
                  <a:srgbClr val="244257"/>
                </a:solidFill>
                <a:latin typeface="Trebuchet MS"/>
                <a:cs typeface="Trebuchet MS"/>
              </a:rPr>
              <a:t>родителей, </a:t>
            </a:r>
            <a:r>
              <a:rPr sz="1300" spc="117" dirty="0">
                <a:solidFill>
                  <a:srgbClr val="244257"/>
                </a:solidFill>
                <a:latin typeface="Trebuchet MS"/>
                <a:cs typeface="Trebuchet MS"/>
              </a:rPr>
              <a:t>поддержанию </a:t>
            </a:r>
            <a:r>
              <a:rPr sz="1300" spc="70" dirty="0">
                <a:solidFill>
                  <a:srgbClr val="244257"/>
                </a:solidFill>
                <a:latin typeface="Trebuchet MS"/>
                <a:cs typeface="Trebuchet MS"/>
              </a:rPr>
              <a:t>уверенности </a:t>
            </a:r>
            <a:r>
              <a:rPr sz="1300" spc="-50" dirty="0">
                <a:solidFill>
                  <a:srgbClr val="244257"/>
                </a:solidFill>
                <a:latin typeface="Trebuchet MS"/>
                <a:cs typeface="Trebuchet MS"/>
              </a:rPr>
              <a:t>в </a:t>
            </a:r>
            <a:r>
              <a:rPr sz="1300" spc="-47" dirty="0">
                <a:solidFill>
                  <a:srgbClr val="244257"/>
                </a:solidFill>
                <a:latin typeface="Trebuchet MS"/>
                <a:cs typeface="Trebuchet MS"/>
              </a:rPr>
              <a:t> </a:t>
            </a:r>
            <a:r>
              <a:rPr sz="1300" spc="50" dirty="0">
                <a:solidFill>
                  <a:srgbClr val="244257"/>
                </a:solidFill>
                <a:latin typeface="Trebuchet MS"/>
                <a:cs typeface="Trebuchet MS"/>
              </a:rPr>
              <a:t>возможностях </a:t>
            </a:r>
            <a:r>
              <a:rPr sz="1300" spc="87" dirty="0">
                <a:solidFill>
                  <a:srgbClr val="244257"/>
                </a:solidFill>
                <a:latin typeface="Trebuchet MS"/>
                <a:cs typeface="Trebuchet MS"/>
              </a:rPr>
              <a:t>ребенка, </a:t>
            </a:r>
            <a:r>
              <a:rPr sz="1300" spc="93" dirty="0">
                <a:solidFill>
                  <a:srgbClr val="244257"/>
                </a:solidFill>
                <a:latin typeface="Trebuchet MS"/>
                <a:cs typeface="Trebuchet MS"/>
              </a:rPr>
              <a:t>формированию </a:t>
            </a:r>
            <a:r>
              <a:rPr sz="1300" spc="50" dirty="0">
                <a:solidFill>
                  <a:srgbClr val="244257"/>
                </a:solidFill>
                <a:latin typeface="Trebuchet MS"/>
                <a:cs typeface="Trebuchet MS"/>
              </a:rPr>
              <a:t>мотивации </a:t>
            </a:r>
            <a:r>
              <a:rPr sz="1300" spc="-43" dirty="0">
                <a:solidFill>
                  <a:srgbClr val="244257"/>
                </a:solidFill>
                <a:latin typeface="Trebuchet MS"/>
                <a:cs typeface="Trebuchet MS"/>
              </a:rPr>
              <a:t>к </a:t>
            </a:r>
            <a:r>
              <a:rPr sz="1300" spc="-40" dirty="0">
                <a:solidFill>
                  <a:srgbClr val="244257"/>
                </a:solidFill>
                <a:latin typeface="Trebuchet MS"/>
                <a:cs typeface="Trebuchet MS"/>
              </a:rPr>
              <a:t> </a:t>
            </a:r>
            <a:r>
              <a:rPr sz="1300" spc="90" dirty="0">
                <a:solidFill>
                  <a:srgbClr val="244257"/>
                </a:solidFill>
                <a:latin typeface="Trebuchet MS"/>
                <a:cs typeface="Trebuchet MS"/>
              </a:rPr>
              <a:t>обучению</a:t>
            </a:r>
            <a:r>
              <a:rPr sz="1300" spc="-17" dirty="0">
                <a:solidFill>
                  <a:srgbClr val="244257"/>
                </a:solidFill>
                <a:latin typeface="Trebuchet MS"/>
                <a:cs typeface="Trebuchet MS"/>
              </a:rPr>
              <a:t> </a:t>
            </a:r>
            <a:r>
              <a:rPr sz="1300" spc="47" dirty="0">
                <a:solidFill>
                  <a:srgbClr val="244257"/>
                </a:solidFill>
                <a:latin typeface="Trebuchet MS"/>
                <a:cs typeface="Trebuchet MS"/>
              </a:rPr>
              <a:t>навыкам</a:t>
            </a:r>
            <a:r>
              <a:rPr sz="1300" spc="-17" dirty="0">
                <a:solidFill>
                  <a:srgbClr val="244257"/>
                </a:solidFill>
                <a:latin typeface="Trebuchet MS"/>
                <a:cs typeface="Trebuchet MS"/>
              </a:rPr>
              <a:t> </a:t>
            </a:r>
            <a:r>
              <a:rPr sz="1300" spc="57" dirty="0">
                <a:solidFill>
                  <a:srgbClr val="244257"/>
                </a:solidFill>
                <a:latin typeface="Trebuchet MS"/>
                <a:cs typeface="Trebuchet MS"/>
              </a:rPr>
              <a:t>и</a:t>
            </a:r>
            <a:r>
              <a:rPr sz="1300" spc="-17" dirty="0">
                <a:solidFill>
                  <a:srgbClr val="244257"/>
                </a:solidFill>
                <a:latin typeface="Trebuchet MS"/>
                <a:cs typeface="Trebuchet MS"/>
              </a:rPr>
              <a:t> </a:t>
            </a:r>
            <a:r>
              <a:rPr sz="1300" spc="33" dirty="0">
                <a:solidFill>
                  <a:srgbClr val="244257"/>
                </a:solidFill>
                <a:latin typeface="Trebuchet MS"/>
                <a:cs typeface="Trebuchet MS"/>
              </a:rPr>
              <a:t>техникам</a:t>
            </a:r>
            <a:r>
              <a:rPr sz="1300" spc="-17" dirty="0">
                <a:solidFill>
                  <a:srgbClr val="244257"/>
                </a:solidFill>
                <a:latin typeface="Trebuchet MS"/>
                <a:cs typeface="Trebuchet MS"/>
              </a:rPr>
              <a:t> </a:t>
            </a:r>
            <a:r>
              <a:rPr sz="1300" spc="63" dirty="0">
                <a:solidFill>
                  <a:srgbClr val="244257"/>
                </a:solidFill>
                <a:latin typeface="Trebuchet MS"/>
                <a:cs typeface="Trebuchet MS"/>
              </a:rPr>
              <a:t>взаимодействия</a:t>
            </a:r>
            <a:r>
              <a:rPr sz="1300" spc="-17" dirty="0">
                <a:solidFill>
                  <a:srgbClr val="244257"/>
                </a:solidFill>
                <a:latin typeface="Trebuchet MS"/>
                <a:cs typeface="Trebuchet MS"/>
              </a:rPr>
              <a:t> </a:t>
            </a:r>
            <a:r>
              <a:rPr sz="1300" spc="203" dirty="0">
                <a:solidFill>
                  <a:srgbClr val="244257"/>
                </a:solidFill>
                <a:latin typeface="Trebuchet MS"/>
                <a:cs typeface="Trebuchet MS"/>
              </a:rPr>
              <a:t>с</a:t>
            </a:r>
            <a:r>
              <a:rPr sz="1300" spc="-17" dirty="0">
                <a:solidFill>
                  <a:srgbClr val="244257"/>
                </a:solidFill>
                <a:latin typeface="Trebuchet MS"/>
                <a:cs typeface="Trebuchet MS"/>
              </a:rPr>
              <a:t> </a:t>
            </a:r>
            <a:r>
              <a:rPr sz="1300" spc="93" dirty="0">
                <a:solidFill>
                  <a:srgbClr val="244257"/>
                </a:solidFill>
                <a:latin typeface="Trebuchet MS"/>
                <a:cs typeface="Trebuchet MS"/>
              </a:rPr>
              <a:t>ребёнком </a:t>
            </a:r>
            <a:r>
              <a:rPr sz="1300" spc="-383" dirty="0">
                <a:solidFill>
                  <a:srgbClr val="244257"/>
                </a:solidFill>
                <a:latin typeface="Trebuchet MS"/>
                <a:cs typeface="Trebuchet MS"/>
              </a:rPr>
              <a:t> </a:t>
            </a:r>
            <a:r>
              <a:rPr sz="1300" spc="57" dirty="0">
                <a:solidFill>
                  <a:srgbClr val="244257"/>
                </a:solidFill>
                <a:latin typeface="Trebuchet MS"/>
                <a:cs typeface="Trebuchet MS"/>
              </a:rPr>
              <a:t>и</a:t>
            </a:r>
            <a:r>
              <a:rPr sz="1300" spc="-20" dirty="0">
                <a:solidFill>
                  <a:srgbClr val="244257"/>
                </a:solidFill>
                <a:latin typeface="Trebuchet MS"/>
                <a:cs typeface="Trebuchet MS"/>
              </a:rPr>
              <a:t> </a:t>
            </a:r>
            <a:r>
              <a:rPr sz="1300" spc="97" dirty="0">
                <a:solidFill>
                  <a:srgbClr val="244257"/>
                </a:solidFill>
                <a:latin typeface="Trebuchet MS"/>
                <a:cs typeface="Trebuchet MS"/>
              </a:rPr>
              <a:t>помощи</a:t>
            </a:r>
            <a:r>
              <a:rPr sz="1300" spc="-20" dirty="0">
                <a:solidFill>
                  <a:srgbClr val="244257"/>
                </a:solidFill>
                <a:latin typeface="Trebuchet MS"/>
                <a:cs typeface="Trebuchet MS"/>
              </a:rPr>
              <a:t> </a:t>
            </a:r>
            <a:r>
              <a:rPr sz="1300" spc="90" dirty="0">
                <a:solidFill>
                  <a:srgbClr val="244257"/>
                </a:solidFill>
                <a:latin typeface="Trebuchet MS"/>
                <a:cs typeface="Trebuchet MS"/>
              </a:rPr>
              <a:t>ребенку</a:t>
            </a:r>
            <a:r>
              <a:rPr sz="1300" spc="-17" dirty="0">
                <a:solidFill>
                  <a:srgbClr val="244257"/>
                </a:solidFill>
                <a:latin typeface="Trebuchet MS"/>
                <a:cs typeface="Trebuchet MS"/>
              </a:rPr>
              <a:t> </a:t>
            </a:r>
            <a:r>
              <a:rPr sz="1300" spc="203" dirty="0">
                <a:solidFill>
                  <a:srgbClr val="244257"/>
                </a:solidFill>
                <a:latin typeface="Trebuchet MS"/>
                <a:cs typeface="Trebuchet MS"/>
              </a:rPr>
              <a:t>с</a:t>
            </a:r>
            <a:r>
              <a:rPr sz="1300" spc="-20" dirty="0">
                <a:solidFill>
                  <a:srgbClr val="244257"/>
                </a:solidFill>
                <a:latin typeface="Trebuchet MS"/>
                <a:cs typeface="Trebuchet MS"/>
              </a:rPr>
              <a:t> </a:t>
            </a:r>
            <a:r>
              <a:rPr sz="1300" spc="113" dirty="0">
                <a:solidFill>
                  <a:srgbClr val="244257"/>
                </a:solidFill>
                <a:latin typeface="Trebuchet MS"/>
                <a:cs typeface="Trebuchet MS"/>
              </a:rPr>
              <a:t>РАС,</a:t>
            </a:r>
            <a:r>
              <a:rPr sz="1300" spc="-20" dirty="0">
                <a:solidFill>
                  <a:srgbClr val="244257"/>
                </a:solidFill>
                <a:latin typeface="Trebuchet MS"/>
                <a:cs typeface="Trebuchet MS"/>
              </a:rPr>
              <a:t> </a:t>
            </a:r>
            <a:r>
              <a:rPr sz="1300" spc="113" dirty="0">
                <a:solidFill>
                  <a:srgbClr val="244257"/>
                </a:solidFill>
                <a:latin typeface="Trebuchet MS"/>
                <a:cs typeface="Trebuchet MS"/>
              </a:rPr>
              <a:t>сохранению</a:t>
            </a:r>
            <a:r>
              <a:rPr sz="1300" spc="-17" dirty="0">
                <a:solidFill>
                  <a:srgbClr val="244257"/>
                </a:solidFill>
                <a:latin typeface="Trebuchet MS"/>
                <a:cs typeface="Trebuchet MS"/>
              </a:rPr>
              <a:t> </a:t>
            </a:r>
            <a:r>
              <a:rPr sz="1300" spc="43" dirty="0">
                <a:solidFill>
                  <a:srgbClr val="244257"/>
                </a:solidFill>
                <a:latin typeface="Trebuchet MS"/>
                <a:cs typeface="Trebuchet MS"/>
              </a:rPr>
              <a:t>адекватных</a:t>
            </a:r>
            <a:r>
              <a:rPr sz="1300" spc="-20" dirty="0">
                <a:solidFill>
                  <a:srgbClr val="244257"/>
                </a:solidFill>
                <a:latin typeface="Trebuchet MS"/>
                <a:cs typeface="Trebuchet MS"/>
              </a:rPr>
              <a:t> </a:t>
            </a:r>
            <a:r>
              <a:rPr sz="1300" spc="67" dirty="0">
                <a:solidFill>
                  <a:srgbClr val="244257"/>
                </a:solidFill>
                <a:latin typeface="Trebuchet MS"/>
                <a:cs typeface="Trebuchet MS"/>
              </a:rPr>
              <a:t>детско- </a:t>
            </a:r>
            <a:r>
              <a:rPr sz="1300" spc="-383" dirty="0">
                <a:solidFill>
                  <a:srgbClr val="244257"/>
                </a:solidFill>
                <a:latin typeface="Trebuchet MS"/>
                <a:cs typeface="Trebuchet MS"/>
              </a:rPr>
              <a:t> </a:t>
            </a:r>
            <a:r>
              <a:rPr sz="1300" spc="60" dirty="0">
                <a:solidFill>
                  <a:srgbClr val="244257"/>
                </a:solidFill>
                <a:latin typeface="Trebuchet MS"/>
                <a:cs typeface="Trebuchet MS"/>
              </a:rPr>
              <a:t>родительских</a:t>
            </a:r>
            <a:r>
              <a:rPr sz="1300" spc="-20" dirty="0">
                <a:solidFill>
                  <a:srgbClr val="244257"/>
                </a:solidFill>
                <a:latin typeface="Trebuchet MS"/>
                <a:cs typeface="Trebuchet MS"/>
              </a:rPr>
              <a:t> </a:t>
            </a:r>
            <a:r>
              <a:rPr sz="1300" spc="63" dirty="0">
                <a:solidFill>
                  <a:srgbClr val="244257"/>
                </a:solidFill>
                <a:latin typeface="Trebuchet MS"/>
                <a:cs typeface="Trebuchet MS"/>
              </a:rPr>
              <a:t>отношений</a:t>
            </a:r>
            <a:endParaRPr sz="1300" dirty="0">
              <a:latin typeface="Trebuchet MS"/>
              <a:cs typeface="Trebuchet MS"/>
            </a:endParaRPr>
          </a:p>
        </p:txBody>
      </p:sp>
      <p:sp>
        <p:nvSpPr>
          <p:cNvPr id="10" name="object 10"/>
          <p:cNvSpPr txBox="1">
            <a:spLocks noGrp="1"/>
          </p:cNvSpPr>
          <p:nvPr>
            <p:ph type="title"/>
          </p:nvPr>
        </p:nvSpPr>
        <p:spPr>
          <a:xfrm>
            <a:off x="236034" y="234689"/>
            <a:ext cx="8430446" cy="418983"/>
          </a:xfrm>
          <a:prstGeom prst="rect">
            <a:avLst/>
          </a:prstGeom>
        </p:spPr>
        <p:txBody>
          <a:bodyPr vert="horz" wrap="square" lIns="0" tIns="8467" rIns="0" bIns="0" rtlCol="0" anchor="b">
            <a:spAutoFit/>
          </a:bodyPr>
          <a:lstStyle/>
          <a:p>
            <a:pPr marL="8467">
              <a:lnSpc>
                <a:spcPct val="100000"/>
              </a:lnSpc>
              <a:spcBef>
                <a:spcPts val="67"/>
              </a:spcBef>
              <a:tabLst>
                <a:tab pos="2448258" algn="l"/>
              </a:tabLst>
            </a:pPr>
            <a:r>
              <a:rPr lang="ru-RU" sz="2667" spc="237" dirty="0"/>
              <a:t>ПРОГРАММА </a:t>
            </a:r>
            <a:r>
              <a:rPr lang="ru-RU" sz="2667" spc="-793" dirty="0"/>
              <a:t> </a:t>
            </a:r>
            <a:r>
              <a:rPr lang="ru-RU" sz="2667" spc="107" dirty="0"/>
              <a:t>"РАННЯЯ</a:t>
            </a:r>
            <a:r>
              <a:rPr lang="ru-RU" sz="2667" spc="-17" dirty="0"/>
              <a:t> </a:t>
            </a:r>
            <a:r>
              <a:rPr lang="ru-RU" sz="2667" spc="227" dirty="0"/>
              <a:t>ПОДДЕРЖКА"</a:t>
            </a:r>
            <a:endParaRPr sz="2667" dirty="0"/>
          </a:p>
        </p:txBody>
      </p:sp>
      <p:sp>
        <p:nvSpPr>
          <p:cNvPr id="11" name="object 11"/>
          <p:cNvSpPr txBox="1">
            <a:spLocks noGrp="1"/>
          </p:cNvSpPr>
          <p:nvPr>
            <p:ph type="body" idx="1"/>
          </p:nvPr>
        </p:nvSpPr>
        <p:spPr>
          <a:xfrm>
            <a:off x="236034" y="1225293"/>
            <a:ext cx="7968403" cy="2465441"/>
          </a:xfrm>
          <a:prstGeom prst="rect">
            <a:avLst/>
          </a:prstGeom>
        </p:spPr>
        <p:txBody>
          <a:bodyPr vert="horz" wrap="square" lIns="0" tIns="8467" rIns="0" bIns="0" rtlCol="0">
            <a:spAutoFit/>
          </a:bodyPr>
          <a:lstStyle/>
          <a:p>
            <a:pPr marL="8467" marR="3387">
              <a:lnSpc>
                <a:spcPct val="108200"/>
              </a:lnSpc>
              <a:spcBef>
                <a:spcPts val="67"/>
              </a:spcBef>
            </a:pPr>
            <a:r>
              <a:rPr spc="177" dirty="0"/>
              <a:t>Помогает</a:t>
            </a:r>
            <a:r>
              <a:rPr spc="160" dirty="0"/>
              <a:t> </a:t>
            </a:r>
            <a:r>
              <a:rPr dirty="0"/>
              <a:t>членам</a:t>
            </a:r>
            <a:r>
              <a:rPr spc="160" dirty="0"/>
              <a:t> </a:t>
            </a:r>
            <a:r>
              <a:rPr spc="169" dirty="0"/>
              <a:t>семьи</a:t>
            </a:r>
            <a:r>
              <a:rPr spc="163" dirty="0"/>
              <a:t> взаимодействовать</a:t>
            </a:r>
            <a:r>
              <a:rPr spc="160" dirty="0"/>
              <a:t> </a:t>
            </a:r>
            <a:r>
              <a:rPr spc="60" dirty="0"/>
              <a:t>и</a:t>
            </a:r>
            <a:r>
              <a:rPr spc="163" dirty="0"/>
              <a:t> </a:t>
            </a:r>
            <a:r>
              <a:rPr spc="147" dirty="0"/>
              <a:t>коммуницировать</a:t>
            </a:r>
            <a:r>
              <a:rPr spc="160" dirty="0"/>
              <a:t> </a:t>
            </a:r>
            <a:r>
              <a:rPr spc="257" dirty="0"/>
              <a:t>с </a:t>
            </a:r>
            <a:r>
              <a:rPr spc="-510" dirty="0"/>
              <a:t> </a:t>
            </a:r>
            <a:r>
              <a:rPr spc="200" dirty="0"/>
              <a:t>ребенком</a:t>
            </a:r>
            <a:r>
              <a:rPr spc="160" dirty="0"/>
              <a:t> </a:t>
            </a:r>
            <a:r>
              <a:rPr spc="257" dirty="0"/>
              <a:t>с</a:t>
            </a:r>
            <a:r>
              <a:rPr spc="163" dirty="0"/>
              <a:t> </a:t>
            </a:r>
            <a:r>
              <a:rPr spc="300" dirty="0"/>
              <a:t>РАС</a:t>
            </a:r>
            <a:r>
              <a:rPr spc="163" dirty="0"/>
              <a:t> </a:t>
            </a:r>
            <a:r>
              <a:rPr spc="-76" dirty="0"/>
              <a:t>в</a:t>
            </a:r>
            <a:r>
              <a:rPr spc="163" dirty="0"/>
              <a:t> </a:t>
            </a:r>
            <a:r>
              <a:rPr spc="180" dirty="0"/>
              <a:t>повседневной</a:t>
            </a:r>
            <a:r>
              <a:rPr spc="163" dirty="0"/>
              <a:t> </a:t>
            </a:r>
            <a:r>
              <a:rPr spc="113" dirty="0"/>
              <a:t>жизни</a:t>
            </a:r>
          </a:p>
          <a:p>
            <a:pPr marL="96525">
              <a:lnSpc>
                <a:spcPct val="100000"/>
              </a:lnSpc>
              <a:spcBef>
                <a:spcPts val="1843"/>
              </a:spcBef>
            </a:pPr>
            <a:r>
              <a:rPr sz="1933" spc="177" dirty="0">
                <a:solidFill>
                  <a:srgbClr val="42C2DD"/>
                </a:solidFill>
              </a:rPr>
              <a:t>СОДЕРЖАНИЕ</a:t>
            </a:r>
            <a:r>
              <a:rPr sz="1933" spc="-23" dirty="0">
                <a:solidFill>
                  <a:srgbClr val="42C2DD"/>
                </a:solidFill>
              </a:rPr>
              <a:t> </a:t>
            </a:r>
            <a:r>
              <a:rPr sz="1933" spc="169" dirty="0">
                <a:solidFill>
                  <a:srgbClr val="42C2DD"/>
                </a:solidFill>
              </a:rPr>
              <a:t>ПРОГРАММЫ</a:t>
            </a:r>
            <a:endParaRPr lang="ru-RU" sz="1933" dirty="0">
              <a:solidFill>
                <a:srgbClr val="42C2DD"/>
              </a:solidFill>
            </a:endParaRPr>
          </a:p>
          <a:p>
            <a:pPr marL="96525">
              <a:lnSpc>
                <a:spcPct val="100000"/>
              </a:lnSpc>
              <a:spcBef>
                <a:spcPts val="1843"/>
              </a:spcBef>
            </a:pPr>
            <a:r>
              <a:rPr lang="ru-RU" sz="1300" spc="120" dirty="0"/>
              <a:t>Программа </a:t>
            </a:r>
            <a:r>
              <a:rPr lang="ru-RU" sz="1300" spc="63" dirty="0"/>
              <a:t>носит </a:t>
            </a:r>
            <a:r>
              <a:rPr lang="ru-RU" sz="1300" spc="67" dirty="0"/>
              <a:t>семейно-центрированный подход, </a:t>
            </a:r>
            <a:r>
              <a:rPr lang="ru-RU" sz="1300" spc="83" dirty="0"/>
              <a:t>при </a:t>
            </a:r>
            <a:r>
              <a:rPr lang="ru-RU" sz="1300" spc="87" dirty="0"/>
              <a:t> </a:t>
            </a:r>
            <a:r>
              <a:rPr lang="ru-RU" sz="1300" spc="83" dirty="0"/>
              <a:t>тором </a:t>
            </a:r>
            <a:r>
              <a:rPr lang="ru-RU" sz="1300" spc="33" dirty="0"/>
              <a:t>учитываются </a:t>
            </a:r>
            <a:r>
              <a:rPr lang="ru-RU" sz="1300" spc="30" dirty="0"/>
              <a:t>мнения </a:t>
            </a:r>
            <a:r>
              <a:rPr lang="ru-RU" sz="1300" spc="67" dirty="0"/>
              <a:t>родителей, </a:t>
            </a:r>
            <a:r>
              <a:rPr lang="ru-RU" sz="1300" spc="70" dirty="0"/>
              <a:t>выстраиваются п</a:t>
            </a:r>
            <a:r>
              <a:rPr lang="ru-RU" sz="1300" spc="97" dirty="0"/>
              <a:t>артнерские</a:t>
            </a:r>
            <a:r>
              <a:rPr lang="ru-RU" sz="1300" spc="-7" dirty="0"/>
              <a:t> </a:t>
            </a:r>
            <a:r>
              <a:rPr lang="ru-RU" sz="1300" spc="53" dirty="0"/>
              <a:t>отношения</a:t>
            </a:r>
            <a:r>
              <a:rPr lang="ru-RU" sz="1300" spc="-7" dirty="0"/>
              <a:t> </a:t>
            </a:r>
            <a:r>
              <a:rPr lang="ru-RU" sz="1300" spc="203" dirty="0"/>
              <a:t>с</a:t>
            </a:r>
            <a:r>
              <a:rPr lang="ru-RU" sz="1300" spc="-7" dirty="0"/>
              <a:t> </a:t>
            </a:r>
            <a:r>
              <a:rPr lang="ru-RU" sz="1300" spc="33" dirty="0"/>
              <a:t>ними</a:t>
            </a:r>
            <a:r>
              <a:rPr lang="ru-RU" sz="1300" spc="-7" dirty="0"/>
              <a:t> </a:t>
            </a:r>
            <a:r>
              <a:rPr lang="ru-RU" sz="1300" spc="-50" dirty="0"/>
              <a:t>в</a:t>
            </a:r>
            <a:r>
              <a:rPr lang="ru-RU" sz="1300" spc="-7" dirty="0"/>
              <a:t> </a:t>
            </a:r>
            <a:r>
              <a:rPr lang="ru-RU" sz="1300" spc="117" dirty="0"/>
              <a:t>вопросе </a:t>
            </a:r>
            <a:r>
              <a:rPr lang="ru-RU" sz="1300" spc="107" dirty="0"/>
              <a:t>разработки </a:t>
            </a:r>
            <a:r>
              <a:rPr lang="ru-RU" sz="1300" spc="110" dirty="0"/>
              <a:t> </a:t>
            </a:r>
            <a:r>
              <a:rPr lang="ru-RU" sz="1300" spc="90" dirty="0"/>
              <a:t>программ</a:t>
            </a:r>
            <a:r>
              <a:rPr lang="ru-RU" sz="1300" spc="-13" dirty="0"/>
              <a:t> </a:t>
            </a:r>
            <a:r>
              <a:rPr lang="ru-RU" sz="1300" spc="97" dirty="0"/>
              <a:t>помощи</a:t>
            </a:r>
            <a:r>
              <a:rPr lang="ru-RU" sz="1300" spc="-13" dirty="0"/>
              <a:t> </a:t>
            </a:r>
            <a:r>
              <a:rPr lang="ru-RU" sz="1300" spc="90" dirty="0"/>
              <a:t>ребенку</a:t>
            </a:r>
            <a:r>
              <a:rPr lang="ru-RU" sz="1300" spc="-13" dirty="0"/>
              <a:t> </a:t>
            </a:r>
            <a:r>
              <a:rPr lang="ru-RU" sz="1300" spc="57" dirty="0"/>
              <a:t>и</a:t>
            </a:r>
            <a:r>
              <a:rPr lang="ru-RU" sz="1300" spc="-13" dirty="0"/>
              <a:t> </a:t>
            </a:r>
            <a:r>
              <a:rPr lang="ru-RU" sz="1300" spc="76" dirty="0"/>
              <a:t>его</a:t>
            </a:r>
            <a:r>
              <a:rPr lang="ru-RU" sz="1300" spc="-13" dirty="0"/>
              <a:t> </a:t>
            </a:r>
            <a:r>
              <a:rPr lang="ru-RU" sz="1300" spc="60" dirty="0"/>
              <a:t>семье, </a:t>
            </a:r>
            <a:r>
              <a:rPr lang="ru-RU" sz="1300" spc="73" dirty="0"/>
              <a:t>педагоги</a:t>
            </a:r>
            <a:r>
              <a:rPr lang="ru-RU" sz="1300" spc="-10" dirty="0"/>
              <a:t> </a:t>
            </a:r>
            <a:r>
              <a:rPr lang="ru-RU" sz="1300" spc="50" dirty="0"/>
              <a:t>центров </a:t>
            </a:r>
            <a:r>
              <a:rPr lang="ru-RU" sz="1300" spc="-383" dirty="0"/>
              <a:t> </a:t>
            </a:r>
            <a:r>
              <a:rPr lang="ru-RU" sz="1300" spc="100" dirty="0"/>
              <a:t>опираются</a:t>
            </a:r>
            <a:r>
              <a:rPr lang="ru-RU" sz="1300" spc="-17" dirty="0"/>
              <a:t> </a:t>
            </a:r>
            <a:r>
              <a:rPr lang="ru-RU" sz="1300" spc="110" dirty="0"/>
              <a:t>на</a:t>
            </a:r>
            <a:r>
              <a:rPr lang="ru-RU" sz="1300" spc="-17" dirty="0"/>
              <a:t> </a:t>
            </a:r>
            <a:r>
              <a:rPr lang="ru-RU" sz="1300" spc="40" dirty="0"/>
              <a:t>сильные</a:t>
            </a:r>
            <a:r>
              <a:rPr lang="ru-RU" sz="1300" spc="-13" dirty="0"/>
              <a:t> </a:t>
            </a:r>
            <a:r>
              <a:rPr lang="ru-RU" sz="1300" spc="73" dirty="0"/>
              <a:t>стороны</a:t>
            </a:r>
            <a:r>
              <a:rPr lang="ru-RU" sz="1300" spc="-17" dirty="0"/>
              <a:t> </a:t>
            </a:r>
            <a:r>
              <a:rPr lang="ru-RU" sz="1300" spc="113" dirty="0"/>
              <a:t>ребенка</a:t>
            </a:r>
            <a:r>
              <a:rPr lang="ru-RU" sz="1300" spc="-17" dirty="0"/>
              <a:t> </a:t>
            </a:r>
            <a:r>
              <a:rPr lang="ru-RU" sz="1300" spc="57" dirty="0"/>
              <a:t>и</a:t>
            </a:r>
            <a:r>
              <a:rPr lang="ru-RU" sz="1300" spc="-13" dirty="0"/>
              <a:t> </a:t>
            </a:r>
            <a:r>
              <a:rPr lang="ru-RU" sz="1300" spc="47" dirty="0"/>
              <a:t>семьи,</a:t>
            </a:r>
            <a:r>
              <a:rPr lang="ru-RU" sz="1300" spc="-17" dirty="0"/>
              <a:t> </a:t>
            </a:r>
            <a:r>
              <a:rPr lang="ru-RU" sz="1300" spc="13" dirty="0"/>
              <a:t>их в</a:t>
            </a:r>
            <a:r>
              <a:rPr lang="ru-RU" sz="1300" spc="73" dirty="0">
                <a:solidFill>
                  <a:srgbClr val="244257"/>
                </a:solidFill>
                <a:latin typeface="Trebuchet MS"/>
                <a:cs typeface="Trebuchet MS"/>
              </a:rPr>
              <a:t>озможности</a:t>
            </a:r>
            <a:r>
              <a:rPr lang="ru-RU" sz="1300" spc="-30" dirty="0">
                <a:solidFill>
                  <a:srgbClr val="244257"/>
                </a:solidFill>
                <a:latin typeface="Trebuchet MS"/>
                <a:cs typeface="Trebuchet MS"/>
              </a:rPr>
              <a:t> </a:t>
            </a:r>
            <a:r>
              <a:rPr lang="ru-RU" sz="1300" spc="57" dirty="0">
                <a:solidFill>
                  <a:srgbClr val="244257"/>
                </a:solidFill>
                <a:latin typeface="Trebuchet MS"/>
                <a:cs typeface="Trebuchet MS"/>
              </a:rPr>
              <a:t>и</a:t>
            </a:r>
            <a:r>
              <a:rPr lang="ru-RU" sz="1300" spc="-30" dirty="0">
                <a:solidFill>
                  <a:srgbClr val="244257"/>
                </a:solidFill>
                <a:latin typeface="Trebuchet MS"/>
                <a:cs typeface="Trebuchet MS"/>
              </a:rPr>
              <a:t> </a:t>
            </a:r>
            <a:r>
              <a:rPr lang="ru-RU" sz="1300" spc="127" dirty="0">
                <a:solidFill>
                  <a:srgbClr val="244257"/>
                </a:solidFill>
                <a:latin typeface="Trebuchet MS"/>
                <a:cs typeface="Trebuchet MS"/>
              </a:rPr>
              <a:t>ресурсы</a:t>
            </a:r>
            <a:endParaRPr lang="ru-RU" sz="1300" dirty="0">
              <a:latin typeface="Trebuchet MS"/>
              <a:cs typeface="Trebuchet MS"/>
            </a:endParaRPr>
          </a:p>
        </p:txBody>
      </p:sp>
      <p:pic>
        <p:nvPicPr>
          <p:cNvPr id="2" name="mcntРисунок 6">
            <a:extLst>
              <a:ext uri="{FF2B5EF4-FFF2-40B4-BE49-F238E27FC236}">
                <a16:creationId xmlns:a16="http://schemas.microsoft.com/office/drawing/2014/main" id="{83CEE0CB-B255-D151-553C-4881A9B190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56214"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title"/>
          </p:nvPr>
        </p:nvSpPr>
        <p:spPr>
          <a:xfrm>
            <a:off x="236034" y="597362"/>
            <a:ext cx="5500254" cy="1204390"/>
          </a:xfrm>
          <a:prstGeom prst="rect">
            <a:avLst/>
          </a:prstGeom>
        </p:spPr>
        <p:txBody>
          <a:bodyPr vert="horz" wrap="square" lIns="0" tIns="8467" rIns="0" bIns="0" rtlCol="0" anchor="b">
            <a:spAutoFit/>
          </a:bodyPr>
          <a:lstStyle/>
          <a:p>
            <a:pPr marL="8467" marR="3387">
              <a:lnSpc>
                <a:spcPts val="3053"/>
              </a:lnSpc>
              <a:spcBef>
                <a:spcPts val="276"/>
              </a:spcBef>
            </a:pPr>
            <a:r>
              <a:rPr lang="ru-RU" sz="2667" spc="183" dirty="0"/>
              <a:t>РАБОТА</a:t>
            </a:r>
            <a:r>
              <a:rPr lang="ru-RU" sz="2667" spc="-20" dirty="0"/>
              <a:t> </a:t>
            </a:r>
            <a:r>
              <a:rPr lang="ru-RU" sz="2667" spc="596" dirty="0"/>
              <a:t>С</a:t>
            </a:r>
            <a:r>
              <a:rPr lang="ru-RU" sz="2667" spc="-20" dirty="0"/>
              <a:t> </a:t>
            </a:r>
            <a:r>
              <a:rPr lang="ru-RU" sz="2667" spc="90" dirty="0"/>
              <a:t>ДЕТЬМИ</a:t>
            </a:r>
            <a:r>
              <a:rPr lang="ru-RU" sz="2667" spc="-17" dirty="0"/>
              <a:t> </a:t>
            </a:r>
            <a:r>
              <a:rPr lang="ru-RU" sz="2667" spc="7" dirty="0"/>
              <a:t>В</a:t>
            </a:r>
            <a:r>
              <a:rPr lang="ru-RU" sz="2667" spc="-20" dirty="0"/>
              <a:t> </a:t>
            </a:r>
            <a:r>
              <a:rPr lang="ru-RU" sz="2667" spc="250" dirty="0"/>
              <a:t>РАМКАХ</a:t>
            </a:r>
            <a:r>
              <a:rPr lang="ru-RU" sz="2667" spc="-17" dirty="0"/>
              <a:t> </a:t>
            </a:r>
            <a:r>
              <a:rPr lang="ru-RU" sz="2667" spc="237" dirty="0"/>
              <a:t>ПРОГРАММЫ </a:t>
            </a:r>
            <a:r>
              <a:rPr lang="ru-RU" sz="2667" spc="-793" dirty="0"/>
              <a:t> </a:t>
            </a:r>
            <a:r>
              <a:rPr lang="ru-RU" sz="2667" spc="107" dirty="0"/>
              <a:t>"РАННЯЯ</a:t>
            </a:r>
            <a:r>
              <a:rPr lang="ru-RU" sz="2667" spc="-17" dirty="0"/>
              <a:t> </a:t>
            </a:r>
            <a:r>
              <a:rPr lang="ru-RU" sz="2667" spc="227" dirty="0"/>
              <a:t>ПОДДЕРЖКА"</a:t>
            </a:r>
            <a:endParaRPr lang="ru-RU" sz="2667" dirty="0"/>
          </a:p>
        </p:txBody>
      </p:sp>
      <p:sp>
        <p:nvSpPr>
          <p:cNvPr id="6" name="object 2">
            <a:extLst>
              <a:ext uri="{FF2B5EF4-FFF2-40B4-BE49-F238E27FC236}">
                <a16:creationId xmlns:a16="http://schemas.microsoft.com/office/drawing/2014/main" id="{D5F8C661-32E0-0B43-9509-E5BBDD5C02C4}"/>
              </a:ext>
            </a:extLst>
          </p:cNvPr>
          <p:cNvSpPr txBox="1">
            <a:spLocks noGrp="1"/>
          </p:cNvSpPr>
          <p:nvPr>
            <p:ph idx="1"/>
          </p:nvPr>
        </p:nvSpPr>
        <p:spPr>
          <a:xfrm>
            <a:off x="68190" y="2281994"/>
            <a:ext cx="2602425" cy="2731965"/>
          </a:xfrm>
          <a:prstGeom prst="rect">
            <a:avLst/>
          </a:prstGeom>
        </p:spPr>
        <p:txBody>
          <a:bodyPr vert="horz" wrap="square" lIns="0" tIns="172719" rIns="0" bIns="0" rtlCol="0">
            <a:spAutoFit/>
          </a:bodyPr>
          <a:lstStyle/>
          <a:p>
            <a:pPr marL="8467" defTabSz="609630">
              <a:spcBef>
                <a:spcPts val="1359"/>
              </a:spcBef>
            </a:pPr>
            <a:r>
              <a:rPr sz="1933" spc="187" dirty="0">
                <a:solidFill>
                  <a:srgbClr val="42C2DD"/>
                </a:solidFill>
                <a:latin typeface="Trebuchet MS"/>
                <a:cs typeface="Trebuchet MS"/>
              </a:rPr>
              <a:t>ФОРМЫ</a:t>
            </a:r>
            <a:r>
              <a:rPr sz="1933" spc="-30" dirty="0">
                <a:solidFill>
                  <a:srgbClr val="42C2DD"/>
                </a:solidFill>
                <a:latin typeface="Trebuchet MS"/>
                <a:cs typeface="Trebuchet MS"/>
              </a:rPr>
              <a:t> </a:t>
            </a:r>
            <a:r>
              <a:rPr sz="1933" spc="70" dirty="0">
                <a:solidFill>
                  <a:srgbClr val="42C2DD"/>
                </a:solidFill>
                <a:latin typeface="Trebuchet MS"/>
                <a:cs typeface="Trebuchet MS"/>
              </a:rPr>
              <a:t>РАБОТЫ</a:t>
            </a:r>
            <a:endParaRPr sz="1933" dirty="0">
              <a:solidFill>
                <a:prstClr val="black"/>
              </a:solidFill>
              <a:latin typeface="Trebuchet MS"/>
              <a:cs typeface="Trebuchet MS"/>
            </a:endParaRPr>
          </a:p>
          <a:p>
            <a:pPr marL="8467" marR="3387" defTabSz="609630">
              <a:lnSpc>
                <a:spcPct val="115399"/>
              </a:lnSpc>
              <a:spcBef>
                <a:spcPts val="660"/>
              </a:spcBef>
            </a:pPr>
            <a:r>
              <a:rPr sz="1300" spc="60" dirty="0">
                <a:solidFill>
                  <a:srgbClr val="244257"/>
                </a:solidFill>
                <a:latin typeface="Trebuchet MS"/>
                <a:cs typeface="Trebuchet MS"/>
              </a:rPr>
              <a:t>индивидуальная </a:t>
            </a:r>
            <a:r>
              <a:rPr sz="1300" spc="57" dirty="0">
                <a:solidFill>
                  <a:srgbClr val="244257"/>
                </a:solidFill>
                <a:latin typeface="Trebuchet MS"/>
                <a:cs typeface="Trebuchet MS"/>
              </a:rPr>
              <a:t>и групповая </a:t>
            </a:r>
            <a:r>
              <a:rPr sz="1300" spc="103" dirty="0">
                <a:solidFill>
                  <a:srgbClr val="244257"/>
                </a:solidFill>
                <a:latin typeface="Trebuchet MS"/>
                <a:cs typeface="Trebuchet MS"/>
              </a:rPr>
              <a:t>работа, </a:t>
            </a:r>
            <a:r>
              <a:rPr sz="1300" spc="40" dirty="0">
                <a:solidFill>
                  <a:srgbClr val="244257"/>
                </a:solidFill>
                <a:latin typeface="Trebuchet MS"/>
                <a:cs typeface="Trebuchet MS"/>
              </a:rPr>
              <a:t>лекции </a:t>
            </a:r>
            <a:r>
              <a:rPr sz="1300" spc="57" dirty="0">
                <a:solidFill>
                  <a:srgbClr val="244257"/>
                </a:solidFill>
                <a:latin typeface="Trebuchet MS"/>
                <a:cs typeface="Trebuchet MS"/>
              </a:rPr>
              <a:t>и </a:t>
            </a:r>
            <a:r>
              <a:rPr sz="1300" spc="-383" dirty="0">
                <a:solidFill>
                  <a:srgbClr val="244257"/>
                </a:solidFill>
                <a:latin typeface="Trebuchet MS"/>
                <a:cs typeface="Trebuchet MS"/>
              </a:rPr>
              <a:t> </a:t>
            </a:r>
            <a:r>
              <a:rPr sz="1300" spc="30" dirty="0">
                <a:solidFill>
                  <a:srgbClr val="244257"/>
                </a:solidFill>
                <a:latin typeface="Trebuchet MS"/>
                <a:cs typeface="Trebuchet MS"/>
              </a:rPr>
              <a:t>онлайн-занятия,</a:t>
            </a:r>
            <a:r>
              <a:rPr sz="1300" spc="-23" dirty="0">
                <a:solidFill>
                  <a:srgbClr val="244257"/>
                </a:solidFill>
                <a:latin typeface="Trebuchet MS"/>
                <a:cs typeface="Trebuchet MS"/>
              </a:rPr>
              <a:t> </a:t>
            </a:r>
            <a:r>
              <a:rPr sz="1300" spc="17" dirty="0">
                <a:solidFill>
                  <a:srgbClr val="244257"/>
                </a:solidFill>
                <a:latin typeface="Trebuchet MS"/>
                <a:cs typeface="Trebuchet MS"/>
              </a:rPr>
              <a:t>коллективные</a:t>
            </a:r>
            <a:r>
              <a:rPr sz="1300" spc="-20" dirty="0">
                <a:solidFill>
                  <a:srgbClr val="244257"/>
                </a:solidFill>
                <a:latin typeface="Trebuchet MS"/>
                <a:cs typeface="Trebuchet MS"/>
              </a:rPr>
              <a:t> </a:t>
            </a:r>
            <a:r>
              <a:rPr sz="1300" spc="-7" dirty="0">
                <a:solidFill>
                  <a:srgbClr val="244257"/>
                </a:solidFill>
                <a:latin typeface="Trebuchet MS"/>
                <a:cs typeface="Trebuchet MS"/>
              </a:rPr>
              <a:t>игры,</a:t>
            </a:r>
            <a:r>
              <a:rPr sz="1300" spc="-23" dirty="0">
                <a:solidFill>
                  <a:srgbClr val="244257"/>
                </a:solidFill>
                <a:latin typeface="Trebuchet MS"/>
                <a:cs typeface="Trebuchet MS"/>
              </a:rPr>
              <a:t> </a:t>
            </a:r>
            <a:r>
              <a:rPr sz="1300" spc="57" dirty="0">
                <a:solidFill>
                  <a:srgbClr val="244257"/>
                </a:solidFill>
                <a:latin typeface="Trebuchet MS"/>
                <a:cs typeface="Trebuchet MS"/>
              </a:rPr>
              <a:t>эстафеты</a:t>
            </a:r>
            <a:r>
              <a:rPr sz="1300" spc="-20" dirty="0">
                <a:solidFill>
                  <a:srgbClr val="244257"/>
                </a:solidFill>
                <a:latin typeface="Trebuchet MS"/>
                <a:cs typeface="Trebuchet MS"/>
              </a:rPr>
              <a:t> </a:t>
            </a:r>
            <a:r>
              <a:rPr sz="1300" spc="57" dirty="0">
                <a:solidFill>
                  <a:srgbClr val="244257"/>
                </a:solidFill>
                <a:latin typeface="Trebuchet MS"/>
                <a:cs typeface="Trebuchet MS"/>
              </a:rPr>
              <a:t>и </a:t>
            </a:r>
            <a:r>
              <a:rPr sz="1300" spc="-380" dirty="0">
                <a:solidFill>
                  <a:srgbClr val="244257"/>
                </a:solidFill>
                <a:latin typeface="Trebuchet MS"/>
                <a:cs typeface="Trebuchet MS"/>
              </a:rPr>
              <a:t> </a:t>
            </a:r>
            <a:r>
              <a:rPr sz="1300" spc="53" dirty="0">
                <a:solidFill>
                  <a:srgbClr val="244257"/>
                </a:solidFill>
                <a:latin typeface="Trebuchet MS"/>
                <a:cs typeface="Trebuchet MS"/>
              </a:rPr>
              <a:t>спортивные</a:t>
            </a:r>
            <a:r>
              <a:rPr sz="1300" spc="-20" dirty="0">
                <a:solidFill>
                  <a:srgbClr val="244257"/>
                </a:solidFill>
                <a:latin typeface="Trebuchet MS"/>
                <a:cs typeface="Trebuchet MS"/>
              </a:rPr>
              <a:t> </a:t>
            </a:r>
            <a:r>
              <a:rPr sz="1300" spc="53" dirty="0">
                <a:solidFill>
                  <a:srgbClr val="244257"/>
                </a:solidFill>
                <a:latin typeface="Trebuchet MS"/>
                <a:cs typeface="Trebuchet MS"/>
              </a:rPr>
              <a:t>упражнения,</a:t>
            </a:r>
            <a:r>
              <a:rPr sz="1300" spc="-20" dirty="0">
                <a:solidFill>
                  <a:srgbClr val="244257"/>
                </a:solidFill>
                <a:latin typeface="Trebuchet MS"/>
                <a:cs typeface="Trebuchet MS"/>
              </a:rPr>
              <a:t> </a:t>
            </a:r>
            <a:r>
              <a:rPr sz="1300" spc="107" dirty="0">
                <a:solidFill>
                  <a:srgbClr val="244257"/>
                </a:solidFill>
                <a:latin typeface="Trebuchet MS"/>
                <a:cs typeface="Trebuchet MS"/>
              </a:rPr>
              <a:t>развивающие</a:t>
            </a:r>
            <a:r>
              <a:rPr sz="1300" spc="-17" dirty="0">
                <a:solidFill>
                  <a:srgbClr val="244257"/>
                </a:solidFill>
                <a:latin typeface="Trebuchet MS"/>
                <a:cs typeface="Trebuchet MS"/>
              </a:rPr>
              <a:t> </a:t>
            </a:r>
            <a:r>
              <a:rPr sz="1300" spc="20" dirty="0">
                <a:solidFill>
                  <a:srgbClr val="244257"/>
                </a:solidFill>
                <a:latin typeface="Trebuchet MS"/>
                <a:cs typeface="Trebuchet MS"/>
              </a:rPr>
              <a:t>навыки </a:t>
            </a:r>
            <a:r>
              <a:rPr sz="1300" spc="-383" dirty="0">
                <a:solidFill>
                  <a:srgbClr val="244257"/>
                </a:solidFill>
                <a:latin typeface="Trebuchet MS"/>
                <a:cs typeface="Trebuchet MS"/>
              </a:rPr>
              <a:t> </a:t>
            </a:r>
            <a:r>
              <a:rPr sz="1300" spc="47" dirty="0">
                <a:solidFill>
                  <a:srgbClr val="244257"/>
                </a:solidFill>
                <a:latin typeface="Trebuchet MS"/>
                <a:cs typeface="Trebuchet MS"/>
              </a:rPr>
              <a:t>контактирования </a:t>
            </a:r>
            <a:r>
              <a:rPr sz="1300" spc="203" dirty="0">
                <a:solidFill>
                  <a:srgbClr val="244257"/>
                </a:solidFill>
                <a:latin typeface="Trebuchet MS"/>
                <a:cs typeface="Trebuchet MS"/>
              </a:rPr>
              <a:t>с </a:t>
            </a:r>
            <a:r>
              <a:rPr sz="1300" spc="70" dirty="0">
                <a:solidFill>
                  <a:srgbClr val="244257"/>
                </a:solidFill>
                <a:latin typeface="Trebuchet MS"/>
                <a:cs typeface="Trebuchet MS"/>
              </a:rPr>
              <a:t>ребенком, </a:t>
            </a:r>
            <a:r>
              <a:rPr sz="1300" spc="143" dirty="0">
                <a:solidFill>
                  <a:srgbClr val="244257"/>
                </a:solidFill>
                <a:latin typeface="Trebuchet MS"/>
                <a:cs typeface="Trebuchet MS"/>
              </a:rPr>
              <a:t>создающие </a:t>
            </a:r>
            <a:r>
              <a:rPr sz="1300" spc="147" dirty="0">
                <a:solidFill>
                  <a:srgbClr val="244257"/>
                </a:solidFill>
                <a:latin typeface="Trebuchet MS"/>
                <a:cs typeface="Trebuchet MS"/>
              </a:rPr>
              <a:t> </a:t>
            </a:r>
            <a:r>
              <a:rPr sz="1300" spc="117" dirty="0">
                <a:solidFill>
                  <a:srgbClr val="244257"/>
                </a:solidFill>
                <a:latin typeface="Trebuchet MS"/>
                <a:cs typeface="Trebuchet MS"/>
              </a:rPr>
              <a:t>безопасную</a:t>
            </a:r>
            <a:r>
              <a:rPr sz="1300" spc="-20" dirty="0">
                <a:solidFill>
                  <a:srgbClr val="244257"/>
                </a:solidFill>
                <a:latin typeface="Trebuchet MS"/>
                <a:cs typeface="Trebuchet MS"/>
              </a:rPr>
              <a:t> </a:t>
            </a:r>
            <a:r>
              <a:rPr sz="1300" spc="40" dirty="0">
                <a:solidFill>
                  <a:srgbClr val="244257"/>
                </a:solidFill>
                <a:latin typeface="Trebuchet MS"/>
                <a:cs typeface="Trebuchet MS"/>
              </a:rPr>
              <a:t>инклюзивную</a:t>
            </a:r>
            <a:r>
              <a:rPr sz="1300" spc="-17" dirty="0">
                <a:solidFill>
                  <a:srgbClr val="244257"/>
                </a:solidFill>
                <a:latin typeface="Trebuchet MS"/>
                <a:cs typeface="Trebuchet MS"/>
              </a:rPr>
              <a:t> </a:t>
            </a:r>
            <a:r>
              <a:rPr sz="1300" spc="143" dirty="0">
                <a:solidFill>
                  <a:srgbClr val="244257"/>
                </a:solidFill>
                <a:latin typeface="Trebuchet MS"/>
                <a:cs typeface="Trebuchet MS"/>
              </a:rPr>
              <a:t>среду</a:t>
            </a:r>
            <a:endParaRPr sz="1300" dirty="0">
              <a:solidFill>
                <a:prstClr val="black"/>
              </a:solidFill>
              <a:latin typeface="Trebuchet MS"/>
              <a:cs typeface="Trebuchet MS"/>
            </a:endParaRPr>
          </a:p>
        </p:txBody>
      </p:sp>
      <p:pic>
        <p:nvPicPr>
          <p:cNvPr id="8" name="Рисунок 7">
            <a:extLst>
              <a:ext uri="{FF2B5EF4-FFF2-40B4-BE49-F238E27FC236}">
                <a16:creationId xmlns:a16="http://schemas.microsoft.com/office/drawing/2014/main" id="{CA5558B7-A7B6-5873-52C7-4ECCC9267AE0}"/>
              </a:ext>
            </a:extLst>
          </p:cNvPr>
          <p:cNvPicPr>
            <a:picLocks noChangeAspect="1"/>
          </p:cNvPicPr>
          <p:nvPr/>
        </p:nvPicPr>
        <p:blipFill>
          <a:blip r:embed="rId2"/>
          <a:stretch>
            <a:fillRect/>
          </a:stretch>
        </p:blipFill>
        <p:spPr>
          <a:xfrm>
            <a:off x="5893083" y="1107176"/>
            <a:ext cx="5782222" cy="3776283"/>
          </a:xfrm>
          <a:prstGeom prst="rect">
            <a:avLst/>
          </a:prstGeom>
        </p:spPr>
      </p:pic>
      <p:pic>
        <p:nvPicPr>
          <p:cNvPr id="12" name="Рисунок 11">
            <a:extLst>
              <a:ext uri="{FF2B5EF4-FFF2-40B4-BE49-F238E27FC236}">
                <a16:creationId xmlns:a16="http://schemas.microsoft.com/office/drawing/2014/main" id="{AB4C21FF-24B6-5049-6554-80371EFDAF2A}"/>
              </a:ext>
            </a:extLst>
          </p:cNvPr>
          <p:cNvPicPr>
            <a:picLocks noChangeAspect="1"/>
          </p:cNvPicPr>
          <p:nvPr/>
        </p:nvPicPr>
        <p:blipFill>
          <a:blip r:embed="rId3"/>
          <a:stretch>
            <a:fillRect/>
          </a:stretch>
        </p:blipFill>
        <p:spPr>
          <a:xfrm>
            <a:off x="2670615" y="2406310"/>
            <a:ext cx="3065673" cy="3854328"/>
          </a:xfrm>
          <a:prstGeom prst="rect">
            <a:avLst/>
          </a:prstGeom>
        </p:spPr>
      </p:pic>
      <p:sp>
        <p:nvSpPr>
          <p:cNvPr id="13" name="object 3">
            <a:extLst>
              <a:ext uri="{FF2B5EF4-FFF2-40B4-BE49-F238E27FC236}">
                <a16:creationId xmlns:a16="http://schemas.microsoft.com/office/drawing/2014/main" id="{CE242495-6FC8-D56D-203B-582C4EDEDD79}"/>
              </a:ext>
            </a:extLst>
          </p:cNvPr>
          <p:cNvSpPr txBox="1"/>
          <p:nvPr/>
        </p:nvSpPr>
        <p:spPr>
          <a:xfrm>
            <a:off x="5893083" y="5013959"/>
            <a:ext cx="5983957" cy="1462643"/>
          </a:xfrm>
          <a:prstGeom prst="rect">
            <a:avLst/>
          </a:prstGeom>
        </p:spPr>
        <p:txBody>
          <a:bodyPr vert="horz" wrap="square" lIns="0" tIns="172719" rIns="0" bIns="0" rtlCol="0">
            <a:spAutoFit/>
          </a:bodyPr>
          <a:lstStyle/>
          <a:p>
            <a:pPr marL="8467" defTabSz="609630">
              <a:spcBef>
                <a:spcPts val="1359"/>
              </a:spcBef>
            </a:pPr>
            <a:r>
              <a:rPr sz="1933" spc="87" dirty="0">
                <a:solidFill>
                  <a:srgbClr val="42C2DD"/>
                </a:solidFill>
                <a:latin typeface="Trebuchet MS"/>
                <a:cs typeface="Trebuchet MS"/>
              </a:rPr>
              <a:t>ИСТОРИИ</a:t>
            </a:r>
            <a:r>
              <a:rPr sz="1933" spc="-20" dirty="0">
                <a:solidFill>
                  <a:srgbClr val="42C2DD"/>
                </a:solidFill>
                <a:latin typeface="Trebuchet MS"/>
                <a:cs typeface="Trebuchet MS"/>
              </a:rPr>
              <a:t> </a:t>
            </a:r>
            <a:r>
              <a:rPr sz="1933" spc="167" dirty="0">
                <a:solidFill>
                  <a:srgbClr val="42C2DD"/>
                </a:solidFill>
                <a:latin typeface="Trebuchet MS"/>
                <a:cs typeface="Trebuchet MS"/>
              </a:rPr>
              <a:t>УСПЕХА</a:t>
            </a:r>
            <a:r>
              <a:rPr sz="1933" spc="-17" dirty="0">
                <a:solidFill>
                  <a:srgbClr val="42C2DD"/>
                </a:solidFill>
                <a:latin typeface="Trebuchet MS"/>
                <a:cs typeface="Trebuchet MS"/>
              </a:rPr>
              <a:t> </a:t>
            </a:r>
            <a:r>
              <a:rPr sz="1933" spc="60" dirty="0">
                <a:solidFill>
                  <a:srgbClr val="42C2DD"/>
                </a:solidFill>
                <a:latin typeface="Trebuchet MS"/>
                <a:cs typeface="Trebuchet MS"/>
              </a:rPr>
              <a:t>РЕБЕНКА</a:t>
            </a:r>
            <a:endParaRPr sz="1933" dirty="0">
              <a:solidFill>
                <a:prstClr val="black"/>
              </a:solidFill>
              <a:latin typeface="Trebuchet MS"/>
              <a:cs typeface="Trebuchet MS"/>
            </a:endParaRPr>
          </a:p>
          <a:p>
            <a:pPr marL="8467" marR="3387" defTabSz="609630">
              <a:lnSpc>
                <a:spcPct val="115399"/>
              </a:lnSpc>
              <a:spcBef>
                <a:spcPts val="660"/>
              </a:spcBef>
            </a:pPr>
            <a:r>
              <a:rPr sz="1300" spc="30" dirty="0">
                <a:solidFill>
                  <a:srgbClr val="244257"/>
                </a:solidFill>
                <a:latin typeface="Trebuchet MS"/>
                <a:cs typeface="Trebuchet MS"/>
              </a:rPr>
              <a:t>результаты </a:t>
            </a:r>
            <a:r>
              <a:rPr sz="1300" spc="40" dirty="0">
                <a:solidFill>
                  <a:srgbClr val="244257"/>
                </a:solidFill>
                <a:latin typeface="Trebuchet MS"/>
                <a:cs typeface="Trebuchet MS"/>
              </a:rPr>
              <a:t>тестов </a:t>
            </a:r>
            <a:r>
              <a:rPr sz="1300" spc="57" dirty="0">
                <a:solidFill>
                  <a:srgbClr val="244257"/>
                </a:solidFill>
                <a:latin typeface="Trebuchet MS"/>
                <a:cs typeface="Trebuchet MS"/>
              </a:rPr>
              <a:t>и фотографии </a:t>
            </a:r>
            <a:r>
              <a:rPr sz="1300" spc="103" dirty="0">
                <a:solidFill>
                  <a:srgbClr val="244257"/>
                </a:solidFill>
                <a:latin typeface="Trebuchet MS"/>
                <a:cs typeface="Trebuchet MS"/>
              </a:rPr>
              <a:t>отражают </a:t>
            </a:r>
            <a:r>
              <a:rPr sz="1300" spc="107" dirty="0">
                <a:solidFill>
                  <a:srgbClr val="244257"/>
                </a:solidFill>
                <a:latin typeface="Trebuchet MS"/>
                <a:cs typeface="Trebuchet MS"/>
              </a:rPr>
              <a:t> </a:t>
            </a:r>
            <a:r>
              <a:rPr sz="1300" spc="67" dirty="0">
                <a:solidFill>
                  <a:srgbClr val="244257"/>
                </a:solidFill>
                <a:latin typeface="Trebuchet MS"/>
                <a:cs typeface="Trebuchet MS"/>
              </a:rPr>
              <a:t>достижения </a:t>
            </a:r>
            <a:r>
              <a:rPr sz="1300" spc="73" dirty="0">
                <a:solidFill>
                  <a:srgbClr val="244257"/>
                </a:solidFill>
                <a:latin typeface="Trebuchet MS"/>
                <a:cs typeface="Trebuchet MS"/>
              </a:rPr>
              <a:t>детей </a:t>
            </a:r>
            <a:r>
              <a:rPr sz="1300" spc="57" dirty="0">
                <a:solidFill>
                  <a:srgbClr val="244257"/>
                </a:solidFill>
                <a:latin typeface="Trebuchet MS"/>
                <a:cs typeface="Trebuchet MS"/>
              </a:rPr>
              <a:t>и </a:t>
            </a:r>
            <a:r>
              <a:rPr sz="1300" spc="67" dirty="0">
                <a:solidFill>
                  <a:srgbClr val="244257"/>
                </a:solidFill>
                <a:latin typeface="Trebuchet MS"/>
                <a:cs typeface="Trebuchet MS"/>
              </a:rPr>
              <a:t>родителей: </a:t>
            </a:r>
            <a:r>
              <a:rPr sz="1300" spc="53" dirty="0">
                <a:solidFill>
                  <a:srgbClr val="244257"/>
                </a:solidFill>
                <a:latin typeface="Trebuchet MS"/>
                <a:cs typeface="Trebuchet MS"/>
              </a:rPr>
              <a:t>свидетельство </a:t>
            </a:r>
            <a:r>
              <a:rPr sz="1300" spc="57" dirty="0">
                <a:solidFill>
                  <a:srgbClr val="244257"/>
                </a:solidFill>
                <a:latin typeface="Trebuchet MS"/>
                <a:cs typeface="Trebuchet MS"/>
              </a:rPr>
              <a:t> </a:t>
            </a:r>
            <a:r>
              <a:rPr sz="1300" spc="33" dirty="0">
                <a:solidFill>
                  <a:srgbClr val="244257"/>
                </a:solidFill>
                <a:latin typeface="Trebuchet MS"/>
                <a:cs typeface="Trebuchet MS"/>
              </a:rPr>
              <a:t>эффективности</a:t>
            </a:r>
            <a:r>
              <a:rPr sz="1300" spc="-17" dirty="0">
                <a:solidFill>
                  <a:srgbClr val="244257"/>
                </a:solidFill>
                <a:latin typeface="Trebuchet MS"/>
                <a:cs typeface="Trebuchet MS"/>
              </a:rPr>
              <a:t> </a:t>
            </a:r>
            <a:r>
              <a:rPr sz="1300" spc="53" dirty="0">
                <a:solidFill>
                  <a:srgbClr val="244257"/>
                </a:solidFill>
                <a:latin typeface="Trebuchet MS"/>
                <a:cs typeface="Trebuchet MS"/>
              </a:rPr>
              <a:t>программы,</a:t>
            </a:r>
            <a:r>
              <a:rPr sz="1300" spc="-13" dirty="0">
                <a:solidFill>
                  <a:srgbClr val="244257"/>
                </a:solidFill>
                <a:latin typeface="Trebuchet MS"/>
                <a:cs typeface="Trebuchet MS"/>
              </a:rPr>
              <a:t> </a:t>
            </a:r>
            <a:r>
              <a:rPr sz="1300" spc="60" dirty="0">
                <a:solidFill>
                  <a:srgbClr val="244257"/>
                </a:solidFill>
                <a:latin typeface="Trebuchet MS"/>
                <a:cs typeface="Trebuchet MS"/>
              </a:rPr>
              <a:t>мотиватор</a:t>
            </a:r>
            <a:r>
              <a:rPr sz="1300" spc="-17" dirty="0">
                <a:solidFill>
                  <a:srgbClr val="244257"/>
                </a:solidFill>
                <a:latin typeface="Trebuchet MS"/>
                <a:cs typeface="Trebuchet MS"/>
              </a:rPr>
              <a:t> </a:t>
            </a:r>
            <a:r>
              <a:rPr sz="1300" spc="83" dirty="0">
                <a:solidFill>
                  <a:srgbClr val="244257"/>
                </a:solidFill>
                <a:latin typeface="Trebuchet MS"/>
                <a:cs typeface="Trebuchet MS"/>
              </a:rPr>
              <a:t>дальнейшей </a:t>
            </a:r>
            <a:r>
              <a:rPr sz="1300" spc="-380" dirty="0">
                <a:solidFill>
                  <a:srgbClr val="244257"/>
                </a:solidFill>
                <a:latin typeface="Trebuchet MS"/>
                <a:cs typeface="Trebuchet MS"/>
              </a:rPr>
              <a:t> </a:t>
            </a:r>
            <a:r>
              <a:rPr sz="1300" spc="90" dirty="0">
                <a:solidFill>
                  <a:srgbClr val="244257"/>
                </a:solidFill>
                <a:latin typeface="Trebuchet MS"/>
                <a:cs typeface="Trebuchet MS"/>
              </a:rPr>
              <a:t>работы </a:t>
            </a:r>
            <a:r>
              <a:rPr sz="1300" spc="203" dirty="0">
                <a:solidFill>
                  <a:srgbClr val="244257"/>
                </a:solidFill>
                <a:latin typeface="Trebuchet MS"/>
                <a:cs typeface="Trebuchet MS"/>
              </a:rPr>
              <a:t>с </a:t>
            </a:r>
            <a:r>
              <a:rPr sz="1300" spc="70" dirty="0">
                <a:solidFill>
                  <a:srgbClr val="244257"/>
                </a:solidFill>
                <a:latin typeface="Trebuchet MS"/>
                <a:cs typeface="Trebuchet MS"/>
              </a:rPr>
              <a:t>ребенком, </a:t>
            </a:r>
            <a:r>
              <a:rPr sz="1300" spc="87" dirty="0">
                <a:solidFill>
                  <a:srgbClr val="244257"/>
                </a:solidFill>
                <a:latin typeface="Trebuchet MS"/>
                <a:cs typeface="Trebuchet MS"/>
              </a:rPr>
              <a:t>демонстрация </a:t>
            </a:r>
            <a:r>
              <a:rPr sz="1300" spc="90" dirty="0">
                <a:solidFill>
                  <a:srgbClr val="244257"/>
                </a:solidFill>
                <a:latin typeface="Trebuchet MS"/>
                <a:cs typeface="Trebuchet MS"/>
              </a:rPr>
              <a:t> </a:t>
            </a:r>
            <a:r>
              <a:rPr sz="1300" spc="43" dirty="0">
                <a:solidFill>
                  <a:srgbClr val="244257"/>
                </a:solidFill>
                <a:latin typeface="Trebuchet MS"/>
                <a:cs typeface="Trebuchet MS"/>
              </a:rPr>
              <a:t>результативности</a:t>
            </a:r>
            <a:r>
              <a:rPr sz="1300" spc="-20" dirty="0">
                <a:solidFill>
                  <a:srgbClr val="244257"/>
                </a:solidFill>
                <a:latin typeface="Trebuchet MS"/>
                <a:cs typeface="Trebuchet MS"/>
              </a:rPr>
              <a:t> </a:t>
            </a:r>
            <a:r>
              <a:rPr sz="1300" spc="73" dirty="0">
                <a:solidFill>
                  <a:srgbClr val="244257"/>
                </a:solidFill>
                <a:latin typeface="Trebuchet MS"/>
                <a:cs typeface="Trebuchet MS"/>
              </a:rPr>
              <a:t>программы</a:t>
            </a:r>
            <a:r>
              <a:rPr sz="1300" spc="-17" dirty="0">
                <a:solidFill>
                  <a:srgbClr val="244257"/>
                </a:solidFill>
                <a:latin typeface="Trebuchet MS"/>
                <a:cs typeface="Trebuchet MS"/>
              </a:rPr>
              <a:t> </a:t>
            </a:r>
            <a:r>
              <a:rPr sz="1300" spc="37" dirty="0">
                <a:solidFill>
                  <a:srgbClr val="244257"/>
                </a:solidFill>
                <a:latin typeface="Trebuchet MS"/>
                <a:cs typeface="Trebuchet MS"/>
              </a:rPr>
              <a:t>для</a:t>
            </a:r>
            <a:r>
              <a:rPr sz="1300" spc="-20" dirty="0">
                <a:solidFill>
                  <a:srgbClr val="244257"/>
                </a:solidFill>
                <a:latin typeface="Trebuchet MS"/>
                <a:cs typeface="Trebuchet MS"/>
              </a:rPr>
              <a:t> </a:t>
            </a:r>
            <a:r>
              <a:rPr sz="1300" spc="53" dirty="0">
                <a:solidFill>
                  <a:srgbClr val="244257"/>
                </a:solidFill>
                <a:latin typeface="Trebuchet MS"/>
                <a:cs typeface="Trebuchet MS"/>
              </a:rPr>
              <a:t>других</a:t>
            </a:r>
            <a:r>
              <a:rPr sz="1300" spc="-17" dirty="0">
                <a:solidFill>
                  <a:srgbClr val="244257"/>
                </a:solidFill>
                <a:latin typeface="Trebuchet MS"/>
                <a:cs typeface="Trebuchet MS"/>
              </a:rPr>
              <a:t> </a:t>
            </a:r>
            <a:r>
              <a:rPr sz="1300" spc="117" dirty="0">
                <a:solidFill>
                  <a:srgbClr val="244257"/>
                </a:solidFill>
                <a:latin typeface="Trebuchet MS"/>
                <a:cs typeface="Trebuchet MS"/>
              </a:rPr>
              <a:t>семей</a:t>
            </a:r>
            <a:endParaRPr sz="1300" dirty="0">
              <a:solidFill>
                <a:prstClr val="black"/>
              </a:solidFill>
              <a:latin typeface="Trebuchet MS"/>
              <a:cs typeface="Trebuchet MS"/>
            </a:endParaRPr>
          </a:p>
        </p:txBody>
      </p:sp>
      <p:pic>
        <p:nvPicPr>
          <p:cNvPr id="14" name="mcntРисунок 6">
            <a:extLst>
              <a:ext uri="{FF2B5EF4-FFF2-40B4-BE49-F238E27FC236}">
                <a16:creationId xmlns:a16="http://schemas.microsoft.com/office/drawing/2014/main" id="{50C1F1EE-481A-F847-FECB-7B1C409D5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462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EE6D64-9C22-9031-4E04-5B7E999F83B2}"/>
              </a:ext>
            </a:extLst>
          </p:cNvPr>
          <p:cNvSpPr>
            <a:spLocks noGrp="1"/>
          </p:cNvSpPr>
          <p:nvPr>
            <p:ph type="title"/>
          </p:nvPr>
        </p:nvSpPr>
        <p:spPr/>
        <p:txBody>
          <a:bodyPr>
            <a:normAutofit fontScale="90000"/>
          </a:bodyPr>
          <a:lstStyle/>
          <a:p>
            <a:pPr algn="ctr">
              <a:lnSpc>
                <a:spcPct val="100000"/>
              </a:lnSpc>
              <a:spcBef>
                <a:spcPts val="247"/>
              </a:spcBef>
            </a:pPr>
            <a:r>
              <a:rPr lang="ru-RU" sz="3200" spc="223" dirty="0">
                <a:solidFill>
                  <a:srgbClr val="244257"/>
                </a:solidFill>
              </a:rPr>
              <a:t>ПОЛОЖИТЕЛЬНАЯ</a:t>
            </a:r>
            <a:r>
              <a:rPr lang="ru-RU" sz="3200" spc="207" dirty="0">
                <a:solidFill>
                  <a:srgbClr val="244257"/>
                </a:solidFill>
              </a:rPr>
              <a:t> </a:t>
            </a:r>
            <a:r>
              <a:rPr lang="ru-RU" sz="3200" spc="289" dirty="0">
                <a:solidFill>
                  <a:srgbClr val="244257"/>
                </a:solidFill>
              </a:rPr>
              <a:t>ДИНАМИКА</a:t>
            </a:r>
            <a:r>
              <a:rPr lang="ru-RU" sz="3200" spc="210" dirty="0">
                <a:solidFill>
                  <a:srgbClr val="244257"/>
                </a:solidFill>
              </a:rPr>
              <a:t> </a:t>
            </a:r>
            <a:r>
              <a:rPr lang="ru-RU" sz="3200" spc="160" dirty="0">
                <a:solidFill>
                  <a:srgbClr val="244257"/>
                </a:solidFill>
              </a:rPr>
              <a:t>РАЗВИТИЯ </a:t>
            </a:r>
            <a:r>
              <a:rPr lang="ru-RU" sz="3200" spc="169" dirty="0">
                <a:solidFill>
                  <a:srgbClr val="244257"/>
                </a:solidFill>
              </a:rPr>
              <a:t>РЕБЕНКА</a:t>
            </a:r>
            <a:r>
              <a:rPr lang="ru-RU" sz="3200" spc="220" dirty="0">
                <a:solidFill>
                  <a:srgbClr val="244257"/>
                </a:solidFill>
              </a:rPr>
              <a:t> </a:t>
            </a:r>
            <a:r>
              <a:rPr lang="ru-RU" sz="3200" spc="7" dirty="0">
                <a:solidFill>
                  <a:srgbClr val="244257"/>
                </a:solidFill>
              </a:rPr>
              <a:t>В</a:t>
            </a:r>
            <a:r>
              <a:rPr lang="ru-RU" sz="3200" spc="220" dirty="0">
                <a:solidFill>
                  <a:srgbClr val="244257"/>
                </a:solidFill>
              </a:rPr>
              <a:t> </a:t>
            </a:r>
            <a:r>
              <a:rPr lang="ru-RU" sz="3200" spc="310" dirty="0">
                <a:solidFill>
                  <a:srgbClr val="244257"/>
                </a:solidFill>
              </a:rPr>
              <a:t>ПРОГРАММЕ</a:t>
            </a:r>
            <a:r>
              <a:rPr lang="ru-RU" sz="3200" spc="220" dirty="0">
                <a:solidFill>
                  <a:srgbClr val="244257"/>
                </a:solidFill>
              </a:rPr>
              <a:t> </a:t>
            </a:r>
            <a:r>
              <a:rPr lang="ru-RU" sz="3200" spc="160" dirty="0">
                <a:solidFill>
                  <a:srgbClr val="244257"/>
                </a:solidFill>
              </a:rPr>
              <a:t>«РАННЯЯ</a:t>
            </a:r>
            <a:r>
              <a:rPr lang="ru-RU" sz="3200" spc="220" dirty="0">
                <a:solidFill>
                  <a:srgbClr val="244257"/>
                </a:solidFill>
              </a:rPr>
              <a:t> </a:t>
            </a:r>
            <a:r>
              <a:rPr lang="ru-RU" sz="3200" spc="273" dirty="0">
                <a:solidFill>
                  <a:srgbClr val="244257"/>
                </a:solidFill>
              </a:rPr>
              <a:t>ПОДДЕРЖКА»</a:t>
            </a:r>
            <a:endParaRPr lang="ru-KZ" dirty="0"/>
          </a:p>
        </p:txBody>
      </p:sp>
      <p:pic>
        <p:nvPicPr>
          <p:cNvPr id="7" name="object 7"/>
          <p:cNvPicPr>
            <a:picLocks noGrp="1"/>
          </p:cNvPicPr>
          <p:nvPr>
            <p:ph idx="1"/>
          </p:nvPr>
        </p:nvPicPr>
        <p:blipFill>
          <a:blip r:embed="rId2" cstate="print"/>
          <a:stretch>
            <a:fillRect/>
          </a:stretch>
        </p:blipFill>
        <p:spPr>
          <a:xfrm>
            <a:off x="1964715" y="2235200"/>
            <a:ext cx="8262570" cy="4527610"/>
          </a:xfrm>
          <a:prstGeom prst="rect">
            <a:avLst/>
          </a:prstGeom>
        </p:spPr>
      </p:pic>
      <p:pic>
        <p:nvPicPr>
          <p:cNvPr id="4" name="mcntРисунок 6">
            <a:extLst>
              <a:ext uri="{FF2B5EF4-FFF2-40B4-BE49-F238E27FC236}">
                <a16:creationId xmlns:a16="http://schemas.microsoft.com/office/drawing/2014/main" id="{7C16CE63-F94D-458F-CEBE-D6E77D3EF5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337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63" name="Rectangle 2054">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AE8CBDB8-437B-029A-1798-6E470252DFBC}"/>
              </a:ext>
            </a:extLst>
          </p:cNvPr>
          <p:cNvSpPr>
            <a:spLocks noGrp="1"/>
          </p:cNvSpPr>
          <p:nvPr>
            <p:ph type="title"/>
          </p:nvPr>
        </p:nvSpPr>
        <p:spPr>
          <a:xfrm>
            <a:off x="992518" y="442913"/>
            <a:ext cx="5271804" cy="1639888"/>
          </a:xfrm>
        </p:spPr>
        <p:txBody>
          <a:bodyPr anchor="b">
            <a:normAutofit/>
          </a:bodyPr>
          <a:lstStyle/>
          <a:p>
            <a:r>
              <a:rPr lang="ru-RU" dirty="0"/>
              <a:t>Выводы (1)</a:t>
            </a:r>
            <a:endParaRPr lang="ru-KZ" dirty="0"/>
          </a:p>
        </p:txBody>
      </p:sp>
      <p:sp>
        <p:nvSpPr>
          <p:cNvPr id="3" name="Объект 2">
            <a:extLst>
              <a:ext uri="{FF2B5EF4-FFF2-40B4-BE49-F238E27FC236}">
                <a16:creationId xmlns:a16="http://schemas.microsoft.com/office/drawing/2014/main" id="{F9169393-FA63-966B-AD91-F49E70CB409E}"/>
              </a:ext>
            </a:extLst>
          </p:cNvPr>
          <p:cNvSpPr>
            <a:spLocks noGrp="1"/>
          </p:cNvSpPr>
          <p:nvPr>
            <p:ph idx="1"/>
          </p:nvPr>
        </p:nvSpPr>
        <p:spPr>
          <a:xfrm>
            <a:off x="992518" y="2312988"/>
            <a:ext cx="5993531" cy="4545012"/>
          </a:xfrm>
        </p:spPr>
        <p:txBody>
          <a:bodyPr>
            <a:normAutofit/>
          </a:bodyPr>
          <a:lstStyle/>
          <a:p>
            <a:pPr>
              <a:lnSpc>
                <a:spcPct val="130000"/>
              </a:lnSpc>
            </a:pPr>
            <a:r>
              <a:rPr lang="ru-RU" sz="1200" b="1" i="0" dirty="0">
                <a:effectLst/>
                <a:latin typeface="+mj-lt"/>
              </a:rPr>
              <a:t>Раннее вмешательство:</a:t>
            </a:r>
            <a:endParaRPr lang="ru-RU" sz="1200" b="0" i="0" dirty="0">
              <a:effectLst/>
              <a:latin typeface="+mj-lt"/>
            </a:endParaRPr>
          </a:p>
          <a:p>
            <a:pPr>
              <a:lnSpc>
                <a:spcPct val="130000"/>
              </a:lnSpc>
              <a:buFont typeface="Arial" panose="020B0604020202020204" pitchFamily="34" charset="0"/>
              <a:buChar char="•"/>
            </a:pPr>
            <a:r>
              <a:rPr lang="ru-RU" sz="1200" b="0" i="0" dirty="0">
                <a:effectLst/>
                <a:latin typeface="+mj-lt"/>
              </a:rPr>
              <a:t>Критически важно для развития детей с аутизмом.</a:t>
            </a:r>
          </a:p>
          <a:p>
            <a:pPr>
              <a:lnSpc>
                <a:spcPct val="130000"/>
              </a:lnSpc>
              <a:buFont typeface="Arial" panose="020B0604020202020204" pitchFamily="34" charset="0"/>
              <a:buChar char="•"/>
            </a:pPr>
            <a:r>
              <a:rPr lang="ru-RU" sz="1200" b="0" i="0" dirty="0">
                <a:effectLst/>
                <a:latin typeface="+mj-lt"/>
              </a:rPr>
              <a:t>Доказано, что оно приводит к улучшению результатов в долгосрочной перспективе.</a:t>
            </a:r>
          </a:p>
          <a:p>
            <a:pPr>
              <a:lnSpc>
                <a:spcPct val="130000"/>
              </a:lnSpc>
              <a:buFont typeface="Arial" panose="020B0604020202020204" pitchFamily="34" charset="0"/>
              <a:buChar char="•"/>
            </a:pPr>
            <a:r>
              <a:rPr lang="ru-RU" sz="1200" b="0" i="0" dirty="0">
                <a:effectLst/>
                <a:latin typeface="+mj-lt"/>
              </a:rPr>
              <a:t>Наиболее эффективно, когда начинается как можно раньше, желательно до 3 лет.</a:t>
            </a:r>
          </a:p>
          <a:p>
            <a:pPr>
              <a:lnSpc>
                <a:spcPct val="130000"/>
              </a:lnSpc>
            </a:pPr>
            <a:r>
              <a:rPr lang="ru-RU" sz="1200" b="1" i="0" dirty="0">
                <a:effectLst/>
                <a:latin typeface="+mj-lt"/>
              </a:rPr>
              <a:t>Принципы эффективной программы:</a:t>
            </a:r>
            <a:endParaRPr lang="ru-RU" sz="1200" b="0" i="0" dirty="0">
              <a:effectLst/>
              <a:latin typeface="+mj-lt"/>
            </a:endParaRPr>
          </a:p>
          <a:p>
            <a:pPr>
              <a:lnSpc>
                <a:spcPct val="130000"/>
              </a:lnSpc>
              <a:buFont typeface="Arial" panose="020B0604020202020204" pitchFamily="34" charset="0"/>
              <a:buChar char="•"/>
            </a:pPr>
            <a:r>
              <a:rPr lang="ru-RU" sz="1200" b="1" i="0" dirty="0">
                <a:effectLst/>
                <a:latin typeface="+mj-lt"/>
              </a:rPr>
              <a:t>Многопрофильный подход:</a:t>
            </a:r>
            <a:r>
              <a:rPr lang="ru-RU" sz="1200" b="0" i="0" dirty="0">
                <a:effectLst/>
                <a:latin typeface="+mj-lt"/>
              </a:rPr>
              <a:t> команда специалистов, включая терапевтов, психологов и педагогов.</a:t>
            </a:r>
          </a:p>
          <a:p>
            <a:pPr>
              <a:lnSpc>
                <a:spcPct val="130000"/>
              </a:lnSpc>
              <a:buFont typeface="Arial" panose="020B0604020202020204" pitchFamily="34" charset="0"/>
              <a:buChar char="•"/>
            </a:pPr>
            <a:r>
              <a:rPr lang="ru-RU" sz="1200" b="1" i="0" dirty="0">
                <a:effectLst/>
                <a:latin typeface="+mj-lt"/>
              </a:rPr>
              <a:t>Индивидуальный план:</a:t>
            </a:r>
            <a:r>
              <a:rPr lang="ru-RU" sz="1200" b="0" i="0" dirty="0">
                <a:effectLst/>
                <a:latin typeface="+mj-lt"/>
              </a:rPr>
              <a:t> разработанный с учетом потребностей каждого ребенка и его семьи.</a:t>
            </a:r>
          </a:p>
          <a:p>
            <a:pPr>
              <a:lnSpc>
                <a:spcPct val="130000"/>
              </a:lnSpc>
              <a:buFont typeface="Arial" panose="020B0604020202020204" pitchFamily="34" charset="0"/>
              <a:buChar char="•"/>
            </a:pPr>
            <a:r>
              <a:rPr lang="ru-RU" sz="1200" b="1" i="0" dirty="0">
                <a:effectLst/>
                <a:latin typeface="+mj-lt"/>
              </a:rPr>
              <a:t>Работа с родителями:</a:t>
            </a:r>
            <a:r>
              <a:rPr lang="ru-RU" sz="1200" b="0" i="0" dirty="0">
                <a:effectLst/>
                <a:latin typeface="+mj-lt"/>
              </a:rPr>
              <a:t> вовлечение родителей в процесс обучения и поддержки.</a:t>
            </a:r>
          </a:p>
          <a:p>
            <a:pPr>
              <a:lnSpc>
                <a:spcPct val="130000"/>
              </a:lnSpc>
            </a:pPr>
            <a:endParaRPr lang="ru-KZ" sz="1200" dirty="0">
              <a:latin typeface="+mj-lt"/>
            </a:endParaRPr>
          </a:p>
        </p:txBody>
      </p:sp>
      <p:sp>
        <p:nvSpPr>
          <p:cNvPr id="2064" name="Freeform: Shape 2056">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65" name="Freeform: Shape 2058">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77485"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66" name="Freeform: Shape 2060">
            <a:extLst>
              <a:ext uri="{FF2B5EF4-FFF2-40B4-BE49-F238E27FC236}">
                <a16:creationId xmlns:a16="http://schemas.microsoft.com/office/drawing/2014/main" id="{55C54A75-E44A-4147-B9D0-FF46CFD31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4925"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2050" name="Picture 2" descr="What Parents of Kids with Autism Spectrum Disorder Want You to Know -  Autism Awareness">
            <a:extLst>
              <a:ext uri="{FF2B5EF4-FFF2-40B4-BE49-F238E27FC236}">
                <a16:creationId xmlns:a16="http://schemas.microsoft.com/office/drawing/2014/main" id="{A669E0C5-AF67-BE73-65A6-C44BEC05EE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911" r="1537"/>
          <a:stretch/>
        </p:blipFill>
        <p:spPr bwMode="auto">
          <a:xfrm>
            <a:off x="7203882" y="10"/>
            <a:ext cx="4988118" cy="6857990"/>
          </a:xfrm>
          <a:custGeom>
            <a:avLst/>
            <a:gdLst/>
            <a:ahLst/>
            <a:cxnLst/>
            <a:rect l="l" t="t" r="r" b="b"/>
            <a:pathLst>
              <a:path w="4901771" h="6858000">
                <a:moveTo>
                  <a:pt x="1623023" y="0"/>
                </a:moveTo>
                <a:lnTo>
                  <a:pt x="2716256" y="0"/>
                </a:lnTo>
                <a:lnTo>
                  <a:pt x="3496422" y="0"/>
                </a:lnTo>
                <a:lnTo>
                  <a:pt x="4544484" y="0"/>
                </a:lnTo>
                <a:lnTo>
                  <a:pt x="4710787" y="0"/>
                </a:lnTo>
                <a:lnTo>
                  <a:pt x="4901771" y="0"/>
                </a:lnTo>
                <a:lnTo>
                  <a:pt x="4901771" y="6858000"/>
                </a:lnTo>
                <a:lnTo>
                  <a:pt x="4710787" y="6858000"/>
                </a:lnTo>
                <a:lnTo>
                  <a:pt x="4544484" y="6858000"/>
                </a:lnTo>
                <a:lnTo>
                  <a:pt x="3496422"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a:noFill/>
          <a:extLst>
            <a:ext uri="{909E8E84-426E-40DD-AFC4-6F175D3DCCD1}">
              <a14:hiddenFill xmlns:a14="http://schemas.microsoft.com/office/drawing/2010/main">
                <a:solidFill>
                  <a:srgbClr val="FFFFFF"/>
                </a:solidFill>
              </a14:hiddenFill>
            </a:ext>
          </a:extLst>
        </p:spPr>
      </p:pic>
      <p:pic>
        <p:nvPicPr>
          <p:cNvPr id="4" name="mcntРисунок 6">
            <a:extLst>
              <a:ext uri="{FF2B5EF4-FFF2-40B4-BE49-F238E27FC236}">
                <a16:creationId xmlns:a16="http://schemas.microsoft.com/office/drawing/2014/main" id="{5ECD9F19-3FAA-9248-896D-92B501A364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3994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Заголовок 1">
            <a:extLst>
              <a:ext uri="{FF2B5EF4-FFF2-40B4-BE49-F238E27FC236}">
                <a16:creationId xmlns:a16="http://schemas.microsoft.com/office/drawing/2014/main" id="{AE8CBDB8-437B-029A-1798-6E470252DFBC}"/>
              </a:ext>
            </a:extLst>
          </p:cNvPr>
          <p:cNvSpPr>
            <a:spLocks noGrp="1"/>
          </p:cNvSpPr>
          <p:nvPr>
            <p:ph type="title"/>
          </p:nvPr>
        </p:nvSpPr>
        <p:spPr>
          <a:xfrm>
            <a:off x="992518" y="442913"/>
            <a:ext cx="5271804" cy="1639888"/>
          </a:xfrm>
        </p:spPr>
        <p:txBody>
          <a:bodyPr anchor="b">
            <a:normAutofit/>
          </a:bodyPr>
          <a:lstStyle/>
          <a:p>
            <a:r>
              <a:rPr lang="ru-RU" dirty="0"/>
              <a:t>Выводы (2)</a:t>
            </a:r>
            <a:endParaRPr lang="ru-KZ" dirty="0"/>
          </a:p>
        </p:txBody>
      </p:sp>
      <p:sp>
        <p:nvSpPr>
          <p:cNvPr id="3" name="Объект 2">
            <a:extLst>
              <a:ext uri="{FF2B5EF4-FFF2-40B4-BE49-F238E27FC236}">
                <a16:creationId xmlns:a16="http://schemas.microsoft.com/office/drawing/2014/main" id="{F9169393-FA63-966B-AD91-F49E70CB409E}"/>
              </a:ext>
            </a:extLst>
          </p:cNvPr>
          <p:cNvSpPr>
            <a:spLocks noGrp="1"/>
          </p:cNvSpPr>
          <p:nvPr>
            <p:ph idx="1"/>
          </p:nvPr>
        </p:nvSpPr>
        <p:spPr>
          <a:xfrm>
            <a:off x="992519" y="2312988"/>
            <a:ext cx="5809379" cy="4311332"/>
          </a:xfrm>
        </p:spPr>
        <p:txBody>
          <a:bodyPr>
            <a:normAutofit/>
          </a:bodyPr>
          <a:lstStyle/>
          <a:p>
            <a:pPr>
              <a:lnSpc>
                <a:spcPct val="130000"/>
              </a:lnSpc>
            </a:pPr>
            <a:r>
              <a:rPr lang="ru-RU" sz="1300" b="1" i="0" dirty="0">
                <a:effectLst/>
                <a:latin typeface="+mj-lt"/>
              </a:rPr>
              <a:t>В наших аутизм-центрах «Асыл Мирас» мы:</a:t>
            </a:r>
            <a:endParaRPr lang="ru-RU" sz="1300" b="0" i="0" dirty="0">
              <a:effectLst/>
              <a:latin typeface="+mj-lt"/>
            </a:endParaRPr>
          </a:p>
          <a:p>
            <a:pPr>
              <a:lnSpc>
                <a:spcPct val="130000"/>
              </a:lnSpc>
              <a:buFont typeface="Arial" panose="020B0604020202020204" pitchFamily="34" charset="0"/>
              <a:buChar char="•"/>
            </a:pPr>
            <a:r>
              <a:rPr lang="ru-RU" sz="1300" b="1" i="0" dirty="0">
                <a:effectLst/>
                <a:latin typeface="+mj-lt"/>
              </a:rPr>
              <a:t>Соблюдаем все принципы эффективной программы раннего вмешательства.</a:t>
            </a:r>
            <a:endParaRPr lang="ru-RU" sz="1300" b="0" i="0" dirty="0">
              <a:effectLst/>
              <a:latin typeface="+mj-lt"/>
            </a:endParaRPr>
          </a:p>
          <a:p>
            <a:pPr>
              <a:lnSpc>
                <a:spcPct val="130000"/>
              </a:lnSpc>
              <a:buFont typeface="Arial" panose="020B0604020202020204" pitchFamily="34" charset="0"/>
              <a:buChar char="•"/>
            </a:pPr>
            <a:r>
              <a:rPr lang="ru-RU" sz="1300" b="1" i="0" dirty="0">
                <a:effectLst/>
                <a:latin typeface="+mj-lt"/>
              </a:rPr>
              <a:t>Стараемся начать работу как можно раньше,</a:t>
            </a:r>
            <a:r>
              <a:rPr lang="ru-RU" sz="1300" b="0" i="0" dirty="0">
                <a:effectLst/>
                <a:latin typeface="+mj-lt"/>
              </a:rPr>
              <a:t> даже без постановки диагноза (в АЦ г. Астаны (</a:t>
            </a:r>
            <a:r>
              <a:rPr lang="ru-RU" sz="1300" b="0" i="0" dirty="0" err="1">
                <a:effectLst/>
                <a:latin typeface="+mj-lt"/>
              </a:rPr>
              <a:t>Нурсая</a:t>
            </a:r>
            <a:r>
              <a:rPr lang="ru-RU" sz="1300" b="0" i="0" dirty="0">
                <a:effectLst/>
                <a:latin typeface="+mj-lt"/>
              </a:rPr>
              <a:t>), </a:t>
            </a:r>
            <a:r>
              <a:rPr lang="ru-RU" sz="1300" dirty="0">
                <a:latin typeface="+mj-lt"/>
              </a:rPr>
              <a:t>   </a:t>
            </a:r>
            <a:r>
              <a:rPr lang="ru-RU" sz="1300" b="0" i="0" dirty="0">
                <a:effectLst/>
                <a:latin typeface="+mj-lt"/>
              </a:rPr>
              <a:t>г. Алматы).</a:t>
            </a:r>
          </a:p>
          <a:p>
            <a:pPr>
              <a:lnSpc>
                <a:spcPct val="130000"/>
              </a:lnSpc>
              <a:buFont typeface="Arial" panose="020B0604020202020204" pitchFamily="34" charset="0"/>
              <a:buChar char="•"/>
            </a:pPr>
            <a:r>
              <a:rPr lang="ru-RU" sz="1300" b="1" i="0" dirty="0">
                <a:effectLst/>
                <a:latin typeface="+mj-lt"/>
              </a:rPr>
              <a:t>Практикуем индивидуальный подход к каждому ребенку и его семье.</a:t>
            </a:r>
            <a:endParaRPr lang="ru-RU" sz="1300" b="0" i="0" dirty="0">
              <a:effectLst/>
              <a:latin typeface="+mj-lt"/>
            </a:endParaRPr>
          </a:p>
          <a:p>
            <a:pPr>
              <a:lnSpc>
                <a:spcPct val="130000"/>
              </a:lnSpc>
            </a:pPr>
            <a:endParaRPr lang="ru-RU" sz="1300" b="1" i="0" dirty="0">
              <a:effectLst/>
              <a:latin typeface="+mj-lt"/>
            </a:endParaRPr>
          </a:p>
          <a:p>
            <a:pPr>
              <a:lnSpc>
                <a:spcPct val="130000"/>
              </a:lnSpc>
            </a:pPr>
            <a:endParaRPr lang="ru-KZ" sz="1300" dirty="0">
              <a:latin typeface="+mj-lt"/>
            </a:endParaRPr>
          </a:p>
        </p:txBody>
      </p:sp>
      <p:sp>
        <p:nvSpPr>
          <p:cNvPr id="33" name="Freeform: Shape 32">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3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77485"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7" name="Freeform: Shape 36">
            <a:extLst>
              <a:ext uri="{FF2B5EF4-FFF2-40B4-BE49-F238E27FC236}">
                <a16:creationId xmlns:a16="http://schemas.microsoft.com/office/drawing/2014/main" id="{55C54A75-E44A-4147-B9D0-FF46CFD31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4925"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В форме сердца в центре не хватает единиц">
            <a:extLst>
              <a:ext uri="{FF2B5EF4-FFF2-40B4-BE49-F238E27FC236}">
                <a16:creationId xmlns:a16="http://schemas.microsoft.com/office/drawing/2014/main" id="{896D9E93-288E-B5C2-85F2-3ED8E806F90D}"/>
              </a:ext>
            </a:extLst>
          </p:cNvPr>
          <p:cNvPicPr>
            <a:picLocks noChangeAspect="1"/>
          </p:cNvPicPr>
          <p:nvPr/>
        </p:nvPicPr>
        <p:blipFill rotWithShape="1">
          <a:blip r:embed="rId2"/>
          <a:srcRect l="18065" r="33384" b="-1"/>
          <a:stretch/>
        </p:blipFill>
        <p:spPr>
          <a:xfrm>
            <a:off x="7203882" y="10"/>
            <a:ext cx="4988118" cy="6857990"/>
          </a:xfrm>
          <a:custGeom>
            <a:avLst/>
            <a:gdLst/>
            <a:ahLst/>
            <a:cxnLst/>
            <a:rect l="l" t="t" r="r" b="b"/>
            <a:pathLst>
              <a:path w="4901771" h="6858000">
                <a:moveTo>
                  <a:pt x="1623023" y="0"/>
                </a:moveTo>
                <a:lnTo>
                  <a:pt x="2716256" y="0"/>
                </a:lnTo>
                <a:lnTo>
                  <a:pt x="3496422" y="0"/>
                </a:lnTo>
                <a:lnTo>
                  <a:pt x="4544484" y="0"/>
                </a:lnTo>
                <a:lnTo>
                  <a:pt x="4710787" y="0"/>
                </a:lnTo>
                <a:lnTo>
                  <a:pt x="4901771" y="0"/>
                </a:lnTo>
                <a:lnTo>
                  <a:pt x="4901771" y="6858000"/>
                </a:lnTo>
                <a:lnTo>
                  <a:pt x="4710787" y="6858000"/>
                </a:lnTo>
                <a:lnTo>
                  <a:pt x="4544484" y="6858000"/>
                </a:lnTo>
                <a:lnTo>
                  <a:pt x="3496422"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6" name="TextBox 5">
            <a:extLst>
              <a:ext uri="{FF2B5EF4-FFF2-40B4-BE49-F238E27FC236}">
                <a16:creationId xmlns:a16="http://schemas.microsoft.com/office/drawing/2014/main" id="{AE43D27B-CD43-AAAB-099D-CD5EE564C792}"/>
              </a:ext>
            </a:extLst>
          </p:cNvPr>
          <p:cNvSpPr txBox="1"/>
          <p:nvPr/>
        </p:nvSpPr>
        <p:spPr>
          <a:xfrm>
            <a:off x="1019162" y="5263233"/>
            <a:ext cx="6096000" cy="1151854"/>
          </a:xfrm>
          <a:prstGeom prst="rect">
            <a:avLst/>
          </a:prstGeom>
          <a:noFill/>
        </p:spPr>
        <p:txBody>
          <a:bodyPr wrap="square">
            <a:spAutoFit/>
          </a:bodyPr>
          <a:lstStyle/>
          <a:p>
            <a:pPr>
              <a:lnSpc>
                <a:spcPct val="130000"/>
              </a:lnSpc>
            </a:pPr>
            <a:r>
              <a:rPr lang="ru-RU" sz="1800" b="1" i="0" dirty="0">
                <a:effectLst/>
                <a:latin typeface="+mj-lt"/>
              </a:rPr>
              <a:t>Наша цель:</a:t>
            </a:r>
            <a:r>
              <a:rPr lang="ru-RU" sz="1800" b="0" i="0" dirty="0">
                <a:effectLst/>
                <a:latin typeface="+mj-lt"/>
              </a:rPr>
              <a:t> помочь детям с аутизмом максимально раскрыть свой потенциал и жить полноценной жизнью.</a:t>
            </a:r>
          </a:p>
        </p:txBody>
      </p:sp>
      <p:pic>
        <p:nvPicPr>
          <p:cNvPr id="7" name="mcntРисунок 6">
            <a:extLst>
              <a:ext uri="{FF2B5EF4-FFF2-40B4-BE49-F238E27FC236}">
                <a16:creationId xmlns:a16="http://schemas.microsoft.com/office/drawing/2014/main" id="{BECA2D69-DD05-8669-678F-60FBD7488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38239"/>
            <a:ext cx="935786" cy="61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122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Freeform: Shape 39">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2" name="Freeform: Shape 41">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4" name="Freeform: Shape 43">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6" name="Freeform: Shape 45">
            <a:extLst>
              <a:ext uri="{FF2B5EF4-FFF2-40B4-BE49-F238E27FC236}">
                <a16:creationId xmlns:a16="http://schemas.microsoft.com/office/drawing/2014/main" id="{AF50A80E-5DCB-4320-9947-73BF2D6F0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47">
            <a:extLst>
              <a:ext uri="{FF2B5EF4-FFF2-40B4-BE49-F238E27FC236}">
                <a16:creationId xmlns:a16="http://schemas.microsoft.com/office/drawing/2014/main" id="{4E9C9717-43F9-44EA-9215-3F2D15B1C7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E66004D1-3DCE-405F-9046-6DE912409E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D1319957-918B-4BBC-B357-957813808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54" name="Rectangle 53">
            <a:extLst>
              <a:ext uri="{FF2B5EF4-FFF2-40B4-BE49-F238E27FC236}">
                <a16:creationId xmlns:a16="http://schemas.microsoft.com/office/drawing/2014/main" id="{97ACB619-0A09-4C51-8BA5-9BDECE7E4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6" name="Freeform: Shape 55">
            <a:extLst>
              <a:ext uri="{FF2B5EF4-FFF2-40B4-BE49-F238E27FC236}">
                <a16:creationId xmlns:a16="http://schemas.microsoft.com/office/drawing/2014/main" id="{C44D3CAF-8753-4313-AA2D-F75CAC4DD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8" name="Freeform: Shape 57">
            <a:extLst>
              <a:ext uri="{FF2B5EF4-FFF2-40B4-BE49-F238E27FC236}">
                <a16:creationId xmlns:a16="http://schemas.microsoft.com/office/drawing/2014/main" id="{8D4A9DCA-CD08-4326-A478-9ABDAC6904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FEB24D6D-151C-47FB-8FFE-984F0743DC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EB85EDFA-C3E9-456D-B330-A7119BFB2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4" name="Freeform: Shape 63">
            <a:extLst>
              <a:ext uri="{FF2B5EF4-FFF2-40B4-BE49-F238E27FC236}">
                <a16:creationId xmlns:a16="http://schemas.microsoft.com/office/drawing/2014/main" id="{B516F90C-A3AC-46E0-8029-8C20BB17A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84496"/>
            <a:ext cx="4293360"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6" name="Freeform: Shape 65">
            <a:extLst>
              <a:ext uri="{FF2B5EF4-FFF2-40B4-BE49-F238E27FC236}">
                <a16:creationId xmlns:a16="http://schemas.microsoft.com/office/drawing/2014/main" id="{1CFD6E36-333B-4520-8313-396CCE682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55238"/>
            <a:ext cx="4381339"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8" name="Freeform: Shape 67">
            <a:extLst>
              <a:ext uri="{FF2B5EF4-FFF2-40B4-BE49-F238E27FC236}">
                <a16:creationId xmlns:a16="http://schemas.microsoft.com/office/drawing/2014/main" id="{D0525857-3EAD-4969-9196-A890F8DE6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155284"/>
            <a:ext cx="3807666"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nvGrpSpPr>
          <p:cNvPr id="70" name="Group 69">
            <a:extLst>
              <a:ext uri="{FF2B5EF4-FFF2-40B4-BE49-F238E27FC236}">
                <a16:creationId xmlns:a16="http://schemas.microsoft.com/office/drawing/2014/main" id="{5EA385DF-E58A-4933-89FF-3F93F8CAEE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22942" y="0"/>
            <a:ext cx="4069058" cy="3547008"/>
            <a:chOff x="8122942" y="0"/>
            <a:chExt cx="4069058" cy="3547008"/>
          </a:xfrm>
        </p:grpSpPr>
        <p:sp>
          <p:nvSpPr>
            <p:cNvPr id="71" name="Freeform: Shape 70">
              <a:extLst>
                <a:ext uri="{FF2B5EF4-FFF2-40B4-BE49-F238E27FC236}">
                  <a16:creationId xmlns:a16="http://schemas.microsoft.com/office/drawing/2014/main" id="{5EFF1FDE-82B1-467C-9F5C-8492F4107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68B73C1E-EDFD-431F-8713-8E7A48E291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75B7DBD8-99BB-42EA-9292-033600CE09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4" name="Freeform: Shape 73">
              <a:extLst>
                <a:ext uri="{FF2B5EF4-FFF2-40B4-BE49-F238E27FC236}">
                  <a16:creationId xmlns:a16="http://schemas.microsoft.com/office/drawing/2014/main" id="{2A25BC3F-79D7-496B-9CAD-9BC4909541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Заголовок 1">
            <a:extLst>
              <a:ext uri="{FF2B5EF4-FFF2-40B4-BE49-F238E27FC236}">
                <a16:creationId xmlns:a16="http://schemas.microsoft.com/office/drawing/2014/main" id="{900CE7C2-008D-39EA-7E30-EA9CA4A32FD7}"/>
              </a:ext>
            </a:extLst>
          </p:cNvPr>
          <p:cNvSpPr>
            <a:spLocks noGrp="1"/>
          </p:cNvSpPr>
          <p:nvPr>
            <p:ph type="title"/>
          </p:nvPr>
        </p:nvSpPr>
        <p:spPr>
          <a:xfrm>
            <a:off x="4654295" y="3543626"/>
            <a:ext cx="7060135" cy="1807759"/>
          </a:xfrm>
        </p:spPr>
        <p:txBody>
          <a:bodyPr vert="horz" lIns="109728" tIns="109728" rIns="109728" bIns="91440" rtlCol="0" anchor="b">
            <a:normAutofit/>
          </a:bodyPr>
          <a:lstStyle/>
          <a:p>
            <a:pPr>
              <a:lnSpc>
                <a:spcPct val="110000"/>
              </a:lnSpc>
            </a:pPr>
            <a:r>
              <a:rPr lang="en-US" sz="4600" dirty="0" err="1">
                <a:solidFill>
                  <a:schemeClr val="tx1">
                    <a:lumMod val="85000"/>
                    <a:lumOff val="15000"/>
                  </a:schemeClr>
                </a:solidFill>
              </a:rPr>
              <a:t>Спасибо</a:t>
            </a:r>
            <a:r>
              <a:rPr lang="en-US" sz="4600" dirty="0">
                <a:solidFill>
                  <a:schemeClr val="tx1">
                    <a:lumMod val="85000"/>
                    <a:lumOff val="15000"/>
                  </a:schemeClr>
                </a:solidFill>
              </a:rPr>
              <a:t> за </a:t>
            </a:r>
            <a:r>
              <a:rPr lang="en-US" sz="4600" dirty="0" err="1">
                <a:solidFill>
                  <a:schemeClr val="tx1">
                    <a:lumMod val="85000"/>
                    <a:lumOff val="15000"/>
                  </a:schemeClr>
                </a:solidFill>
              </a:rPr>
              <a:t>внимание</a:t>
            </a:r>
            <a:endParaRPr lang="en-US" sz="4600" dirty="0">
              <a:solidFill>
                <a:schemeClr val="tx1">
                  <a:lumMod val="85000"/>
                  <a:lumOff val="15000"/>
                </a:schemeClr>
              </a:solidFill>
            </a:endParaRPr>
          </a:p>
        </p:txBody>
      </p:sp>
    </p:spTree>
    <p:extLst>
      <p:ext uri="{BB962C8B-B14F-4D97-AF65-F5344CB8AC3E}">
        <p14:creationId xmlns:p14="http://schemas.microsoft.com/office/powerpoint/2010/main" val="3464582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8953EE-399E-60AF-4551-1DC0CE91A6DF}"/>
              </a:ext>
            </a:extLst>
          </p:cNvPr>
          <p:cNvSpPr>
            <a:spLocks noGrp="1"/>
          </p:cNvSpPr>
          <p:nvPr>
            <p:ph type="title"/>
          </p:nvPr>
        </p:nvSpPr>
        <p:spPr/>
        <p:txBody>
          <a:bodyPr/>
          <a:lstStyle/>
          <a:p>
            <a:r>
              <a:rPr lang="ru-RU" dirty="0"/>
              <a:t>Источники</a:t>
            </a:r>
            <a:endParaRPr lang="ru-KZ" dirty="0"/>
          </a:p>
        </p:txBody>
      </p:sp>
      <p:sp>
        <p:nvSpPr>
          <p:cNvPr id="3" name="Объект 2">
            <a:extLst>
              <a:ext uri="{FF2B5EF4-FFF2-40B4-BE49-F238E27FC236}">
                <a16:creationId xmlns:a16="http://schemas.microsoft.com/office/drawing/2014/main" id="{B34731A1-6EC3-4CFB-FB20-E7D88BD841AE}"/>
              </a:ext>
            </a:extLst>
          </p:cNvPr>
          <p:cNvSpPr>
            <a:spLocks noGrp="1"/>
          </p:cNvSpPr>
          <p:nvPr>
            <p:ph idx="1"/>
          </p:nvPr>
        </p:nvSpPr>
        <p:spPr>
          <a:xfrm>
            <a:off x="1920240" y="2143760"/>
            <a:ext cx="8770571" cy="4856480"/>
          </a:xfrm>
        </p:spPr>
        <p:txBody>
          <a:bodyPr>
            <a:normAutofit fontScale="92500" lnSpcReduction="10000"/>
          </a:bodyPr>
          <a:lstStyle/>
          <a:p>
            <a:pPr marL="742950" lvl="1" indent="-285750" algn="l">
              <a:buFont typeface="+mj-lt"/>
              <a:buAutoNum type="arabicPeriod"/>
            </a:pPr>
            <a:r>
              <a:rPr lang="ru-RU" sz="800" i="0" dirty="0">
                <a:solidFill>
                  <a:srgbClr val="1F1F1F"/>
                </a:solidFill>
                <a:effectLst/>
                <a:latin typeface="Google Sans"/>
              </a:rPr>
              <a:t>Всемирная организация здравоохранения (ВОЗ): </a:t>
            </a:r>
            <a:r>
              <a:rPr lang="ru-RU" sz="800" i="0" dirty="0">
                <a:solidFill>
                  <a:srgbClr val="1F1F1F"/>
                </a:solidFill>
                <a:effectLst/>
                <a:latin typeface="Google Sans"/>
                <a:hlinkClick r:id="rId2"/>
              </a:rPr>
              <a:t>https://www.who.int/teams/maternal-newborn-child-adolescent-health-and-ageing/child-health</a:t>
            </a:r>
            <a:endParaRPr lang="ru-RU" sz="800" i="0" dirty="0">
              <a:solidFill>
                <a:srgbClr val="1F1F1F"/>
              </a:solidFill>
              <a:effectLst/>
              <a:latin typeface="Google Sans"/>
            </a:endParaRPr>
          </a:p>
          <a:p>
            <a:pPr marL="742950" lvl="1" indent="-285750" algn="l">
              <a:buFont typeface="+mj-lt"/>
              <a:buAutoNum type="arabicPeriod"/>
            </a:pPr>
            <a:r>
              <a:rPr lang="ru-RU" sz="800" i="0" dirty="0" err="1">
                <a:solidFill>
                  <a:srgbClr val="1F1F1F"/>
                </a:solidFill>
                <a:effectLst/>
                <a:latin typeface="Google Sans"/>
              </a:rPr>
              <a:t>Autism</a:t>
            </a:r>
            <a:r>
              <a:rPr lang="ru-RU" sz="800" i="0" dirty="0">
                <a:solidFill>
                  <a:srgbClr val="1F1F1F"/>
                </a:solidFill>
                <a:effectLst/>
                <a:latin typeface="Google Sans"/>
              </a:rPr>
              <a:t> </a:t>
            </a:r>
            <a:r>
              <a:rPr lang="ru-RU" sz="800" i="0" dirty="0" err="1">
                <a:solidFill>
                  <a:srgbClr val="1F1F1F"/>
                </a:solidFill>
                <a:effectLst/>
                <a:latin typeface="Google Sans"/>
              </a:rPr>
              <a:t>Speaks</a:t>
            </a:r>
            <a:r>
              <a:rPr lang="ru-RU" sz="800" i="0" dirty="0">
                <a:solidFill>
                  <a:srgbClr val="1F1F1F"/>
                </a:solidFill>
                <a:effectLst/>
                <a:latin typeface="Google Sans"/>
              </a:rPr>
              <a:t>: </a:t>
            </a:r>
            <a:r>
              <a:rPr lang="ru-RU" sz="800" i="0" dirty="0">
                <a:solidFill>
                  <a:srgbClr val="1F1F1F"/>
                </a:solidFill>
                <a:effectLst/>
                <a:latin typeface="Google Sans"/>
                <a:hlinkClick r:id="rId3"/>
              </a:rPr>
              <a:t>https://www.autismspeaks.org/</a:t>
            </a:r>
            <a:endParaRPr lang="ru-RU" sz="800" i="0" dirty="0">
              <a:solidFill>
                <a:srgbClr val="1F1F1F"/>
              </a:solidFill>
              <a:effectLst/>
              <a:latin typeface="Google Sans"/>
            </a:endParaRPr>
          </a:p>
          <a:p>
            <a:pPr marL="742950" lvl="1" indent="-285750" algn="l">
              <a:buFont typeface="+mj-lt"/>
              <a:buAutoNum type="arabicPeriod"/>
            </a:pPr>
            <a:r>
              <a:rPr lang="ru-RU" sz="800" i="0" dirty="0">
                <a:solidFill>
                  <a:srgbClr val="1F1F1F"/>
                </a:solidFill>
                <a:effectLst/>
                <a:latin typeface="Google Sans"/>
              </a:rPr>
              <a:t>Центры по контролю и предотвращению заболеваний США (CDC): </a:t>
            </a:r>
            <a:r>
              <a:rPr lang="ru-RU" sz="800" i="0" dirty="0">
                <a:solidFill>
                  <a:srgbClr val="1F1F1F"/>
                </a:solidFill>
                <a:effectLst/>
                <a:latin typeface="Google Sans"/>
                <a:hlinkClick r:id="rId4"/>
              </a:rPr>
              <a:t>https://www.cdc.gov/ncbddd/autism/index.html</a:t>
            </a:r>
            <a:endParaRPr lang="ru-RU" sz="800" i="0" dirty="0">
              <a:solidFill>
                <a:srgbClr val="1F1F1F"/>
              </a:solidFill>
              <a:effectLst/>
              <a:latin typeface="Google Sans"/>
            </a:endParaRPr>
          </a:p>
          <a:p>
            <a:pPr marL="742950" lvl="1" indent="-285750" algn="l">
              <a:buFont typeface="+mj-lt"/>
              <a:buAutoNum type="arabicPeriod"/>
            </a:pPr>
            <a:r>
              <a:rPr lang="ru-RU" sz="800" i="0" dirty="0">
                <a:solidFill>
                  <a:srgbClr val="1F1F1F"/>
                </a:solidFill>
                <a:effectLst/>
                <a:latin typeface="Google Sans"/>
              </a:rPr>
              <a:t>Национальная ассоциация по развитию детей с расстройствами аутистического спектра (National </a:t>
            </a:r>
            <a:r>
              <a:rPr lang="ru-RU" sz="800" i="0" dirty="0" err="1">
                <a:solidFill>
                  <a:srgbClr val="1F1F1F"/>
                </a:solidFill>
                <a:effectLst/>
                <a:latin typeface="Google Sans"/>
              </a:rPr>
              <a:t>Autistic</a:t>
            </a:r>
            <a:r>
              <a:rPr lang="ru-RU" sz="800" i="0" dirty="0">
                <a:solidFill>
                  <a:srgbClr val="1F1F1F"/>
                </a:solidFill>
                <a:effectLst/>
                <a:latin typeface="Google Sans"/>
              </a:rPr>
              <a:t> Society) - важность раннего вмешательства: </a:t>
            </a:r>
            <a:r>
              <a:rPr lang="ru-RU" sz="800" i="0" dirty="0">
                <a:solidFill>
                  <a:srgbClr val="1F1F1F"/>
                </a:solidFill>
                <a:effectLst/>
                <a:latin typeface="Google Sans"/>
                <a:hlinkClick r:id="rId5"/>
              </a:rPr>
              <a:t>https://ectacenter.org/~pdfs/pubs/importanceofearlyintervention.pdf</a:t>
            </a:r>
            <a:endParaRPr lang="ru-RU" sz="800" i="0" dirty="0">
              <a:solidFill>
                <a:srgbClr val="1F1F1F"/>
              </a:solidFill>
              <a:effectLst/>
              <a:latin typeface="Google Sans"/>
            </a:endParaRPr>
          </a:p>
          <a:p>
            <a:pPr marL="742950" lvl="1" indent="-285750" algn="l">
              <a:buFont typeface="+mj-lt"/>
              <a:buAutoNum type="arabicPeriod"/>
            </a:pPr>
            <a:r>
              <a:rPr lang="ru-RU" sz="800" i="0" dirty="0">
                <a:solidFill>
                  <a:srgbClr val="1F1F1F"/>
                </a:solidFill>
                <a:effectLst/>
                <a:latin typeface="Google Sans"/>
              </a:rPr>
              <a:t>Национальный институт детского здоровья и развития человека им. Юнис Кеннеди Шрайвер (NICHD): Раннее вмешательство при аутизме </a:t>
            </a:r>
            <a:r>
              <a:rPr lang="ru-RU" sz="800" i="0" dirty="0">
                <a:solidFill>
                  <a:srgbClr val="1F1F1F"/>
                </a:solidFill>
                <a:effectLst/>
                <a:latin typeface="Google Sans"/>
                <a:hlinkClick r:id="rId6"/>
              </a:rPr>
              <a:t>https://www.nichd.nih.gov/health/topics/autism/conditioninfo/treatments/early-intervention</a:t>
            </a:r>
            <a:endParaRPr lang="ru-RU" sz="800" dirty="0">
              <a:solidFill>
                <a:srgbClr val="1F1F1F"/>
              </a:solidFill>
              <a:latin typeface="Google Sans"/>
            </a:endParaRPr>
          </a:p>
          <a:p>
            <a:pPr marL="742950" lvl="1" indent="-285750" algn="l">
              <a:buFont typeface="+mj-lt"/>
              <a:buAutoNum type="arabicPeriod"/>
            </a:pPr>
            <a:r>
              <a:rPr lang="ru-RU" sz="800" i="0" dirty="0" err="1">
                <a:solidFill>
                  <a:srgbClr val="1F1F1F"/>
                </a:solidFill>
                <a:effectLst/>
                <a:latin typeface="Google Sans"/>
              </a:rPr>
              <a:t>Australasian</a:t>
            </a:r>
            <a:r>
              <a:rPr lang="ru-RU" sz="800" i="0" dirty="0">
                <a:solidFill>
                  <a:srgbClr val="1F1F1F"/>
                </a:solidFill>
                <a:effectLst/>
                <a:latin typeface="Google Sans"/>
              </a:rPr>
              <a:t> </a:t>
            </a:r>
            <a:r>
              <a:rPr lang="ru-RU" sz="800" i="0" dirty="0" err="1">
                <a:solidFill>
                  <a:srgbClr val="1F1F1F"/>
                </a:solidFill>
                <a:effectLst/>
                <a:latin typeface="Google Sans"/>
              </a:rPr>
              <a:t>Early</a:t>
            </a:r>
            <a:r>
              <a:rPr lang="ru-RU" sz="800" i="0" dirty="0">
                <a:solidFill>
                  <a:srgbClr val="1F1F1F"/>
                </a:solidFill>
                <a:effectLst/>
                <a:latin typeface="Google Sans"/>
              </a:rPr>
              <a:t> </a:t>
            </a:r>
            <a:r>
              <a:rPr lang="ru-RU" sz="800" i="0" dirty="0" err="1">
                <a:solidFill>
                  <a:srgbClr val="1F1F1F"/>
                </a:solidFill>
                <a:effectLst/>
                <a:latin typeface="Google Sans"/>
              </a:rPr>
              <a:t>Intervention</a:t>
            </a:r>
            <a:r>
              <a:rPr lang="ru-RU" sz="800" i="0" dirty="0">
                <a:solidFill>
                  <a:srgbClr val="1F1F1F"/>
                </a:solidFill>
                <a:effectLst/>
                <a:latin typeface="Google Sans"/>
              </a:rPr>
              <a:t> Association (AEIOU): Раннее вмешательство </a:t>
            </a:r>
            <a:r>
              <a:rPr lang="ru-RU" sz="800" i="0" dirty="0">
                <a:solidFill>
                  <a:srgbClr val="1F1F1F"/>
                </a:solidFill>
                <a:effectLst/>
                <a:latin typeface="Google Sans"/>
                <a:hlinkClick r:id="rId7"/>
              </a:rPr>
              <a:t>https://aeiou.org.au/early-intervention</a:t>
            </a:r>
            <a:endParaRPr lang="ru-RU" sz="800" i="0" dirty="0">
              <a:solidFill>
                <a:srgbClr val="1F1F1F"/>
              </a:solidFill>
              <a:effectLst/>
              <a:latin typeface="Google Sans"/>
            </a:endParaRPr>
          </a:p>
          <a:p>
            <a:pPr marL="742950" lvl="1" indent="-285750" algn="l">
              <a:buFont typeface="+mj-lt"/>
              <a:buAutoNum type="arabicPeriod"/>
            </a:pPr>
            <a:r>
              <a:rPr lang="ru-RU" sz="800" i="0" dirty="0" err="1">
                <a:solidFill>
                  <a:srgbClr val="1F1F1F"/>
                </a:solidFill>
                <a:effectLst/>
                <a:latin typeface="Google Sans"/>
              </a:rPr>
              <a:t>Raising</a:t>
            </a:r>
            <a:r>
              <a:rPr lang="ru-RU" sz="800" i="0" dirty="0">
                <a:solidFill>
                  <a:srgbClr val="1F1F1F"/>
                </a:solidFill>
                <a:effectLst/>
                <a:latin typeface="Google Sans"/>
              </a:rPr>
              <a:t> </a:t>
            </a:r>
            <a:r>
              <a:rPr lang="ru-RU" sz="800" i="0" dirty="0" err="1">
                <a:solidFill>
                  <a:srgbClr val="1F1F1F"/>
                </a:solidFill>
                <a:effectLst/>
                <a:latin typeface="Google Sans"/>
              </a:rPr>
              <a:t>Children</a:t>
            </a:r>
            <a:r>
              <a:rPr lang="ru-RU" sz="800" i="0" dirty="0">
                <a:solidFill>
                  <a:srgbClr val="1F1F1F"/>
                </a:solidFill>
                <a:effectLst/>
                <a:latin typeface="Google Sans"/>
              </a:rPr>
              <a:t> Network: Ранняя поддержка </a:t>
            </a:r>
            <a:r>
              <a:rPr lang="ru-RU" sz="800" i="0" dirty="0" err="1">
                <a:solidFill>
                  <a:srgbClr val="1F1F1F"/>
                </a:solidFill>
                <a:effectLst/>
                <a:latin typeface="Google Sans"/>
              </a:rPr>
              <a:t>Denver</a:t>
            </a:r>
            <a:r>
              <a:rPr lang="ru-RU" sz="800" i="0" dirty="0">
                <a:solidFill>
                  <a:srgbClr val="1F1F1F"/>
                </a:solidFill>
                <a:effectLst/>
                <a:latin typeface="Google Sans"/>
              </a:rPr>
              <a:t> Model ( ESDM ): </a:t>
            </a:r>
            <a:r>
              <a:rPr lang="ru-RU" sz="800" i="0" dirty="0">
                <a:solidFill>
                  <a:srgbClr val="1F1F1F"/>
                </a:solidFill>
                <a:effectLst/>
                <a:latin typeface="Google Sans"/>
                <a:hlinkClick r:id="rId8"/>
              </a:rPr>
              <a:t>https://raisingchildren.net.au/autism/therapies-guide/early-start-denver-model</a:t>
            </a:r>
            <a:endParaRPr lang="ru-RU" sz="800" i="0" dirty="0">
              <a:solidFill>
                <a:srgbClr val="1F1F1F"/>
              </a:solidFill>
              <a:effectLst/>
              <a:latin typeface="Google Sans"/>
            </a:endParaRPr>
          </a:p>
          <a:p>
            <a:pPr marL="742950" lvl="1" indent="-285750" algn="l">
              <a:buFont typeface="+mj-lt"/>
              <a:buAutoNum type="arabicPeriod"/>
            </a:pPr>
            <a:r>
              <a:rPr lang="ru-RU" sz="800" i="0" dirty="0" err="1">
                <a:solidFill>
                  <a:srgbClr val="1F1F1F"/>
                </a:solidFill>
                <a:effectLst/>
                <a:latin typeface="Google Sans"/>
              </a:rPr>
              <a:t>Autism</a:t>
            </a:r>
            <a:r>
              <a:rPr lang="ru-RU" sz="800" i="0" dirty="0">
                <a:solidFill>
                  <a:srgbClr val="1F1F1F"/>
                </a:solidFill>
                <a:effectLst/>
                <a:latin typeface="Google Sans"/>
              </a:rPr>
              <a:t> </a:t>
            </a:r>
            <a:r>
              <a:rPr lang="ru-RU" sz="800" i="0" dirty="0" err="1">
                <a:solidFill>
                  <a:srgbClr val="1F1F1F"/>
                </a:solidFill>
                <a:effectLst/>
                <a:latin typeface="Google Sans"/>
              </a:rPr>
              <a:t>Awareness</a:t>
            </a:r>
            <a:r>
              <a:rPr lang="ru-RU" sz="800" i="0" dirty="0">
                <a:solidFill>
                  <a:srgbClr val="1F1F1F"/>
                </a:solidFill>
                <a:effectLst/>
                <a:latin typeface="Google Sans"/>
              </a:rPr>
              <a:t> </a:t>
            </a:r>
            <a:r>
              <a:rPr lang="ru-RU" sz="800" i="0" dirty="0" err="1">
                <a:solidFill>
                  <a:srgbClr val="1F1F1F"/>
                </a:solidFill>
                <a:effectLst/>
                <a:latin typeface="Google Sans"/>
              </a:rPr>
              <a:t>Australia</a:t>
            </a:r>
            <a:r>
              <a:rPr lang="ru-RU" sz="800" i="0" dirty="0">
                <a:solidFill>
                  <a:srgbClr val="1F1F1F"/>
                </a:solidFill>
                <a:effectLst/>
                <a:latin typeface="Google Sans"/>
              </a:rPr>
              <a:t>: Раннее вмешательство </a:t>
            </a:r>
            <a:r>
              <a:rPr lang="ru-RU" sz="800" i="0" dirty="0">
                <a:solidFill>
                  <a:srgbClr val="1F1F1F"/>
                </a:solidFill>
                <a:effectLst/>
                <a:latin typeface="Google Sans"/>
                <a:hlinkClick r:id="rId9"/>
              </a:rPr>
              <a:t>https://www.autismawareness.com.au/therapies/early-intervention</a:t>
            </a:r>
            <a:endParaRPr lang="ru-RU" sz="800" i="0" dirty="0">
              <a:solidFill>
                <a:srgbClr val="1F1F1F"/>
              </a:solidFill>
              <a:effectLst/>
              <a:latin typeface="Google Sans"/>
            </a:endParaRPr>
          </a:p>
          <a:p>
            <a:pPr marL="742950" lvl="1" indent="-285750" algn="l">
              <a:buFont typeface="+mj-lt"/>
              <a:buAutoNum type="arabicPeriod"/>
            </a:pPr>
            <a:r>
              <a:rPr lang="ru-RU" sz="800" i="0" dirty="0">
                <a:solidFill>
                  <a:srgbClr val="1F1F1F"/>
                </a:solidFill>
                <a:effectLst/>
                <a:latin typeface="Google Sans"/>
              </a:rPr>
              <a:t>Италия: ABA Italia - Аутизм в Италии </a:t>
            </a:r>
            <a:r>
              <a:rPr lang="ru-RU" sz="800" i="0" dirty="0">
                <a:solidFill>
                  <a:srgbClr val="1F1F1F"/>
                </a:solidFill>
                <a:effectLst/>
                <a:latin typeface="Google Sans"/>
                <a:hlinkClick r:id="rId10"/>
              </a:rPr>
              <a:t>https://www.abtaba.com/blog/autism-in-italy</a:t>
            </a:r>
            <a:endParaRPr lang="en-US" sz="800" dirty="0">
              <a:solidFill>
                <a:srgbClr val="1F1F1F"/>
              </a:solidFill>
              <a:latin typeface="Google Sans"/>
            </a:endParaRPr>
          </a:p>
          <a:p>
            <a:pPr marL="742950" lvl="1" indent="-285750" algn="l">
              <a:buFont typeface="+mj-lt"/>
              <a:buAutoNum type="arabicPeriod"/>
            </a:pPr>
            <a:r>
              <a:rPr lang="ru-RU" sz="800" i="0" dirty="0">
                <a:solidFill>
                  <a:srgbClr val="1F1F1F"/>
                </a:solidFill>
                <a:effectLst/>
                <a:latin typeface="Google Sans"/>
              </a:rPr>
              <a:t>Испания:</a:t>
            </a:r>
            <a:r>
              <a:rPr lang="en-US" sz="800" i="0" dirty="0">
                <a:solidFill>
                  <a:srgbClr val="1F1F1F"/>
                </a:solidFill>
                <a:effectLst/>
                <a:latin typeface="Google Sans"/>
              </a:rPr>
              <a:t> </a:t>
            </a: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hlinkClick r:id="rId11"/>
              </a:rPr>
              <a:t>https://www.researchgate.net/publication/260206032_EARLY_CHILDHOOD_INTERVENTION_IN_SPAIN</a:t>
            </a:r>
            <a:r>
              <a:rPr lang="en-US"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900" kern="100" dirty="0">
              <a:latin typeface="Aptos" panose="020B0004020202020204" pitchFamily="34" charset="0"/>
              <a:ea typeface="Yu Gothic" panose="020B0400000000000000" pitchFamily="34" charset="-128"/>
              <a:cs typeface="Times New Roman" panose="02020603050405020304" pitchFamily="18" charset="0"/>
            </a:endParaRPr>
          </a:p>
          <a:p>
            <a:pPr marL="742950" lvl="1" indent="-285750" algn="l">
              <a:buFont typeface="+mj-lt"/>
              <a:buAutoNum type="arabicPeriod"/>
            </a:pPr>
            <a:r>
              <a:rPr lang="ru-RU" sz="800" i="0" dirty="0">
                <a:solidFill>
                  <a:srgbClr val="1F1F1F"/>
                </a:solidFill>
                <a:effectLst/>
                <a:latin typeface="Google Sans"/>
              </a:rPr>
              <a:t> </a:t>
            </a:r>
            <a:r>
              <a:rPr lang="ru-KZ" sz="900" u="sng"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hlinkClick r:id="rId12"/>
              </a:rPr>
              <a:t>https://www.cdc.gov/ncbddd/autism/accessing-services-for-autism-spectrum-disorder.html#:~:text=Early%20intervention%20services%20help%20children,ASD%20or%20other%20developmental%20problem</a:t>
            </a: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900" kern="100" dirty="0">
              <a:latin typeface="Aptos" panose="020B0004020202020204" pitchFamily="34" charset="0"/>
              <a:ea typeface="Yu Gothic" panose="020B0400000000000000" pitchFamily="34" charset="-128"/>
              <a:cs typeface="Times New Roman" panose="02020603050405020304" pitchFamily="18" charset="0"/>
            </a:endParaRPr>
          </a:p>
          <a:p>
            <a:pPr marL="742950" lvl="1" indent="-285750" algn="l">
              <a:buFont typeface="+mj-lt"/>
              <a:buAutoNum type="arabicPeriod"/>
            </a:pPr>
            <a:r>
              <a:rPr lang="ru-KZ" sz="900" u="sng"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hlinkClick r:id="rId5"/>
              </a:rPr>
              <a:t>https://ectacenter.org/~pdfs/pubs/importanceofearlyintervention.pdf</a:t>
            </a: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900" kern="0" dirty="0">
              <a:solidFill>
                <a:srgbClr val="1F1F1F"/>
              </a:solidFill>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a:buFont typeface="+mj-lt"/>
              <a:buAutoNum type="arabicPeriod"/>
            </a:pP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hlinkClick r:id="rId8"/>
              </a:rPr>
              <a:t>https://raisingchildren.net.au/autism/therapies-guide/early-start-denver-model</a:t>
            </a:r>
            <a:r>
              <a:rPr lang="en-US"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hlinkClick r:id="rId13"/>
              </a:rPr>
              <a:t>https://www.autismawareness.com.au/therapies/early-intervention#:~:text=An%20early%20intervention%20program%20for,highly%20individualised%20program%20is%20created</a:t>
            </a:r>
            <a:r>
              <a:rPr lang="ru-KZ"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900" kern="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ru-KZ" sz="900" kern="100" dirty="0">
              <a:effectLst/>
              <a:latin typeface="Aptos" panose="020B0004020202020204" pitchFamily="34" charset="0"/>
              <a:ea typeface="Yu Gothic" panose="020B0400000000000000" pitchFamily="34" charset="-128"/>
              <a:cs typeface="Times New Roman" panose="02020603050405020304" pitchFamily="18" charset="0"/>
            </a:endParaRPr>
          </a:p>
        </p:txBody>
      </p:sp>
    </p:spTree>
    <p:extLst>
      <p:ext uri="{BB962C8B-B14F-4D97-AF65-F5344CB8AC3E}">
        <p14:creationId xmlns:p14="http://schemas.microsoft.com/office/powerpoint/2010/main" val="3846681955"/>
      </p:ext>
    </p:extLst>
  </p:cSld>
  <p:clrMapOvr>
    <a:masterClrMapping/>
  </p:clrMapOvr>
</p:sld>
</file>

<file path=ppt/theme/theme1.xml><?xml version="1.0" encoding="utf-8"?>
<a:theme xmlns:a="http://schemas.openxmlformats.org/drawingml/2006/main" name="SketchLinesVTI">
  <a:themeElements>
    <a:clrScheme name="AnalogousFromLightSeedLeftStep">
      <a:dk1>
        <a:srgbClr val="000000"/>
      </a:dk1>
      <a:lt1>
        <a:srgbClr val="FFFFFF"/>
      </a:lt1>
      <a:dk2>
        <a:srgbClr val="3F2441"/>
      </a:dk2>
      <a:lt2>
        <a:srgbClr val="E2E8E7"/>
      </a:lt2>
      <a:accent1>
        <a:srgbClr val="D68797"/>
      </a:accent1>
      <a:accent2>
        <a:srgbClr val="CD6CA8"/>
      </a:accent2>
      <a:accent3>
        <a:srgbClr val="D387D6"/>
      </a:accent3>
      <a:accent4>
        <a:srgbClr val="A16CCD"/>
      </a:accent4>
      <a:accent5>
        <a:srgbClr val="9187D6"/>
      </a:accent5>
      <a:accent6>
        <a:srgbClr val="6C88CD"/>
      </a:accent6>
      <a:hlink>
        <a:srgbClr val="568E83"/>
      </a:hlink>
      <a:folHlink>
        <a:srgbClr val="7F7F7F"/>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3470</TotalTime>
  <Words>3809</Words>
  <Application>Microsoft Office PowerPoint</Application>
  <PresentationFormat>Широкоэкранный</PresentationFormat>
  <Paragraphs>330</Paragraphs>
  <Slides>28</Slides>
  <Notes>13</Notes>
  <HiddenSlides>1</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28</vt:i4>
      </vt:variant>
    </vt:vector>
  </HeadingPairs>
  <TitlesOfParts>
    <vt:vector size="40" baseType="lpstr">
      <vt:lpstr>Google Sans</vt:lpstr>
      <vt:lpstr>Meiryo</vt:lpstr>
      <vt:lpstr>Aptos</vt:lpstr>
      <vt:lpstr>Arial</vt:lpstr>
      <vt:lpstr>Calibri</vt:lpstr>
      <vt:lpstr>Corbel</vt:lpstr>
      <vt:lpstr>Symbol</vt:lpstr>
      <vt:lpstr>Times New Roman</vt:lpstr>
      <vt:lpstr>Trebuchet MS</vt:lpstr>
      <vt:lpstr>Verdana</vt:lpstr>
      <vt:lpstr>Work Sans</vt:lpstr>
      <vt:lpstr>SketchLinesVTI</vt:lpstr>
      <vt:lpstr>Сравнительный анализ международной ситуации по ранней поддержке детей с РАС</vt:lpstr>
      <vt:lpstr>РАННЕЕ ИНТЕНСИВНОЕ ПОВЕДЕНЧЕСКОЕ ВМЕШАТЕЛЬСТВО (РИПВ)</vt:lpstr>
      <vt:lpstr>Из истории РИПВ</vt:lpstr>
      <vt:lpstr>Резолюция Всемирной ассамблеи здравоохранения2014 года "КОМПЛЕКСНЫЕ И СОГЛАСОВАННЫЕ УСИЛИЯ ПО ВЕДЕНИЮ РАССТРОЙСТВ АУТИСТИЧЕСКОГО СПЕКТРА"</vt:lpstr>
      <vt:lpstr>Обоснование РИПВ</vt:lpstr>
      <vt:lpstr>Важные аспекты РИПВ</vt:lpstr>
      <vt:lpstr>Цель РИПВ</vt:lpstr>
      <vt:lpstr>United states</vt:lpstr>
      <vt:lpstr>Australia</vt:lpstr>
      <vt:lpstr>Italy</vt:lpstr>
      <vt:lpstr>Презентация PowerPoint</vt:lpstr>
      <vt:lpstr>Spain </vt:lpstr>
      <vt:lpstr>Netherlands </vt:lpstr>
      <vt:lpstr>Denmark </vt:lpstr>
      <vt:lpstr>France</vt:lpstr>
      <vt:lpstr>Раннее вмешательство при аутизме у детей: сравнение развитых стран (1)</vt:lpstr>
      <vt:lpstr>Раннее вмешательство при аутизме у детей: сравнение развитых стран (2)</vt:lpstr>
      <vt:lpstr>Презентация PowerPoint</vt:lpstr>
      <vt:lpstr>Так что же включает в себя раннее интенсивное поведенческое вмешательство?</vt:lpstr>
      <vt:lpstr>Критерии эффективного раннего вмешательства</vt:lpstr>
      <vt:lpstr>Программа раннего вмешательства в «Асыл Мирас»</vt:lpstr>
      <vt:lpstr>ПРОГРАММА  "РАННЯЯ ПОДДЕРЖКА"</vt:lpstr>
      <vt:lpstr>РАБОТА С ДЕТЬМИ В РАМКАХ ПРОГРАММЫ  "РАННЯЯ ПОДДЕРЖКА"</vt:lpstr>
      <vt:lpstr>ПОЛОЖИТЕЛЬНАЯ ДИНАМИКА РАЗВИТИЯ РЕБЕНКА В ПРОГРАММЕ «РАННЯЯ ПОДДЕРЖКА»</vt:lpstr>
      <vt:lpstr>Выводы (1)</vt:lpstr>
      <vt:lpstr>Выводы (2)</vt:lpstr>
      <vt:lpstr>Спасибо за внимание</vt:lpstr>
      <vt:lpstr>Источники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Fariza Khozhamkul</dc:creator>
  <cp:lastModifiedBy>Fariza Khozhamkul</cp:lastModifiedBy>
  <cp:revision>8</cp:revision>
  <dcterms:created xsi:type="dcterms:W3CDTF">2024-04-01T10:16:02Z</dcterms:created>
  <dcterms:modified xsi:type="dcterms:W3CDTF">2024-04-16T06:41:24Z</dcterms:modified>
</cp:coreProperties>
</file>