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33" r:id="rId1"/>
  </p:sldMasterIdLst>
  <p:sldIdLst>
    <p:sldId id="256" r:id="rId2"/>
    <p:sldId id="257" r:id="rId3"/>
    <p:sldId id="259" r:id="rId4"/>
    <p:sldId id="276" r:id="rId5"/>
    <p:sldId id="260" r:id="rId6"/>
    <p:sldId id="262" r:id="rId7"/>
    <p:sldId id="261" r:id="rId8"/>
    <p:sldId id="270" r:id="rId9"/>
    <p:sldId id="263" r:id="rId10"/>
    <p:sldId id="264" r:id="rId11"/>
    <p:sldId id="265" r:id="rId12"/>
    <p:sldId id="275" r:id="rId13"/>
    <p:sldId id="266" r:id="rId14"/>
    <p:sldId id="269" r:id="rId15"/>
    <p:sldId id="267" r:id="rId16"/>
    <p:sldId id="268" r:id="rId17"/>
    <p:sldId id="279" r:id="rId18"/>
    <p:sldId id="277" r:id="rId1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60" d="100"/>
          <a:sy n="60" d="100"/>
        </p:scale>
        <p:origin x="908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99897\Downloads\Telegram%20Desktop\&#1076;&#1086;&#1082;&#1083;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99897\Downloads\Telegram%20Desktop\&#1076;&#1086;&#1082;&#1083;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99897\Downloads\Telegram%20Desktop\&#1076;&#1086;&#1082;&#1083;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1"/>
    </mc:Choice>
    <mc:Fallback>
      <c:style val="1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1" i="0" u="none" strike="noStrike" kern="1200" cap="all" spc="12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/>
              <a:t>навыки</a:t>
            </a:r>
            <a:r>
              <a:rPr lang="ru-RU" baseline="0"/>
              <a:t> просьбы ханифы на пузыри</a:t>
            </a:r>
            <a:endParaRPr lang="ru-RU"/>
          </a:p>
        </c:rich>
      </c:tx>
      <c:layout>
        <c:manualLayout>
          <c:xMode val="edge"/>
          <c:yMode val="edge"/>
          <c:x val="0.16767842375867401"/>
          <c:y val="7.1725448073218581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cap="all" spc="120" normalizeH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lineChart>
        <c:grouping val="standard"/>
        <c:varyColors val="0"/>
        <c:ser>
          <c:idx val="1"/>
          <c:order val="0"/>
          <c:tx>
            <c:strRef>
              <c:f>Лист1!$D$2</c:f>
              <c:strCache>
                <c:ptCount val="1"/>
                <c:pt idx="0">
                  <c:v>Mand </c:v>
                </c:pt>
              </c:strCache>
            </c:strRef>
          </c:tx>
          <c:spPr>
            <a:ln w="22225" cap="rnd">
              <a:solidFill>
                <a:schemeClr val="tx1"/>
              </a:solidFill>
              <a:round/>
            </a:ln>
            <a:effectLst/>
          </c:spPr>
          <c:marker>
            <c:symbol val="square"/>
            <c:size val="6"/>
            <c:spPr>
              <a:solidFill>
                <a:schemeClr val="tx1"/>
              </a:solidFill>
              <a:ln w="9525">
                <a:solidFill>
                  <a:schemeClr val="tx1"/>
                </a:solidFill>
                <a:round/>
              </a:ln>
              <a:effectLst/>
            </c:spPr>
          </c:marker>
          <c:val>
            <c:numRef>
              <c:f>Лист1!$D$3:$D$15</c:f>
              <c:numCache>
                <c:formatCode>General</c:formatCode>
                <c:ptCount val="13"/>
                <c:pt idx="0">
                  <c:v>0</c:v>
                </c:pt>
                <c:pt idx="1">
                  <c:v>10</c:v>
                </c:pt>
                <c:pt idx="2">
                  <c:v>20</c:v>
                </c:pt>
                <c:pt idx="3">
                  <c:v>50</c:v>
                </c:pt>
                <c:pt idx="4">
                  <c:v>70</c:v>
                </c:pt>
                <c:pt idx="5">
                  <c:v>80</c:v>
                </c:pt>
                <c:pt idx="6">
                  <c:v>70</c:v>
                </c:pt>
                <c:pt idx="7">
                  <c:v>90</c:v>
                </c:pt>
                <c:pt idx="8">
                  <c:v>100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8F0-466A-882D-9B805CA066AE}"/>
            </c:ext>
          </c:extLst>
        </c:ser>
        <c:ser>
          <c:idx val="2"/>
          <c:order val="1"/>
          <c:tx>
            <c:strRef>
              <c:f>Лист1!$E$2</c:f>
              <c:strCache>
                <c:ptCount val="1"/>
                <c:pt idx="0">
                  <c:v>Tact </c:v>
                </c:pt>
              </c:strCache>
            </c:strRef>
          </c:tx>
          <c:spPr>
            <a:ln w="22225" cap="rnd">
              <a:solidFill>
                <a:schemeClr val="tx1"/>
              </a:solidFill>
              <a:round/>
            </a:ln>
            <a:effectLst/>
          </c:spPr>
          <c:marker>
            <c:symbol val="triangle"/>
            <c:size val="6"/>
            <c:spPr>
              <a:solidFill>
                <a:schemeClr val="tx1"/>
              </a:solidFill>
              <a:ln w="9525">
                <a:solidFill>
                  <a:schemeClr val="tx1"/>
                </a:solidFill>
                <a:round/>
              </a:ln>
              <a:effectLst/>
            </c:spPr>
          </c:marker>
          <c:val>
            <c:numRef>
              <c:f>Лист1!$E$3:$E$15</c:f>
              <c:numCache>
                <c:formatCode>General</c:formatCode>
                <c:ptCount val="13"/>
                <c:pt idx="0">
                  <c:v>0</c:v>
                </c:pt>
                <c:pt idx="1">
                  <c:v>5</c:v>
                </c:pt>
                <c:pt idx="2">
                  <c:v>10</c:v>
                </c:pt>
                <c:pt idx="3">
                  <c:v>40</c:v>
                </c:pt>
                <c:pt idx="4">
                  <c:v>50</c:v>
                </c:pt>
                <c:pt idx="5">
                  <c:v>40</c:v>
                </c:pt>
                <c:pt idx="6">
                  <c:v>90</c:v>
                </c:pt>
                <c:pt idx="7">
                  <c:v>80</c:v>
                </c:pt>
                <c:pt idx="8">
                  <c:v>100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A8F0-466A-882D-9B805CA066AE}"/>
            </c:ext>
          </c:extLst>
        </c:ser>
        <c:ser>
          <c:idx val="3"/>
          <c:order val="2"/>
          <c:tx>
            <c:strRef>
              <c:f>Лист1!$F$2</c:f>
              <c:strCache>
                <c:ptCount val="1"/>
                <c:pt idx="0">
                  <c:v>Intraverbal</c:v>
                </c:pt>
              </c:strCache>
            </c:strRef>
          </c:tx>
          <c:spPr>
            <a:ln w="22225" cap="rnd">
              <a:solidFill>
                <a:sysClr val="windowText" lastClr="000000"/>
              </a:solidFill>
              <a:round/>
            </a:ln>
            <a:effectLst/>
          </c:spPr>
          <c:marker>
            <c:symbol val="x"/>
            <c:size val="6"/>
            <c:spPr>
              <a:solidFill>
                <a:schemeClr val="tx1"/>
              </a:solidFill>
              <a:ln w="9525">
                <a:solidFill>
                  <a:sysClr val="windowText" lastClr="000000"/>
                </a:solidFill>
                <a:round/>
              </a:ln>
              <a:effectLst/>
            </c:spPr>
          </c:marker>
          <c:val>
            <c:numRef>
              <c:f>Лист1!$F$3:$F$15</c:f>
              <c:numCache>
                <c:formatCode>General</c:formatCode>
                <c:ptCount val="13"/>
                <c:pt idx="0">
                  <c:v>0</c:v>
                </c:pt>
                <c:pt idx="1">
                  <c:v>5</c:v>
                </c:pt>
                <c:pt idx="2">
                  <c:v>10</c:v>
                </c:pt>
                <c:pt idx="3">
                  <c:v>10</c:v>
                </c:pt>
                <c:pt idx="4">
                  <c:v>30</c:v>
                </c:pt>
                <c:pt idx="5">
                  <c:v>40</c:v>
                </c:pt>
                <c:pt idx="6">
                  <c:v>50</c:v>
                </c:pt>
                <c:pt idx="7">
                  <c:v>40</c:v>
                </c:pt>
                <c:pt idx="8">
                  <c:v>50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A8F0-466A-882D-9B805CA066A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374500224"/>
        <c:axId val="433604336"/>
      </c:lineChart>
      <c:catAx>
        <c:axId val="374500224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bg1"/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900" b="0" i="0" u="none" strike="noStrike" kern="1200" cap="all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ru-RU"/>
                  <a:t>недели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900" b="0" i="0" u="none" strike="noStrike" kern="1200" cap="all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ru-RU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0" i="0" u="none" strike="noStrike" kern="1200" cap="all" spc="12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433604336"/>
        <c:crosses val="autoZero"/>
        <c:auto val="1"/>
        <c:lblAlgn val="ctr"/>
        <c:lblOffset val="100"/>
        <c:noMultiLvlLbl val="0"/>
      </c:catAx>
      <c:valAx>
        <c:axId val="433604336"/>
        <c:scaling>
          <c:orientation val="minMax"/>
          <c:max val="100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900" b="0" i="0" u="none" strike="noStrike" kern="1200" cap="all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ru-RU"/>
                  <a:t>проценты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900" b="0" i="0" u="none" strike="noStrike" kern="1200" cap="all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ru-RU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dk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3745002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layout>
        <c:manualLayout>
          <c:xMode val="edge"/>
          <c:yMode val="edge"/>
          <c:x val="0.73838938037180468"/>
          <c:y val="0.39597222222222223"/>
          <c:w val="0.21935104986876636"/>
          <c:h val="0.18923665791776026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1"/>
    </mc:Choice>
    <mc:Fallback>
      <c:style val="1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1" i="0" u="none" strike="noStrike" kern="1200" cap="all" spc="12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/>
              <a:t>навыки</a:t>
            </a:r>
            <a:r>
              <a:rPr lang="ru-RU" baseline="0"/>
              <a:t> просьбы ханифы на барни</a:t>
            </a:r>
            <a:endParaRPr lang="ru-RU"/>
          </a:p>
        </c:rich>
      </c:tx>
      <c:layout>
        <c:manualLayout>
          <c:xMode val="edge"/>
          <c:yMode val="edge"/>
          <c:x val="0.16767842375867401"/>
          <c:y val="7.1725448073218581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cap="all" spc="120" normalizeH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lineChart>
        <c:grouping val="standard"/>
        <c:varyColors val="0"/>
        <c:ser>
          <c:idx val="1"/>
          <c:order val="0"/>
          <c:tx>
            <c:strRef>
              <c:f>Лист1!$S$3</c:f>
              <c:strCache>
                <c:ptCount val="1"/>
                <c:pt idx="0">
                  <c:v>Mand </c:v>
                </c:pt>
              </c:strCache>
            </c:strRef>
          </c:tx>
          <c:spPr>
            <a:ln w="22225" cap="rnd">
              <a:solidFill>
                <a:sysClr val="windowText" lastClr="000000"/>
              </a:solidFill>
              <a:round/>
            </a:ln>
            <a:effectLst/>
          </c:spPr>
          <c:marker>
            <c:symbol val="square"/>
            <c:size val="6"/>
            <c:spPr>
              <a:solidFill>
                <a:schemeClr val="tx1"/>
              </a:solidFill>
              <a:ln w="9525">
                <a:solidFill>
                  <a:sysClr val="windowText" lastClr="000000"/>
                </a:solidFill>
                <a:round/>
              </a:ln>
              <a:effectLst/>
            </c:spPr>
          </c:marker>
          <c:val>
            <c:numRef>
              <c:f>Лист1!$S$4:$S$12</c:f>
              <c:numCache>
                <c:formatCode>General</c:formatCode>
                <c:ptCount val="9"/>
                <c:pt idx="0">
                  <c:v>0</c:v>
                </c:pt>
                <c:pt idx="1">
                  <c:v>15</c:v>
                </c:pt>
                <c:pt idx="2">
                  <c:v>30</c:v>
                </c:pt>
                <c:pt idx="3">
                  <c:v>50</c:v>
                </c:pt>
                <c:pt idx="4">
                  <c:v>80</c:v>
                </c:pt>
                <c:pt idx="5">
                  <c:v>100</c:v>
                </c:pt>
                <c:pt idx="6">
                  <c:v>100</c:v>
                </c:pt>
                <c:pt idx="7">
                  <c:v>100</c:v>
                </c:pt>
                <c:pt idx="8">
                  <c:v>100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7C6-4F94-BA1F-EF052F92CA64}"/>
            </c:ext>
          </c:extLst>
        </c:ser>
        <c:ser>
          <c:idx val="2"/>
          <c:order val="1"/>
          <c:tx>
            <c:strRef>
              <c:f>Лист1!$T$3</c:f>
              <c:strCache>
                <c:ptCount val="1"/>
                <c:pt idx="0">
                  <c:v>Tact </c:v>
                </c:pt>
              </c:strCache>
            </c:strRef>
          </c:tx>
          <c:spPr>
            <a:ln w="22225" cap="rnd">
              <a:solidFill>
                <a:sysClr val="windowText" lastClr="000000"/>
              </a:solidFill>
              <a:round/>
            </a:ln>
            <a:effectLst/>
          </c:spPr>
          <c:marker>
            <c:symbol val="triangle"/>
            <c:size val="6"/>
            <c:spPr>
              <a:solidFill>
                <a:schemeClr val="tx1"/>
              </a:solidFill>
              <a:ln w="9525">
                <a:solidFill>
                  <a:sysClr val="windowText" lastClr="000000"/>
                </a:solidFill>
                <a:round/>
              </a:ln>
              <a:effectLst/>
            </c:spPr>
          </c:marker>
          <c:val>
            <c:numRef>
              <c:f>Лист1!$T$4:$T$12</c:f>
              <c:numCache>
                <c:formatCode>General</c:formatCode>
                <c:ptCount val="9"/>
                <c:pt idx="0">
                  <c:v>10</c:v>
                </c:pt>
                <c:pt idx="1">
                  <c:v>20</c:v>
                </c:pt>
                <c:pt idx="2">
                  <c:v>20</c:v>
                </c:pt>
                <c:pt idx="3">
                  <c:v>50</c:v>
                </c:pt>
                <c:pt idx="4">
                  <c:v>80</c:v>
                </c:pt>
                <c:pt idx="5">
                  <c:v>100</c:v>
                </c:pt>
                <c:pt idx="6">
                  <c:v>100</c:v>
                </c:pt>
                <c:pt idx="7">
                  <c:v>80</c:v>
                </c:pt>
                <c:pt idx="8">
                  <c:v>100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07C6-4F94-BA1F-EF052F92CA64}"/>
            </c:ext>
          </c:extLst>
        </c:ser>
        <c:ser>
          <c:idx val="3"/>
          <c:order val="2"/>
          <c:tx>
            <c:strRef>
              <c:f>Лист1!$U$3</c:f>
              <c:strCache>
                <c:ptCount val="1"/>
                <c:pt idx="0">
                  <c:v>Intraverbal</c:v>
                </c:pt>
              </c:strCache>
            </c:strRef>
          </c:tx>
          <c:spPr>
            <a:ln w="22225" cap="rnd">
              <a:solidFill>
                <a:schemeClr val="dk1">
                  <a:tint val="98500"/>
                </a:schemeClr>
              </a:solidFill>
              <a:round/>
            </a:ln>
            <a:effectLst/>
          </c:spPr>
          <c:marker>
            <c:symbol val="x"/>
            <c:size val="6"/>
            <c:spPr>
              <a:solidFill>
                <a:schemeClr val="tx1"/>
              </a:solidFill>
              <a:ln w="9525">
                <a:solidFill>
                  <a:sysClr val="windowText" lastClr="000000"/>
                </a:solidFill>
                <a:round/>
              </a:ln>
              <a:effectLst/>
            </c:spPr>
          </c:marker>
          <c:val>
            <c:numRef>
              <c:f>Лист1!$U$4:$U$12</c:f>
              <c:numCache>
                <c:formatCode>General</c:formatCode>
                <c:ptCount val="9"/>
                <c:pt idx="0">
                  <c:v>0</c:v>
                </c:pt>
                <c:pt idx="1">
                  <c:v>0</c:v>
                </c:pt>
                <c:pt idx="2">
                  <c:v>20</c:v>
                </c:pt>
                <c:pt idx="3">
                  <c:v>10</c:v>
                </c:pt>
                <c:pt idx="4">
                  <c:v>30</c:v>
                </c:pt>
                <c:pt idx="5">
                  <c:v>50</c:v>
                </c:pt>
                <c:pt idx="6">
                  <c:v>50</c:v>
                </c:pt>
                <c:pt idx="7">
                  <c:v>40</c:v>
                </c:pt>
                <c:pt idx="8">
                  <c:v>50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07C6-4F94-BA1F-EF052F92CA6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374500224"/>
        <c:axId val="433604336"/>
      </c:lineChart>
      <c:catAx>
        <c:axId val="374500224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bg1"/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900" b="0" i="0" u="none" strike="noStrike" kern="1200" cap="all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ru-RU"/>
                  <a:t>недели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900" b="0" i="0" u="none" strike="noStrike" kern="1200" cap="all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ru-RU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0" i="0" u="none" strike="noStrike" kern="1200" cap="all" spc="12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433604336"/>
        <c:crosses val="autoZero"/>
        <c:auto val="1"/>
        <c:lblAlgn val="ctr"/>
        <c:lblOffset val="100"/>
        <c:noMultiLvlLbl val="0"/>
      </c:catAx>
      <c:valAx>
        <c:axId val="433604336"/>
        <c:scaling>
          <c:orientation val="minMax"/>
          <c:max val="100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900" b="0" i="0" u="none" strike="noStrike" kern="1200" cap="all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ru-RU"/>
                  <a:t>проценты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900" b="0" i="0" u="none" strike="noStrike" kern="1200" cap="all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ru-RU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dk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3745002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layout>
        <c:manualLayout>
          <c:xMode val="edge"/>
          <c:yMode val="edge"/>
          <c:x val="0.77752828841600286"/>
          <c:y val="0.16854747671591219"/>
          <c:w val="0.20108623408375323"/>
          <c:h val="0.17585863639954705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1"/>
    </mc:Choice>
    <mc:Fallback>
      <c:style val="1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600" b="1" i="0" u="none" strike="noStrike" kern="1200" cap="all" spc="120" normalizeH="0" baseline="0">
                <a:solidFill>
                  <a:sysClr val="windowText" lastClr="000000">
                    <a:lumMod val="65000"/>
                    <a:lumOff val="35000"/>
                  </a:sysClr>
                </a:solidFill>
                <a:latin typeface="+mn-lt"/>
                <a:ea typeface="+mn-ea"/>
                <a:cs typeface="+mn-cs"/>
              </a:defRPr>
            </a:pPr>
            <a:r>
              <a:rPr lang="ru-RU"/>
              <a:t> </a:t>
            </a:r>
            <a:r>
              <a:rPr lang="ru-RU" sz="1600" b="1" i="0" u="none" strike="noStrike" kern="1200" cap="all" spc="120" normalizeH="0" baseline="0">
                <a:solidFill>
                  <a:sysClr val="windowText" lastClr="000000">
                    <a:lumMod val="65000"/>
                    <a:lumOff val="35000"/>
                  </a:sysClr>
                </a:solidFill>
              </a:rPr>
              <a:t>навыки просьбы ханифы на книгу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solidFill>
                  <a:sysClr val="windowText" lastClr="000000">
                    <a:lumMod val="65000"/>
                    <a:lumOff val="35000"/>
                  </a:sysClr>
                </a:solidFill>
              </a:defRPr>
            </a:pPr>
            <a:endParaRPr lang="ru-RU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marL="0" marR="0" lvl="0" indent="0" algn="ctr" defTabSz="914400" rtl="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 sz="1600" b="1" i="0" u="none" strike="noStrike" kern="1200" cap="all" spc="120" normalizeH="0" baseline="0">
              <a:solidFill>
                <a:sysClr val="windowText" lastClr="000000">
                  <a:lumMod val="65000"/>
                  <a:lumOff val="35000"/>
                </a:sys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Лист1!$D$44</c:f>
              <c:strCache>
                <c:ptCount val="1"/>
                <c:pt idx="0">
                  <c:v>Mand </c:v>
                </c:pt>
              </c:strCache>
            </c:strRef>
          </c:tx>
          <c:spPr>
            <a:ln w="22225" cap="rnd">
              <a:solidFill>
                <a:schemeClr val="tx1"/>
              </a:solidFill>
              <a:round/>
            </a:ln>
            <a:effectLst/>
          </c:spPr>
          <c:marker>
            <c:symbol val="diamond"/>
            <c:size val="6"/>
            <c:spPr>
              <a:solidFill>
                <a:schemeClr val="tx1"/>
              </a:solidFill>
              <a:ln w="9525">
                <a:solidFill>
                  <a:schemeClr val="tx1"/>
                </a:solidFill>
                <a:round/>
              </a:ln>
              <a:effectLst/>
            </c:spPr>
          </c:marker>
          <c:val>
            <c:numRef>
              <c:f>Лист1!$D$45:$D$53</c:f>
              <c:numCache>
                <c:formatCode>General</c:formatCode>
                <c:ptCount val="9"/>
                <c:pt idx="0">
                  <c:v>10</c:v>
                </c:pt>
                <c:pt idx="1">
                  <c:v>15</c:v>
                </c:pt>
                <c:pt idx="2">
                  <c:v>40</c:v>
                </c:pt>
                <c:pt idx="3">
                  <c:v>30</c:v>
                </c:pt>
                <c:pt idx="4">
                  <c:v>50</c:v>
                </c:pt>
                <c:pt idx="5">
                  <c:v>80</c:v>
                </c:pt>
                <c:pt idx="6">
                  <c:v>80</c:v>
                </c:pt>
                <c:pt idx="7">
                  <c:v>70</c:v>
                </c:pt>
                <c:pt idx="8">
                  <c:v>90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D2F-4153-8523-201CFE348F7A}"/>
            </c:ext>
          </c:extLst>
        </c:ser>
        <c:ser>
          <c:idx val="1"/>
          <c:order val="1"/>
          <c:tx>
            <c:strRef>
              <c:f>Лист1!$E$44</c:f>
              <c:strCache>
                <c:ptCount val="1"/>
                <c:pt idx="0">
                  <c:v>Tact </c:v>
                </c:pt>
              </c:strCache>
            </c:strRef>
          </c:tx>
          <c:spPr>
            <a:ln w="22225" cap="rnd">
              <a:solidFill>
                <a:schemeClr val="tx1"/>
              </a:solidFill>
              <a:round/>
            </a:ln>
            <a:effectLst/>
          </c:spPr>
          <c:marker>
            <c:symbol val="square"/>
            <c:size val="6"/>
            <c:spPr>
              <a:solidFill>
                <a:schemeClr val="tx1"/>
              </a:solidFill>
              <a:ln w="9525">
                <a:solidFill>
                  <a:schemeClr val="tx1"/>
                </a:solidFill>
                <a:round/>
              </a:ln>
              <a:effectLst/>
            </c:spPr>
          </c:marker>
          <c:val>
            <c:numRef>
              <c:f>Лист1!$E$45:$E$53</c:f>
              <c:numCache>
                <c:formatCode>General</c:formatCode>
                <c:ptCount val="9"/>
                <c:pt idx="0">
                  <c:v>10</c:v>
                </c:pt>
                <c:pt idx="1">
                  <c:v>20</c:v>
                </c:pt>
                <c:pt idx="2">
                  <c:v>30</c:v>
                </c:pt>
                <c:pt idx="3">
                  <c:v>40</c:v>
                </c:pt>
                <c:pt idx="4">
                  <c:v>50</c:v>
                </c:pt>
                <c:pt idx="5">
                  <c:v>70</c:v>
                </c:pt>
                <c:pt idx="6">
                  <c:v>80</c:v>
                </c:pt>
                <c:pt idx="7">
                  <c:v>80</c:v>
                </c:pt>
                <c:pt idx="8">
                  <c:v>100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7D2F-4153-8523-201CFE348F7A}"/>
            </c:ext>
          </c:extLst>
        </c:ser>
        <c:ser>
          <c:idx val="2"/>
          <c:order val="2"/>
          <c:tx>
            <c:strRef>
              <c:f>Лист1!$F$44</c:f>
              <c:strCache>
                <c:ptCount val="1"/>
                <c:pt idx="0">
                  <c:v>Intraverbal</c:v>
                </c:pt>
              </c:strCache>
            </c:strRef>
          </c:tx>
          <c:spPr>
            <a:ln w="22225" cap="rnd">
              <a:solidFill>
                <a:schemeClr val="tx1"/>
              </a:solidFill>
              <a:round/>
            </a:ln>
            <a:effectLst/>
          </c:spPr>
          <c:marker>
            <c:symbol val="triangle"/>
            <c:size val="6"/>
            <c:spPr>
              <a:solidFill>
                <a:schemeClr val="tx1"/>
              </a:solidFill>
              <a:ln w="9525">
                <a:solidFill>
                  <a:schemeClr val="tx1"/>
                </a:solidFill>
                <a:round/>
              </a:ln>
              <a:effectLst/>
            </c:spPr>
          </c:marker>
          <c:val>
            <c:numRef>
              <c:f>Лист1!$F$45:$F$53</c:f>
              <c:numCache>
                <c:formatCode>General</c:formatCode>
                <c:ptCount val="9"/>
                <c:pt idx="0">
                  <c:v>0</c:v>
                </c:pt>
                <c:pt idx="1">
                  <c:v>0</c:v>
                </c:pt>
                <c:pt idx="2">
                  <c:v>20</c:v>
                </c:pt>
                <c:pt idx="3">
                  <c:v>10</c:v>
                </c:pt>
                <c:pt idx="4">
                  <c:v>30</c:v>
                </c:pt>
                <c:pt idx="5">
                  <c:v>60</c:v>
                </c:pt>
                <c:pt idx="6">
                  <c:v>50</c:v>
                </c:pt>
                <c:pt idx="7">
                  <c:v>40</c:v>
                </c:pt>
                <c:pt idx="8">
                  <c:v>50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7D2F-4153-8523-201CFE348F7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538903288"/>
        <c:axId val="538904368"/>
      </c:lineChart>
      <c:catAx>
        <c:axId val="538903288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bg1"/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900" b="0" i="0" u="none" strike="noStrike" kern="1200" cap="all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ru-RU"/>
                  <a:t>недели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900" b="0" i="0" u="none" strike="noStrike" kern="1200" cap="all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ru-RU"/>
            </a:p>
          </c:txPr>
        </c:title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0" i="0" u="none" strike="noStrike" kern="1200" cap="all" spc="12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538904368"/>
        <c:crosses val="autoZero"/>
        <c:auto val="1"/>
        <c:lblAlgn val="ctr"/>
        <c:lblOffset val="100"/>
        <c:noMultiLvlLbl val="0"/>
      </c:catAx>
      <c:valAx>
        <c:axId val="538904368"/>
        <c:scaling>
          <c:orientation val="minMax"/>
          <c:max val="100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900" b="0" i="0" u="none" strike="noStrike" kern="1200" cap="all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ru-RU"/>
                  <a:t> проценты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900" b="0" i="0" u="none" strike="noStrike" kern="1200" cap="all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ru-RU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dk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538903288"/>
        <c:crosses val="autoZero"/>
        <c:crossBetween val="between"/>
        <c:majorUnit val="10"/>
      </c:valAx>
      <c:spPr>
        <a:noFill/>
        <a:ln>
          <a:noFill/>
        </a:ln>
        <a:effectLst/>
      </c:spPr>
    </c:plotArea>
    <c:legend>
      <c:legendPos val="t"/>
      <c:layout>
        <c:manualLayout>
          <c:xMode val="edge"/>
          <c:yMode val="edge"/>
          <c:x val="0.71671325459317581"/>
          <c:y val="0.2061574074074074"/>
          <c:w val="0.24435104986876635"/>
          <c:h val="0.23553295421405654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20">
  <a:schemeClr val="dk1"/>
  <cs:variation>
    <a:tint val="88500"/>
  </cs:variation>
  <cs:variation>
    <a:tint val="55000"/>
  </cs:variation>
  <cs:variation>
    <a:tint val="75000"/>
  </cs:variation>
  <cs:variation>
    <a:tint val="98500"/>
  </cs:variation>
  <cs:variation>
    <a:tint val="30000"/>
  </cs:variation>
  <cs:variation>
    <a:tint val="60000"/>
  </cs:variation>
  <cs:variation>
    <a:tint val="8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20">
  <a:schemeClr val="dk1"/>
  <cs:variation>
    <a:tint val="88500"/>
  </cs:variation>
  <cs:variation>
    <a:tint val="55000"/>
  </cs:variation>
  <cs:variation>
    <a:tint val="75000"/>
  </cs:variation>
  <cs:variation>
    <a:tint val="98500"/>
  </cs:variation>
  <cs:variation>
    <a:tint val="30000"/>
  </cs:variation>
  <cs:variation>
    <a:tint val="60000"/>
  </cs:variation>
  <cs:variation>
    <a:tint val="8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20">
  <a:schemeClr val="dk1"/>
  <cs:variation>
    <a:tint val="88500"/>
  </cs:variation>
  <cs:variation>
    <a:tint val="55000"/>
  </cs:variation>
  <cs:variation>
    <a:tint val="75000"/>
  </cs:variation>
  <cs:variation>
    <a:tint val="98500"/>
  </cs:variation>
  <cs:variation>
    <a:tint val="30000"/>
  </cs:variation>
  <cs:variation>
    <a:tint val="60000"/>
  </cs:variation>
  <cs:variation>
    <a:tint val="80000"/>
  </cs:variation>
</cs:colorStyle>
</file>

<file path=ppt/charts/style1.xml><?xml version="1.0" encoding="utf-8"?>
<cs:chartStyle xmlns:cs="http://schemas.microsoft.com/office/drawing/2012/chartStyle" xmlns:a="http://schemas.openxmlformats.org/drawingml/2006/main" id="23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800" kern="1200" cap="all" spc="120" normalizeH="0" baseline="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50000"/>
        <a:lumOff val="50000"/>
      </a:schemeClr>
    </cs:fontRef>
    <cs:defRPr sz="900" b="0" i="0" u="none" strike="noStrike" kern="1200" baseline="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22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phClr"/>
        </a:solidFill>
        <a:round/>
      </a:ln>
    </cs:spPr>
  </cs:dataPointMarker>
  <cs:dataPointMarkerLayout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15000"/>
            <a:lumOff val="8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cap="all" spc="12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8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3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800" kern="1200" cap="all" spc="120" normalizeH="0" baseline="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50000"/>
        <a:lumOff val="50000"/>
      </a:schemeClr>
    </cs:fontRef>
    <cs:defRPr sz="900" b="0" i="0" u="none" strike="noStrike" kern="1200" baseline="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22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phClr"/>
        </a:solidFill>
        <a:round/>
      </a:ln>
    </cs:spPr>
  </cs:dataPointMarker>
  <cs:dataPointMarkerLayout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15000"/>
            <a:lumOff val="8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cap="all" spc="12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8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3.xml><?xml version="1.0" encoding="utf-8"?>
<cs:chartStyle xmlns:cs="http://schemas.microsoft.com/office/drawing/2012/chartStyle" xmlns:a="http://schemas.openxmlformats.org/drawingml/2006/main" id="23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800" kern="1200" cap="all" spc="120" normalizeH="0" baseline="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50000"/>
        <a:lumOff val="50000"/>
      </a:schemeClr>
    </cs:fontRef>
    <cs:defRPr sz="900" b="0" i="0" u="none" strike="noStrike" kern="1200" baseline="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22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phClr"/>
        </a:solidFill>
        <a:round/>
      </a:ln>
    </cs:spPr>
  </cs:dataPointMarker>
  <cs:dataPointMarkerLayout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15000"/>
            <a:lumOff val="8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cap="all" spc="12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8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AADB9B-6DC3-4CB6-8460-F82358286ED0}" type="datetimeFigureOut">
              <a:rPr lang="ru-RU" smtClean="0"/>
              <a:t>08.09.2023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5EA7C2-B9CB-45D3-A7E3-E94BE6FFCCC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239230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AADB9B-6DC3-4CB6-8460-F82358286ED0}" type="datetimeFigureOut">
              <a:rPr lang="ru-RU" smtClean="0"/>
              <a:t>08.09.2023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5EA7C2-B9CB-45D3-A7E3-E94BE6FFCCC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619651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AADB9B-6DC3-4CB6-8460-F82358286ED0}" type="datetimeFigureOut">
              <a:rPr lang="ru-RU" smtClean="0"/>
              <a:t>08.09.2023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5EA7C2-B9CB-45D3-A7E3-E94BE6FFCCC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977737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AADB9B-6DC3-4CB6-8460-F82358286ED0}" type="datetimeFigureOut">
              <a:rPr lang="ru-RU" smtClean="0"/>
              <a:t>08.09.2023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5EA7C2-B9CB-45D3-A7E3-E94BE6FFCCC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162001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AADB9B-6DC3-4CB6-8460-F82358286ED0}" type="datetimeFigureOut">
              <a:rPr lang="ru-RU" smtClean="0"/>
              <a:t>08.09.2023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5EA7C2-B9CB-45D3-A7E3-E94BE6FFCCC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375405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AADB9B-6DC3-4CB6-8460-F82358286ED0}" type="datetimeFigureOut">
              <a:rPr lang="ru-RU" smtClean="0"/>
              <a:t>08.09.2023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5EA7C2-B9CB-45D3-A7E3-E94BE6FFCCC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086028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AADB9B-6DC3-4CB6-8460-F82358286ED0}" type="datetimeFigureOut">
              <a:rPr lang="ru-RU" smtClean="0"/>
              <a:t>08.09.2023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5EA7C2-B9CB-45D3-A7E3-E94BE6FFCCC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040586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AADB9B-6DC3-4CB6-8460-F82358286ED0}" type="datetimeFigureOut">
              <a:rPr lang="ru-RU" smtClean="0"/>
              <a:t>08.09.2023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5EA7C2-B9CB-45D3-A7E3-E94BE6FFCCC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138937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AADB9B-6DC3-4CB6-8460-F82358286ED0}" type="datetimeFigureOut">
              <a:rPr lang="ru-RU" smtClean="0"/>
              <a:t>08.09.2023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5EA7C2-B9CB-45D3-A7E3-E94BE6FFCCC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292670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AADB9B-6DC3-4CB6-8460-F82358286ED0}" type="datetimeFigureOut">
              <a:rPr lang="ru-RU" smtClean="0"/>
              <a:t>08.09.2023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5EA7C2-B9CB-45D3-A7E3-E94BE6FFCCC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563739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</p:spPr>
        <p:txBody>
          <a:bodyPr anchor="ctr"/>
          <a:lstStyle>
            <a:lvl1pPr algn="ctr"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AADB9B-6DC3-4CB6-8460-F82358286ED0}" type="datetimeFigureOut">
              <a:rPr lang="ru-RU" smtClean="0"/>
              <a:t>08.09.2023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5EA7C2-B9CB-45D3-A7E3-E94BE6FFCCC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5871042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AADB9B-6DC3-4CB6-8460-F82358286ED0}" type="datetimeFigureOut">
              <a:rPr lang="ru-RU" smtClean="0"/>
              <a:t>08.09.2023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5EA7C2-B9CB-45D3-A7E3-E94BE6FFCCC2}" type="slidenum">
              <a:rPr lang="ru-RU" smtClean="0"/>
              <a:t>‹#›</a:t>
            </a:fld>
            <a:endParaRPr lang="ru-RU"/>
          </a:p>
        </p:txBody>
      </p:sp>
      <p:sp>
        <p:nvSpPr>
          <p:cNvPr id="13" name="TextBox 12"/>
          <p:cNvSpPr txBox="1"/>
          <p:nvPr/>
        </p:nvSpPr>
        <p:spPr>
          <a:xfrm>
            <a:off x="1001488" y="75416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557558" y="29935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39901010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AADB9B-6DC3-4CB6-8460-F82358286ED0}" type="datetimeFigureOut">
              <a:rPr lang="ru-RU" smtClean="0"/>
              <a:t>08.09.2023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5EA7C2-B9CB-45D3-A7E3-E94BE6FFCCC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7627173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AADB9B-6DC3-4CB6-8460-F82358286ED0}" type="datetimeFigureOut">
              <a:rPr lang="ru-RU" smtClean="0"/>
              <a:t>08.09.2023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5EA7C2-B9CB-45D3-A7E3-E94BE6FFCCC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3961457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AADB9B-6DC3-4CB6-8460-F82358286ED0}" type="datetimeFigureOut">
              <a:rPr lang="ru-RU" smtClean="0"/>
              <a:t>08.09.2023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5EA7C2-B9CB-45D3-A7E3-E94BE6FFCCC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7765021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AADB9B-6DC3-4CB6-8460-F82358286ED0}" type="datetimeFigureOut">
              <a:rPr lang="ru-RU" smtClean="0"/>
              <a:t>08.09.2023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5EA7C2-B9CB-45D3-A7E3-E94BE6FFCCC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5235519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AADB9B-6DC3-4CB6-8460-F82358286ED0}" type="datetimeFigureOut">
              <a:rPr lang="ru-RU" smtClean="0"/>
              <a:t>08.09.2023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5EA7C2-B9CB-45D3-A7E3-E94BE6FFCCC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6667997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1_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1412" y="2666999"/>
            <a:ext cx="4876800" cy="3124201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0612" y="2667000"/>
            <a:ext cx="4876800" cy="3124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AADB9B-6DC3-4CB6-8460-F82358286ED0}" type="datetimeFigureOut">
              <a:rPr lang="ru-RU" smtClean="0"/>
              <a:t>08.09.2023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5EA7C2-B9CB-45D3-A7E3-E94BE6FFCCC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7651915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AADB9B-6DC3-4CB6-8460-F82358286ED0}" type="datetimeFigureOut">
              <a:rPr lang="ru-RU" smtClean="0"/>
              <a:t>08.09.2023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5EA7C2-B9CB-45D3-A7E3-E94BE6FFCCC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667270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1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21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93AADB9B-6DC3-4CB6-8460-F82358286ED0}" type="datetimeFigureOut">
              <a:rPr lang="ru-RU" smtClean="0"/>
              <a:t>08.09.2023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785EA7C2-B9CB-45D3-A7E3-E94BE6FFCCC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213387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4" r:id="rId1"/>
    <p:sldLayoutId id="2147483835" r:id="rId2"/>
    <p:sldLayoutId id="2147483836" r:id="rId3"/>
    <p:sldLayoutId id="2147483837" r:id="rId4"/>
    <p:sldLayoutId id="2147483838" r:id="rId5"/>
    <p:sldLayoutId id="2147483839" r:id="rId6"/>
    <p:sldLayoutId id="2147483840" r:id="rId7"/>
    <p:sldLayoutId id="2147483841" r:id="rId8"/>
    <p:sldLayoutId id="2147483842" r:id="rId9"/>
    <p:sldLayoutId id="2147483843" r:id="rId10"/>
    <p:sldLayoutId id="2147483844" r:id="rId11"/>
    <p:sldLayoutId id="2147483845" r:id="rId12"/>
    <p:sldLayoutId id="2147483846" r:id="rId13"/>
    <p:sldLayoutId id="2147483847" r:id="rId14"/>
    <p:sldLayoutId id="2147483848" r:id="rId15"/>
    <p:sldLayoutId id="2147483849" r:id="rId16"/>
    <p:sldLayoutId id="2147483850" r:id="rId17"/>
    <p:sldLayoutId id="2147483851" r:id="rId18"/>
    <p:sldLayoutId id="2147483852" r:id="rId19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tx1"/>
        </a:buClr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19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8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8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9.xml"/><Relationship Id="rId4" Type="http://schemas.openxmlformats.org/officeDocument/2006/relationships/chart" Target="../charts/char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0B172E7-5D7A-F7F5-F958-5BC39A7F88C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ru-RU" sz="3600" dirty="0"/>
              <a:t>Генеративное обучение: проявление реакций </a:t>
            </a:r>
            <a:r>
              <a:rPr lang="ru-RU" sz="3600" dirty="0" err="1"/>
              <a:t>интравербализации</a:t>
            </a:r>
            <a:r>
              <a:rPr lang="ru-RU" sz="3600" dirty="0"/>
              <a:t> и такт при использовании жестовой системы коммуникации у ребенка с РАС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D64E02E7-369A-39FC-4156-199318AAA60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 lnSpcReduction="10000"/>
          </a:bodyPr>
          <a:lstStyle/>
          <a:p>
            <a:pPr algn="r"/>
            <a:r>
              <a:rPr lang="ru-RU" dirty="0"/>
              <a:t>Саттарова Зухра </a:t>
            </a:r>
            <a:endParaRPr lang="en-US" dirty="0"/>
          </a:p>
          <a:p>
            <a:pPr algn="r"/>
            <a:r>
              <a:rPr lang="ru-RU" dirty="0"/>
              <a:t>(Сертифицированный поведенческий </a:t>
            </a:r>
            <a:endParaRPr lang="en-US" dirty="0"/>
          </a:p>
          <a:p>
            <a:pPr algn="r"/>
            <a:r>
              <a:rPr lang="ru-RU" dirty="0"/>
              <a:t>аналитик и супервизор </a:t>
            </a:r>
            <a:r>
              <a:rPr lang="en-US" dirty="0"/>
              <a:t>CBA-S)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588964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79AC976-3A7E-2053-54A9-2FB672DFC7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774" y="751867"/>
            <a:ext cx="10364451" cy="1596177"/>
          </a:xfrm>
        </p:spPr>
        <p:txBody>
          <a:bodyPr/>
          <a:lstStyle/>
          <a:p>
            <a:r>
              <a:rPr lang="ru-RU" sz="3200" dirty="0"/>
              <a:t>Введение</a:t>
            </a:r>
            <a:r>
              <a:rPr lang="ru-RU" dirty="0"/>
              <a:t>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8B9547C-B3C3-B9DC-15FB-A7FC5F11A9CE}"/>
              </a:ext>
            </a:extLst>
          </p:cNvPr>
          <p:cNvSpPr txBox="1"/>
          <p:nvPr/>
        </p:nvSpPr>
        <p:spPr>
          <a:xfrm>
            <a:off x="913774" y="2147998"/>
            <a:ext cx="1067686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/>
              <a:t>Речь является неотъемлемой частью жизнедеятельности человека. </a:t>
            </a:r>
          </a:p>
          <a:p>
            <a:endParaRPr lang="ru-RU" sz="2000" dirty="0"/>
          </a:p>
          <a:p>
            <a:r>
              <a:rPr lang="ru-RU" sz="2000" dirty="0"/>
              <a:t>Для детей с аутизмом речь может стать трудно вырабатываемым навыком. </a:t>
            </a:r>
          </a:p>
          <a:p>
            <a:endParaRPr lang="ru-RU" sz="2000" dirty="0"/>
          </a:p>
          <a:p>
            <a:r>
              <a:rPr lang="ru-RU" sz="2000" dirty="0"/>
              <a:t>Наличие альтернативной системы коммуникации в этом случае может стать ключевой задачей для выработки навыка просьбы и диалога </a:t>
            </a:r>
            <a:r>
              <a:rPr lang="en-US" sz="2000" dirty="0"/>
              <a:t>( Ziomek </a:t>
            </a:r>
            <a:r>
              <a:rPr lang="uz-Cyrl-UZ" sz="2000" dirty="0"/>
              <a:t>и </a:t>
            </a:r>
            <a:r>
              <a:rPr lang="en-US" sz="2000" dirty="0"/>
              <a:t>Rehfeldt 2008)</a:t>
            </a:r>
            <a:endParaRPr lang="ru-RU" sz="2000" dirty="0"/>
          </a:p>
          <a:p>
            <a:endParaRPr lang="ru-RU" sz="2000" dirty="0"/>
          </a:p>
          <a:p>
            <a:r>
              <a:rPr lang="ru-RU" sz="2000" dirty="0"/>
              <a:t>Некоторые из этих альтернативных систем коммуникации включают язык жестов и системы изображений (</a:t>
            </a:r>
            <a:r>
              <a:rPr lang="ru-RU" sz="2000" dirty="0" err="1"/>
              <a:t>Sundberg</a:t>
            </a:r>
            <a:r>
              <a:rPr lang="ru-RU" sz="2000" dirty="0"/>
              <a:t>, 1993). Язык жестов - это система, основанная на топографии (Michael, 1985), и может быть эффективна при установлении чисто вербальных лиц, что является предполагаемым недостатком систем, основанных на отборе (</a:t>
            </a:r>
            <a:r>
              <a:rPr lang="ru-RU" sz="2000" dirty="0" err="1"/>
              <a:t>Sundberg</a:t>
            </a:r>
            <a:r>
              <a:rPr lang="ru-RU" sz="2000" dirty="0"/>
              <a:t>, 1993). </a:t>
            </a:r>
          </a:p>
          <a:p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265260490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74ED37A8-FC38-A129-E82A-590BBCA1B5F2}"/>
              </a:ext>
            </a:extLst>
          </p:cNvPr>
          <p:cNvSpPr txBox="1"/>
          <p:nvPr/>
        </p:nvSpPr>
        <p:spPr>
          <a:xfrm>
            <a:off x="923260" y="1499190"/>
            <a:ext cx="10549270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/>
              <a:t>Название доклада </a:t>
            </a:r>
            <a:r>
              <a:rPr lang="en-US" sz="2000" dirty="0"/>
              <a:t>Acquisition of </a:t>
            </a:r>
            <a:r>
              <a:rPr lang="en-US" sz="2000" dirty="0" err="1"/>
              <a:t>Mands</a:t>
            </a:r>
            <a:r>
              <a:rPr lang="en-US" sz="2000" dirty="0"/>
              <a:t>, </a:t>
            </a:r>
            <a:r>
              <a:rPr lang="en-US" sz="2000" dirty="0" err="1"/>
              <a:t>Tacts</a:t>
            </a:r>
            <a:r>
              <a:rPr lang="en-US" sz="2000" dirty="0"/>
              <a:t>, and Intraverbals Through Sign Exposure in an Individual With Autism</a:t>
            </a:r>
            <a:r>
              <a:rPr lang="ru-RU" sz="2000" dirty="0"/>
              <a:t> (</a:t>
            </a:r>
            <a:r>
              <a:rPr lang="en-US" sz="2000" dirty="0"/>
              <a:t>Amber L. Valentino, Marcus Autism Center M. Alice </a:t>
            </a:r>
            <a:r>
              <a:rPr lang="en-US" sz="2000" dirty="0" err="1"/>
              <a:t>Shillingsburg</a:t>
            </a:r>
            <a:r>
              <a:rPr lang="en-US" sz="2000" dirty="0"/>
              <a:t>, Marcus Autism Center and Emory University School of </a:t>
            </a:r>
            <a:r>
              <a:rPr lang="en-US" sz="2000" dirty="0" err="1"/>
              <a:t>Medicin</a:t>
            </a:r>
            <a:r>
              <a:rPr lang="ru-RU" sz="2000" dirty="0"/>
              <a:t>е)</a:t>
            </a:r>
          </a:p>
          <a:p>
            <a:endParaRPr lang="ru-RU" sz="2000" dirty="0"/>
          </a:p>
          <a:p>
            <a:r>
              <a:rPr lang="ru-RU" sz="2000" dirty="0"/>
              <a:t>В исследовании </a:t>
            </a:r>
            <a:r>
              <a:rPr lang="en-US" sz="2000" dirty="0"/>
              <a:t>Valentino &amp; </a:t>
            </a:r>
            <a:r>
              <a:rPr lang="en-US" sz="2000" dirty="0" err="1"/>
              <a:t>Shillingsburg</a:t>
            </a:r>
            <a:r>
              <a:rPr lang="en-US" sz="2000" dirty="0"/>
              <a:t> (2008 </a:t>
            </a:r>
            <a:r>
              <a:rPr lang="ru-RU" sz="2000" dirty="0"/>
              <a:t>год) проводилась оценка влияния просьбы с помощью жестовой коммуникации на такт реакции и интравербальных навыков у ребенка с аутизмом.</a:t>
            </a:r>
          </a:p>
          <a:p>
            <a:endParaRPr lang="ru-RU" sz="2000" dirty="0"/>
          </a:p>
          <a:p>
            <a:r>
              <a:rPr lang="ru-RU" sz="2000" dirty="0"/>
              <a:t>При обучении вербальному поведению существует распространенная практическая проблема, связанная с тем, что каждое отдельное слово должно преподаваться непосредственно ( </a:t>
            </a:r>
            <a:r>
              <a:rPr lang="en-US" sz="2000" dirty="0"/>
              <a:t>Sandberg 1993)</a:t>
            </a:r>
            <a:r>
              <a:rPr lang="ru-RU" sz="2000" dirty="0"/>
              <a:t> . </a:t>
            </a:r>
          </a:p>
          <a:p>
            <a:r>
              <a:rPr lang="ru-RU" sz="2000" dirty="0"/>
              <a:t>Однако, если язык может быть усвоен путем случайного наблюдения, вербальное поведение может быстро развиваться. </a:t>
            </a:r>
          </a:p>
          <a:p>
            <a:endParaRPr lang="ru-RU" sz="2000" dirty="0"/>
          </a:p>
          <a:p>
            <a:endParaRPr lang="ru-RU" sz="2000" dirty="0"/>
          </a:p>
          <a:p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220861737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64216C2-81FB-1B52-632B-C3E757934D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775" y="980467"/>
            <a:ext cx="10364451" cy="1596177"/>
          </a:xfrm>
        </p:spPr>
        <p:txBody>
          <a:bodyPr/>
          <a:lstStyle/>
          <a:p>
            <a:r>
              <a:rPr lang="ru-RU" sz="3200" dirty="0"/>
              <a:t>Выводы</a:t>
            </a:r>
            <a:r>
              <a:rPr lang="ru-RU" dirty="0"/>
              <a:t> </a:t>
            </a:r>
            <a:r>
              <a:rPr lang="ru-RU" sz="3200" dirty="0"/>
              <a:t>исследования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9807F87-02FE-6302-89B8-579C262094CC}"/>
              </a:ext>
            </a:extLst>
          </p:cNvPr>
          <p:cNvSpPr txBox="1"/>
          <p:nvPr/>
        </p:nvSpPr>
        <p:spPr>
          <a:xfrm>
            <a:off x="913775" y="2729044"/>
            <a:ext cx="10515600" cy="25237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/>
              <a:t>Учитывая высокую зависимость детей с аутизмом от альтернативных систем общения, необходимы дополнительные исследования для изучения процедур обучения, которые приводят к появлению ответов без непосредственного обучения. </a:t>
            </a:r>
            <a:r>
              <a:rPr lang="ru-RU" sz="2000" dirty="0" err="1"/>
              <a:t>Зиомек</a:t>
            </a:r>
            <a:r>
              <a:rPr lang="ru-RU" sz="2000" dirty="0"/>
              <a:t> и </a:t>
            </a:r>
            <a:r>
              <a:rPr lang="ru-RU" sz="2000" dirty="0" err="1"/>
              <a:t>Рефельдт</a:t>
            </a:r>
            <a:r>
              <a:rPr lang="ru-RU" sz="2000" dirty="0"/>
              <a:t> (2008) наблюдали появление нетренированных вербальных </a:t>
            </a:r>
            <a:r>
              <a:rPr lang="ru-RU" sz="2000" dirty="0" err="1"/>
              <a:t>оперантов</a:t>
            </a:r>
            <a:r>
              <a:rPr lang="ru-RU" sz="2000" dirty="0"/>
              <a:t> у взрослых с тяжелыми нарушениями после успешного обучения предпочитаемым предметам с помощью  альтернативной системы коммуникации с использованием карточек PECS. </a:t>
            </a:r>
          </a:p>
          <a:p>
            <a:endParaRPr lang="ru-RU" sz="2000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2901628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64216C2-81FB-1B52-632B-C3E757934D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775" y="980336"/>
            <a:ext cx="10364451" cy="1596177"/>
          </a:xfrm>
        </p:spPr>
        <p:txBody>
          <a:bodyPr/>
          <a:lstStyle/>
          <a:p>
            <a:r>
              <a:rPr lang="ru-RU" sz="3200" dirty="0"/>
              <a:t>Выводы</a:t>
            </a:r>
            <a:r>
              <a:rPr lang="ru-RU" dirty="0"/>
              <a:t> </a:t>
            </a:r>
            <a:r>
              <a:rPr lang="ru-RU" sz="3200" dirty="0"/>
              <a:t>исследования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9807F87-02FE-6302-89B8-579C262094CC}"/>
              </a:ext>
            </a:extLst>
          </p:cNvPr>
          <p:cNvSpPr txBox="1"/>
          <p:nvPr/>
        </p:nvSpPr>
        <p:spPr>
          <a:xfrm>
            <a:off x="913775" y="2576513"/>
            <a:ext cx="10515600" cy="25237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2000" dirty="0"/>
          </a:p>
          <a:p>
            <a:r>
              <a:rPr lang="ru-RU" sz="2000" dirty="0"/>
              <a:t>В исследовании </a:t>
            </a:r>
            <a:r>
              <a:rPr lang="ru-RU" sz="2000" dirty="0" err="1"/>
              <a:t>Зиомека</a:t>
            </a:r>
            <a:r>
              <a:rPr lang="ru-RU" sz="2000" dirty="0"/>
              <a:t> и </a:t>
            </a:r>
            <a:r>
              <a:rPr lang="ru-RU" sz="2000" dirty="0" err="1"/>
              <a:t>Рефельдта</a:t>
            </a:r>
            <a:r>
              <a:rPr lang="ru-RU" sz="2000" dirty="0"/>
              <a:t> манд-реакциям обучали напрямую, и у некоторых участников появились такт и интравербальный навык. </a:t>
            </a:r>
          </a:p>
          <a:p>
            <a:endParaRPr lang="ru-RU" sz="2000" dirty="0"/>
          </a:p>
          <a:p>
            <a:r>
              <a:rPr lang="ru-RU" sz="2000" dirty="0"/>
              <a:t>Целью настоящего исследования было оценить влияние воздействия жестовой коммуникации  без прямого обучения на появление манд реакции , такт и интравербальных навыков у ребенка с аутизмом.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0372541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7E081E4-C934-BA99-C474-843F443A55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dirty="0"/>
              <a:t>Случай из практики</a:t>
            </a:r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23F84A01-5A0E-A978-5C95-005C96C2C121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75513" y="1986094"/>
            <a:ext cx="2630487" cy="350731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0E4B5C9A-D7DF-0EAB-DAD8-39CE3A7EE495}"/>
              </a:ext>
            </a:extLst>
          </p:cNvPr>
          <p:cNvSpPr txBox="1"/>
          <p:nvPr/>
        </p:nvSpPr>
        <p:spPr>
          <a:xfrm>
            <a:off x="1866900" y="2151727"/>
            <a:ext cx="531495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/>
              <a:t>Имя: Ханифа</a:t>
            </a:r>
          </a:p>
          <a:p>
            <a:r>
              <a:rPr lang="ru-RU" sz="2000" dirty="0"/>
              <a:t>Пол: Женский</a:t>
            </a:r>
          </a:p>
          <a:p>
            <a:r>
              <a:rPr lang="ru-RU" sz="2000" dirty="0"/>
              <a:t>Возраст: 5 лет</a:t>
            </a:r>
          </a:p>
          <a:p>
            <a:endParaRPr lang="ru-RU" sz="2000" dirty="0"/>
          </a:p>
          <a:p>
            <a:r>
              <a:rPr lang="ru-RU" sz="2000" dirty="0"/>
              <a:t>Ханифа, девочка с аутизмом, посещает коррекционный детский сад </a:t>
            </a:r>
            <a:r>
              <a:rPr lang="ru-RU" sz="2000" dirty="0" err="1"/>
              <a:t>Dreamberry</a:t>
            </a:r>
            <a:r>
              <a:rPr lang="ru-RU" sz="2000" dirty="0"/>
              <a:t>. </a:t>
            </a:r>
          </a:p>
          <a:p>
            <a:r>
              <a:rPr lang="ru-RU" sz="2000" dirty="0"/>
              <a:t>Пять дней в неделю получает в саду уроки ABA терапии. </a:t>
            </a:r>
          </a:p>
        </p:txBody>
      </p:sp>
    </p:spTree>
    <p:extLst>
      <p:ext uri="{BB962C8B-B14F-4D97-AF65-F5344CB8AC3E}">
        <p14:creationId xmlns:p14="http://schemas.microsoft.com/office/powerpoint/2010/main" val="42211963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6068E2C-73C1-3180-024B-A513C8EC35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2950" y="776472"/>
            <a:ext cx="10515600" cy="1325563"/>
          </a:xfrm>
        </p:spPr>
        <p:txBody>
          <a:bodyPr>
            <a:normAutofit/>
          </a:bodyPr>
          <a:lstStyle/>
          <a:p>
            <a:r>
              <a:rPr lang="ru-RU" sz="3200" dirty="0"/>
              <a:t>Навыки ребенка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42442DA-38DD-46FC-F561-19945063B99F}"/>
              </a:ext>
            </a:extLst>
          </p:cNvPr>
          <p:cNvSpPr txBox="1"/>
          <p:nvPr/>
        </p:nvSpPr>
        <p:spPr>
          <a:xfrm>
            <a:off x="933450" y="1919461"/>
            <a:ext cx="10078999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/>
              <a:t>Ханифа владеет следующими навыками</a:t>
            </a:r>
          </a:p>
          <a:p>
            <a:pPr marL="342900" indent="-342900">
              <a:buAutoNum type="arabicParenR"/>
            </a:pPr>
            <a:r>
              <a:rPr lang="ru-RU" sz="2000" dirty="0"/>
              <a:t>Навык визуального восприятия </a:t>
            </a:r>
          </a:p>
          <a:p>
            <a:r>
              <a:rPr lang="ru-RU" sz="2000" dirty="0"/>
              <a:t>Сопоставление идентичных картинок, сортировка предметов по цветам и категориям, сбор пазлов </a:t>
            </a:r>
          </a:p>
          <a:p>
            <a:pPr marL="342900" indent="-342900">
              <a:buAutoNum type="arabicParenR" startAt="2"/>
            </a:pPr>
            <a:r>
              <a:rPr lang="ru-RU" sz="2000" dirty="0"/>
              <a:t>Навык слушателя</a:t>
            </a:r>
          </a:p>
          <a:p>
            <a:r>
              <a:rPr lang="ru-RU" sz="2000" dirty="0"/>
              <a:t>Выполняет простые инструкции, умеет различать 20 стимулов, знает части тела и узнает своих родителей</a:t>
            </a:r>
          </a:p>
          <a:p>
            <a:pPr marL="342900" indent="-342900">
              <a:buAutoNum type="arabicParenR" startAt="3"/>
            </a:pPr>
            <a:r>
              <a:rPr lang="ru-RU" sz="2000" dirty="0"/>
              <a:t>Навык имитации</a:t>
            </a:r>
          </a:p>
          <a:p>
            <a:r>
              <a:rPr lang="ru-RU" sz="2000" dirty="0"/>
              <a:t>Имитирует с предметами, а так же выполняет моторную имитацию, спонтанно повторяет движения своих сверстников</a:t>
            </a:r>
          </a:p>
          <a:p>
            <a:endParaRPr lang="ru-RU" sz="2000" dirty="0"/>
          </a:p>
          <a:p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18076290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1" name="Объект 140">
            <a:extLst>
              <a:ext uri="{FF2B5EF4-FFF2-40B4-BE49-F238E27FC236}">
                <a16:creationId xmlns:a16="http://schemas.microsoft.com/office/drawing/2014/main" id="{D0F814EC-000A-DEF9-E01E-5FC120454BC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577952" y="233917"/>
            <a:ext cx="7293935" cy="63901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80393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E428081-AAF0-CD33-5575-0AECDBDD58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774" y="804123"/>
            <a:ext cx="10364451" cy="1596177"/>
          </a:xfrm>
        </p:spPr>
        <p:txBody>
          <a:bodyPr>
            <a:normAutofit/>
          </a:bodyPr>
          <a:lstStyle/>
          <a:p>
            <a:r>
              <a:rPr lang="ru-RU" sz="3200" dirty="0"/>
              <a:t>Почему выбрали именно Ханифу?</a:t>
            </a:r>
          </a:p>
        </p:txBody>
      </p:sp>
      <p:pic>
        <p:nvPicPr>
          <p:cNvPr id="6" name="Объект 5">
            <a:extLst>
              <a:ext uri="{FF2B5EF4-FFF2-40B4-BE49-F238E27FC236}">
                <a16:creationId xmlns:a16="http://schemas.microsoft.com/office/drawing/2014/main" id="{6629AFE0-64EB-5FEC-049F-D9DF69C58152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07188" y="2277916"/>
            <a:ext cx="4165600" cy="31242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A09FB869-8FE9-E5A3-3F2C-F854E2D71D43}"/>
              </a:ext>
            </a:extLst>
          </p:cNvPr>
          <p:cNvSpPr txBox="1"/>
          <p:nvPr/>
        </p:nvSpPr>
        <p:spPr>
          <a:xfrm>
            <a:off x="1452562" y="2362200"/>
            <a:ext cx="4514850" cy="28315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>
              <a:buNone/>
            </a:pPr>
            <a:r>
              <a:rPr lang="ru-RU" sz="2000" dirty="0"/>
              <a:t>Несмотря на довольно широкий спектр навыков, у Ханифы отсутствует речь, а так же нет навыка просьбы, такта и </a:t>
            </a:r>
            <a:r>
              <a:rPr lang="ru-RU" sz="2000" dirty="0" err="1"/>
              <a:t>интравербализации</a:t>
            </a:r>
            <a:r>
              <a:rPr lang="ru-RU" sz="2000" dirty="0"/>
              <a:t>. </a:t>
            </a:r>
          </a:p>
          <a:p>
            <a:pPr marL="0" indent="0">
              <a:buNone/>
            </a:pPr>
            <a:endParaRPr lang="ru-RU" sz="2000" dirty="0"/>
          </a:p>
          <a:p>
            <a:pPr marL="0" indent="0">
              <a:buNone/>
            </a:pPr>
            <a:r>
              <a:rPr lang="ru-RU" sz="2000" dirty="0"/>
              <a:t>Это идеальный вариант для проверки гипотезы о влиянии жестовой коммуникации на детей с аутизмом.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8960947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79954F6-64AD-6206-2766-73F33F0A61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dirty="0"/>
              <a:t>Метод работы</a:t>
            </a:r>
          </a:p>
        </p:txBody>
      </p:sp>
      <p:pic>
        <p:nvPicPr>
          <p:cNvPr id="11" name="Объект 10">
            <a:extLst>
              <a:ext uri="{FF2B5EF4-FFF2-40B4-BE49-F238E27FC236}">
                <a16:creationId xmlns:a16="http://schemas.microsoft.com/office/drawing/2014/main" id="{65C1972C-AE60-ED1D-F2F0-8D6FEF17ADF8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91925" y="2304310"/>
            <a:ext cx="4400548" cy="30194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B6748C3D-CAF9-BF6F-831F-C071CF8D7588}"/>
              </a:ext>
            </a:extLst>
          </p:cNvPr>
          <p:cNvSpPr txBox="1"/>
          <p:nvPr/>
        </p:nvSpPr>
        <p:spPr>
          <a:xfrm>
            <a:off x="1400174" y="2028497"/>
            <a:ext cx="4599951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>
              <a:buNone/>
            </a:pPr>
            <a:r>
              <a:rPr lang="ru-RU" sz="2000" dirty="0"/>
              <a:t>С Ханифой занимаются два </a:t>
            </a:r>
            <a:r>
              <a:rPr lang="ru-RU" sz="2000" dirty="0" err="1"/>
              <a:t>тераписта</a:t>
            </a:r>
            <a:r>
              <a:rPr lang="ru-RU" sz="2000" dirty="0"/>
              <a:t> 5 дней в неделю по 25 минут (суммарно около 4 часов в неделю)</a:t>
            </a:r>
          </a:p>
          <a:p>
            <a:pPr marL="0" indent="0">
              <a:buNone/>
            </a:pPr>
            <a:endParaRPr lang="ru-RU" sz="2000" dirty="0"/>
          </a:p>
          <a:p>
            <a:pPr marL="0" indent="0">
              <a:buNone/>
            </a:pPr>
            <a:r>
              <a:rPr lang="ru-RU" sz="2000" dirty="0"/>
              <a:t>После оценки предпочтений было выявлено, что Ханифа любит книги, пузыри и Барни. </a:t>
            </a:r>
          </a:p>
          <a:p>
            <a:pPr marL="0" indent="0">
              <a:buNone/>
            </a:pPr>
            <a:endParaRPr lang="ru-RU" sz="2000" dirty="0"/>
          </a:p>
          <a:p>
            <a:pPr marL="0" indent="0">
              <a:buNone/>
            </a:pPr>
            <a:r>
              <a:rPr lang="ru-RU" sz="2000" dirty="0"/>
              <a:t>Эти 3 стимула стали ключевыми для отработки навыков просьбы посредством жестовой коммуникации.</a:t>
            </a:r>
          </a:p>
          <a:p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203821858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0F34A00-A619-48A8-7093-9047BA19E8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30463" y="1511336"/>
            <a:ext cx="7655626" cy="675167"/>
          </a:xfrm>
        </p:spPr>
        <p:txBody>
          <a:bodyPr>
            <a:normAutofit/>
          </a:bodyPr>
          <a:lstStyle/>
          <a:p>
            <a:r>
              <a:rPr lang="ru-RU" dirty="0"/>
              <a:t>Процесс работы с Ханифой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EC5A486-F017-0690-E39E-1725889F4078}"/>
              </a:ext>
            </a:extLst>
          </p:cNvPr>
          <p:cNvSpPr txBox="1"/>
          <p:nvPr/>
        </p:nvSpPr>
        <p:spPr>
          <a:xfrm>
            <a:off x="1219551" y="2514600"/>
            <a:ext cx="992505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/>
              <a:t>Во время урока, </a:t>
            </a:r>
            <a:r>
              <a:rPr lang="ru-RU" sz="2000" dirty="0" err="1"/>
              <a:t>терапист</a:t>
            </a:r>
            <a:r>
              <a:rPr lang="ru-RU" sz="2000" dirty="0"/>
              <a:t> предъявлял желаемый стимул и моделировал нужный жест. Для каждого предмета нужно было показать жест девочке 10 раз.</a:t>
            </a:r>
          </a:p>
          <a:p>
            <a:r>
              <a:rPr lang="ru-RU" sz="2000" dirty="0"/>
              <a:t>Была небольшая пауза между упражнениями.</a:t>
            </a:r>
          </a:p>
          <a:p>
            <a:endParaRPr lang="ru-RU" sz="2000" dirty="0"/>
          </a:p>
          <a:p>
            <a:r>
              <a:rPr lang="ru-RU" sz="2000" dirty="0"/>
              <a:t>Затем </a:t>
            </a:r>
            <a:r>
              <a:rPr lang="ru-RU" sz="2000" dirty="0" err="1"/>
              <a:t>терапист</a:t>
            </a:r>
            <a:r>
              <a:rPr lang="ru-RU" sz="2000" dirty="0"/>
              <a:t> указал на вербальный стимул и предоставил его Ханифе со словами Это (например книга) и смоделировал знак. </a:t>
            </a:r>
          </a:p>
          <a:p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21160843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0F34A00-A619-48A8-7093-9047BA19E8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01888" y="1496533"/>
            <a:ext cx="7655626" cy="675167"/>
          </a:xfrm>
        </p:spPr>
        <p:txBody>
          <a:bodyPr>
            <a:normAutofit/>
          </a:bodyPr>
          <a:lstStyle/>
          <a:p>
            <a:r>
              <a:rPr lang="ru-RU" dirty="0"/>
              <a:t>Процесс работы с Ханифой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EC5A486-F017-0690-E39E-1725889F4078}"/>
              </a:ext>
            </a:extLst>
          </p:cNvPr>
          <p:cNvSpPr txBox="1"/>
          <p:nvPr/>
        </p:nvSpPr>
        <p:spPr>
          <a:xfrm>
            <a:off x="1247775" y="2171700"/>
            <a:ext cx="10134600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2000" dirty="0"/>
          </a:p>
          <a:p>
            <a:r>
              <a:rPr lang="ru-RU" sz="2000" dirty="0"/>
              <a:t>Для интравербальных испытаний, невербальный стимул был скрыт от глаз, а вербальный стимул был предоставлен. Например «Что мы читаем?». При этом мы моделируем жест и вслух произносим это слово (в нашем случае книга).  </a:t>
            </a:r>
          </a:p>
          <a:p>
            <a:endParaRPr lang="ru-RU" sz="2000" dirty="0"/>
          </a:p>
          <a:p>
            <a:r>
              <a:rPr lang="ru-RU" sz="2000" dirty="0"/>
              <a:t>В течении трех недель мы работали с девочкой и результаты показали, что Ханифа научилась просить три стимула самостоятельно посредством жестов. </a:t>
            </a:r>
          </a:p>
          <a:p>
            <a:r>
              <a:rPr lang="ru-RU" sz="2000" dirty="0"/>
              <a:t>После этого мы проверили, сможет ли Ханифа без прямого обучения показать навыки такта и </a:t>
            </a:r>
            <a:r>
              <a:rPr lang="ru-RU" sz="2000" dirty="0" err="1"/>
              <a:t>интравербализации</a:t>
            </a:r>
            <a:r>
              <a:rPr lang="ru-RU" sz="2000" dirty="0"/>
              <a:t>. </a:t>
            </a:r>
          </a:p>
          <a:p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70896694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38DFCFC-99DA-FE73-C4BD-E619815A7F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dirty="0"/>
              <a:t>Итоги обучения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A0CF088-44B1-5FAB-FBBD-C305CECC90FC}"/>
              </a:ext>
            </a:extLst>
          </p:cNvPr>
          <p:cNvSpPr txBox="1"/>
          <p:nvPr/>
        </p:nvSpPr>
        <p:spPr>
          <a:xfrm>
            <a:off x="1257300" y="2524125"/>
            <a:ext cx="4962525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/>
              <a:t>Ханифа смогла назвать три стимула через жесты без прямого обучения.</a:t>
            </a:r>
          </a:p>
          <a:p>
            <a:r>
              <a:rPr lang="ru-RU" sz="2000" dirty="0"/>
              <a:t> </a:t>
            </a:r>
          </a:p>
          <a:p>
            <a:r>
              <a:rPr lang="ru-RU" sz="2000" dirty="0"/>
              <a:t>Однако для навыка </a:t>
            </a:r>
            <a:r>
              <a:rPr lang="ru-RU" sz="2000" dirty="0" err="1"/>
              <a:t>интравербализации</a:t>
            </a:r>
            <a:r>
              <a:rPr lang="ru-RU" sz="2000" dirty="0"/>
              <a:t>, ребенок нуждается в подсказках </a:t>
            </a:r>
            <a:r>
              <a:rPr lang="ru-RU" sz="2000" dirty="0" err="1"/>
              <a:t>тераписта</a:t>
            </a:r>
            <a:r>
              <a:rPr lang="ru-RU" sz="2000" dirty="0"/>
              <a:t>.</a:t>
            </a:r>
          </a:p>
          <a:p>
            <a:endParaRPr lang="ru-RU" dirty="0"/>
          </a:p>
          <a:p>
            <a:endParaRPr lang="ru-RU" dirty="0"/>
          </a:p>
          <a:p>
            <a:endParaRPr lang="ru-RU" dirty="0"/>
          </a:p>
        </p:txBody>
      </p:sp>
      <p:pic>
        <p:nvPicPr>
          <p:cNvPr id="9" name="Объект 8">
            <a:extLst>
              <a:ext uri="{FF2B5EF4-FFF2-40B4-BE49-F238E27FC236}">
                <a16:creationId xmlns:a16="http://schemas.microsoft.com/office/drawing/2014/main" id="{0FF84989-7CA0-0CC7-D7B1-374B36B77C5F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9096" y="2214694"/>
            <a:ext cx="4238479" cy="291395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08640687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43CDE63-D150-4429-67B9-451A429E96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2325" y="189892"/>
            <a:ext cx="10364451" cy="1596177"/>
          </a:xfrm>
        </p:spPr>
        <p:txBody>
          <a:bodyPr>
            <a:normAutofit/>
          </a:bodyPr>
          <a:lstStyle/>
          <a:p>
            <a:r>
              <a:rPr lang="ru-RU" sz="3200" dirty="0"/>
              <a:t>графики</a:t>
            </a:r>
            <a:endParaRPr lang="en-IL" sz="3200" dirty="0"/>
          </a:p>
        </p:txBody>
      </p:sp>
      <p:graphicFrame>
        <p:nvGraphicFramePr>
          <p:cNvPr id="7" name="Диаграмма 1">
            <a:extLst>
              <a:ext uri="{FF2B5EF4-FFF2-40B4-BE49-F238E27FC236}">
                <a16:creationId xmlns:a16="http://schemas.microsoft.com/office/drawing/2014/main" id="{9E5ED39F-B1C9-0AC8-3D0B-710C0AE8FE2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96453162"/>
              </p:ext>
            </p:extLst>
          </p:nvPr>
        </p:nvGraphicFramePr>
        <p:xfrm>
          <a:off x="661987" y="1312861"/>
          <a:ext cx="4867275" cy="28479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8" name="Диаграмма 1">
            <a:extLst>
              <a:ext uri="{FF2B5EF4-FFF2-40B4-BE49-F238E27FC236}">
                <a16:creationId xmlns:a16="http://schemas.microsoft.com/office/drawing/2014/main" id="{5A5CFC2E-E71B-4E7E-B627-A16F5CFB161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72568456"/>
              </p:ext>
            </p:extLst>
          </p:nvPr>
        </p:nvGraphicFramePr>
        <p:xfrm>
          <a:off x="5884381" y="1312861"/>
          <a:ext cx="4867275" cy="28479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5" name="Диаграмма 3">
            <a:extLst>
              <a:ext uri="{FF2B5EF4-FFF2-40B4-BE49-F238E27FC236}">
                <a16:creationId xmlns:a16="http://schemas.microsoft.com/office/drawing/2014/main" id="{3E2E0E46-F5EE-8B68-97DB-FB612173C09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778481261"/>
              </p:ext>
            </p:extLst>
          </p:nvPr>
        </p:nvGraphicFramePr>
        <p:xfrm>
          <a:off x="3694658" y="3923922"/>
          <a:ext cx="4623360" cy="274418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201480834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8F4A229-32F6-AE0B-5460-646FBC2446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dirty="0"/>
              <a:t>Выводы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0BC5DEE-E1B8-BA58-517E-64487E8567E5}"/>
              </a:ext>
            </a:extLst>
          </p:cNvPr>
          <p:cNvSpPr txBox="1"/>
          <p:nvPr/>
        </p:nvSpPr>
        <p:spPr>
          <a:xfrm>
            <a:off x="1504951" y="2143125"/>
            <a:ext cx="960120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/>
              <a:t>Результаты Ханифы привели к конкретным рекомендациям относительно важности использования жестовой коммуникации. </a:t>
            </a:r>
          </a:p>
          <a:p>
            <a:endParaRPr lang="ru-RU" sz="2000" dirty="0"/>
          </a:p>
          <a:p>
            <a:r>
              <a:rPr lang="ru-RU" sz="2000" dirty="0"/>
              <a:t>В частности, лицам, которые тесно общаются с девочкой (особенно педагогам и родителям) посоветовали изучать и использовать язык жестов в их повседневном общении с Ханифой, чтобы познакомить ее с языком жестов и способствовать проявлению в будущем нетренированного вербального поведения.</a:t>
            </a:r>
          </a:p>
          <a:p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243546018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9E99C1F-DF06-9C26-78B3-49C0BD4E07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774" y="656855"/>
            <a:ext cx="10364451" cy="1596177"/>
          </a:xfrm>
        </p:spPr>
        <p:txBody>
          <a:bodyPr>
            <a:normAutofit/>
          </a:bodyPr>
          <a:lstStyle/>
          <a:p>
            <a:r>
              <a:rPr lang="ru-RU" sz="3200" dirty="0"/>
              <a:t>Список литературы</a:t>
            </a:r>
            <a:endParaRPr lang="en-IL" sz="32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9AF9EF7-4900-8CFF-3DDC-83E357621C55}"/>
              </a:ext>
            </a:extLst>
          </p:cNvPr>
          <p:cNvSpPr txBox="1"/>
          <p:nvPr/>
        </p:nvSpPr>
        <p:spPr>
          <a:xfrm>
            <a:off x="1590675" y="2138494"/>
            <a:ext cx="9372600" cy="40626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DeLeon, I.G. &amp; Iwata, B. A. (1996) Evaluation of a multiple-stimulus presentation format for assessing reinforcer preferences, </a:t>
            </a:r>
            <a:r>
              <a:rPr lang="en-US" sz="2000" i="1" dirty="0"/>
              <a:t>The Journal of Applied Behaviors Analysis</a:t>
            </a:r>
            <a:r>
              <a:rPr lang="en-US" sz="2000" dirty="0"/>
              <a:t>, 29,519-533 </a:t>
            </a:r>
            <a:endParaRPr lang="ru-RU" sz="20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 err="1"/>
              <a:t>Greer,R.D</a:t>
            </a:r>
            <a:r>
              <a:rPr lang="en-US" sz="2000" dirty="0"/>
              <a:t> &amp; </a:t>
            </a:r>
            <a:r>
              <a:rPr lang="en-US" sz="2000" dirty="0" err="1"/>
              <a:t>Longano</a:t>
            </a:r>
            <a:r>
              <a:rPr lang="en-US" sz="2000" dirty="0"/>
              <a:t>, J. (2010). A rose by naming</a:t>
            </a:r>
            <a:r>
              <a:rPr lang="uz-Cyrl-UZ" sz="2000" dirty="0"/>
              <a:t>:</a:t>
            </a:r>
            <a:r>
              <a:rPr lang="en-US" sz="2000" dirty="0"/>
              <a:t> How we may learn how to do it. </a:t>
            </a:r>
            <a:r>
              <a:rPr lang="en-US" sz="2000" i="1" dirty="0"/>
              <a:t> The Analysis of  verbal behavior, 26, 73-106. </a:t>
            </a:r>
            <a:endParaRPr lang="en-US" sz="20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Sundberg, M. (1993) Selecting a response form for </a:t>
            </a:r>
            <a:r>
              <a:rPr lang="en-US" sz="2000" dirty="0" err="1"/>
              <a:t>noverbal</a:t>
            </a:r>
            <a:r>
              <a:rPr lang="en-US" sz="2000" dirty="0"/>
              <a:t> persons</a:t>
            </a:r>
            <a:r>
              <a:rPr lang="uz-Cyrl-UZ" sz="2000" dirty="0"/>
              <a:t>:</a:t>
            </a:r>
            <a:r>
              <a:rPr lang="en-US" sz="2000" dirty="0"/>
              <a:t> </a:t>
            </a:r>
            <a:r>
              <a:rPr lang="en-US" sz="2000" dirty="0" err="1"/>
              <a:t>Faciliatated</a:t>
            </a:r>
            <a:r>
              <a:rPr lang="en-US" sz="2000" dirty="0"/>
              <a:t> communication, pointing systems, or sign language. </a:t>
            </a:r>
            <a:r>
              <a:rPr lang="en-US" sz="2000" i="1" dirty="0"/>
              <a:t>The Analysis of Verbal Behavior, 11, 99-116  </a:t>
            </a:r>
            <a:endParaRPr lang="ru-RU" sz="2000" i="1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Ziomek, M.M &amp; Rehfeldt, R.A. (2008) Investigating The acquisition, generalization, and emergence of untrained verbal </a:t>
            </a:r>
            <a:r>
              <a:rPr lang="en-US" sz="2000" dirty="0" err="1"/>
              <a:t>operants</a:t>
            </a:r>
            <a:r>
              <a:rPr lang="en-US" sz="2000" dirty="0"/>
              <a:t> for </a:t>
            </a:r>
            <a:r>
              <a:rPr lang="en-US" sz="2000" dirty="0" err="1"/>
              <a:t>mand</a:t>
            </a:r>
            <a:r>
              <a:rPr lang="en-US" sz="2000" dirty="0"/>
              <a:t> acquired using the picture exchange communication system in adults with severe developmental disabilities. </a:t>
            </a:r>
            <a:r>
              <a:rPr lang="en-US" sz="2000" i="1" dirty="0"/>
              <a:t>The Analysis of verbal Behaviors, 24, 15-30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2830868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5C1774-D703-46D5-1773-1A343476DE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200" dirty="0"/>
              <a:t>Благодарность</a:t>
            </a:r>
            <a:r>
              <a:rPr lang="ru-RU" dirty="0"/>
              <a:t> 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F162C29-FCC1-F1C0-6DEA-F14213B8C7AB}"/>
              </a:ext>
            </a:extLst>
          </p:cNvPr>
          <p:cNvSpPr txBox="1"/>
          <p:nvPr/>
        </p:nvSpPr>
        <p:spPr>
          <a:xfrm>
            <a:off x="913775" y="2551837"/>
            <a:ext cx="10536865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/>
              <a:t>Особенная благодарность Юлии  Михайлове </a:t>
            </a:r>
            <a:r>
              <a:rPr lang="ru-RU" sz="2000" dirty="0" err="1"/>
              <a:t>Эрц</a:t>
            </a:r>
            <a:r>
              <a:rPr lang="ru-RU" sz="2000" dirty="0"/>
              <a:t> за помощь в поиске статьи и за бесценные рекомендации. </a:t>
            </a:r>
            <a:r>
              <a:rPr lang="en-US" sz="2000" dirty="0"/>
              <a:t> </a:t>
            </a:r>
          </a:p>
          <a:p>
            <a:endParaRPr lang="ru-RU" sz="2000" dirty="0"/>
          </a:p>
          <a:p>
            <a:r>
              <a:rPr lang="ru-RU" sz="2000" dirty="0"/>
              <a:t>Спасибо моей сестре </a:t>
            </a:r>
            <a:r>
              <a:rPr lang="ru-RU" sz="2000" dirty="0" err="1"/>
              <a:t>Шахзоде</a:t>
            </a:r>
            <a:r>
              <a:rPr lang="ru-RU" sz="2000" dirty="0"/>
              <a:t> за помощь с графиками</a:t>
            </a:r>
            <a:r>
              <a:rPr lang="en-US" sz="2000" dirty="0"/>
              <a:t>. </a:t>
            </a:r>
          </a:p>
          <a:p>
            <a:r>
              <a:rPr lang="ru-RU" sz="2000" dirty="0"/>
              <a:t> </a:t>
            </a:r>
          </a:p>
          <a:p>
            <a:r>
              <a:rPr lang="ru-RU" sz="2000" dirty="0"/>
              <a:t>Благодарю  </a:t>
            </a:r>
            <a:r>
              <a:rPr lang="ru-RU" sz="2000" dirty="0" err="1"/>
              <a:t>терапистов</a:t>
            </a:r>
            <a:r>
              <a:rPr lang="ru-RU" sz="2000" dirty="0"/>
              <a:t> и сотрудников детского сада “</a:t>
            </a:r>
            <a:r>
              <a:rPr lang="ru-RU" sz="2000" dirty="0" err="1"/>
              <a:t>Dreamberry</a:t>
            </a:r>
            <a:r>
              <a:rPr lang="ru-RU" sz="2000" dirty="0"/>
              <a:t>” за их работу и поддержку</a:t>
            </a:r>
            <a:r>
              <a:rPr lang="ru-RU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265239021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43CDE63-D150-4429-67B9-451A429E96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3275" y="923317"/>
            <a:ext cx="10364451" cy="1596177"/>
          </a:xfrm>
        </p:spPr>
        <p:txBody>
          <a:bodyPr>
            <a:normAutofit/>
          </a:bodyPr>
          <a:lstStyle/>
          <a:p>
            <a:r>
              <a:rPr lang="ru-RU" sz="3200" dirty="0"/>
              <a:t>Контакты</a:t>
            </a:r>
            <a:endParaRPr lang="en-IL" sz="32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058F534-1096-C614-4143-F2881F4729B9}"/>
              </a:ext>
            </a:extLst>
          </p:cNvPr>
          <p:cNvSpPr txBox="1"/>
          <p:nvPr/>
        </p:nvSpPr>
        <p:spPr>
          <a:xfrm>
            <a:off x="1333500" y="4338507"/>
            <a:ext cx="56007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/>
              <a:t>Саттарова Зухра</a:t>
            </a:r>
          </a:p>
          <a:p>
            <a:r>
              <a:rPr lang="ru-RU" sz="2000" dirty="0"/>
              <a:t>Тел: +998881709009 </a:t>
            </a:r>
          </a:p>
          <a:p>
            <a:r>
              <a:rPr lang="ru-RU" sz="2000" dirty="0" err="1"/>
              <a:t>Эл.почта</a:t>
            </a:r>
            <a:r>
              <a:rPr lang="ru-RU" sz="2000" dirty="0"/>
              <a:t>: zukhra7176@gmail.com </a:t>
            </a:r>
          </a:p>
        </p:txBody>
      </p:sp>
    </p:spTree>
    <p:extLst>
      <p:ext uri="{BB962C8B-B14F-4D97-AF65-F5344CB8AC3E}">
        <p14:creationId xmlns:p14="http://schemas.microsoft.com/office/powerpoint/2010/main" val="4273360486"/>
      </p:ext>
    </p:extLst>
  </p:cSld>
  <p:clrMapOvr>
    <a:masterClrMapping/>
  </p:clrMapOvr>
</p:sld>
</file>

<file path=ppt/theme/theme1.xml><?xml version="1.0" encoding="utf-8"?>
<a:theme xmlns:a="http://schemas.openxmlformats.org/drawingml/2006/main" name="Капля">
  <a:themeElements>
    <a:clrScheme name="Капля">
      <a:dk1>
        <a:sysClr val="windowText" lastClr="000000"/>
      </a:dk1>
      <a:lt1>
        <a:sysClr val="window" lastClr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Капля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Капля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 algn="l">
          <a:defRPr dirty="0"/>
        </a:defPPr>
      </a:lstStyle>
    </a:txDef>
  </a:objectDefaults>
  <a:extraClrSchemeLst/>
  <a:extLst>
    <a:ext uri="{05A4C25C-085E-4340-85A3-A5531E510DB2}">
      <thm15:themeFamily xmlns:thm15="http://schemas.microsoft.com/office/thememl/2012/main" name="Droplet" id="{8984A317-299A-4E50-B45D-BFC9EDE2337A}" vid="{A633B6A3-9E7F-4C10-9C98-2517A313436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TM04033925[[fn=Капля]]</Template>
  <TotalTime>2075</TotalTime>
  <Words>992</Words>
  <Application>Microsoft Office PowerPoint</Application>
  <PresentationFormat>Широкоэкранный</PresentationFormat>
  <Paragraphs>96</Paragraphs>
  <Slides>18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21" baseType="lpstr">
      <vt:lpstr>Arial</vt:lpstr>
      <vt:lpstr>Tw Cen MT</vt:lpstr>
      <vt:lpstr>Капля</vt:lpstr>
      <vt:lpstr>Генеративное обучение: проявление реакций интравербализации и такт при использовании жестовой системы коммуникации у ребенка с РАС</vt:lpstr>
      <vt:lpstr>Введение </vt:lpstr>
      <vt:lpstr>Презентация PowerPoint</vt:lpstr>
      <vt:lpstr>Выводы исследования</vt:lpstr>
      <vt:lpstr>Выводы исследования</vt:lpstr>
      <vt:lpstr>Случай из практики</vt:lpstr>
      <vt:lpstr>Навыки ребенка</vt:lpstr>
      <vt:lpstr>Презентация PowerPoint</vt:lpstr>
      <vt:lpstr>Почему выбрали именно Ханифу?</vt:lpstr>
      <vt:lpstr>Метод работы</vt:lpstr>
      <vt:lpstr>Процесс работы с Ханифой</vt:lpstr>
      <vt:lpstr>Процесс работы с Ханифой</vt:lpstr>
      <vt:lpstr>Итоги обучения </vt:lpstr>
      <vt:lpstr>графики</vt:lpstr>
      <vt:lpstr>Выводы</vt:lpstr>
      <vt:lpstr>Список литературы</vt:lpstr>
      <vt:lpstr>Благодарность </vt:lpstr>
      <vt:lpstr>Контакты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Тема Генеративное обучение проявление реакций интравербализации и такт при использовании жестовой системы коммуникации у ребенка с РАС</dc:title>
  <dc:creator>Зухра Саттарова</dc:creator>
  <cp:lastModifiedBy>Зухра Саттарова </cp:lastModifiedBy>
  <cp:revision>16</cp:revision>
  <dcterms:created xsi:type="dcterms:W3CDTF">2023-08-23T09:39:17Z</dcterms:created>
  <dcterms:modified xsi:type="dcterms:W3CDTF">2023-09-08T11:15:20Z</dcterms:modified>
</cp:coreProperties>
</file>