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68" d="100"/>
          <a:sy n="68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C1F5FD-F9D6-A091-8992-0799B56D43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 err="1"/>
              <a:t>evolution</a:t>
            </a:r>
            <a:r>
              <a:rPr lang="fr-FR" dirty="0"/>
              <a:t> of the </a:t>
            </a:r>
            <a:r>
              <a:rPr lang="fr-FR" dirty="0" err="1"/>
              <a:t>autism</a:t>
            </a:r>
            <a:r>
              <a:rPr lang="fr-FR" dirty="0"/>
              <a:t> </a:t>
            </a:r>
            <a:r>
              <a:rPr lang="fr-FR" dirty="0" err="1"/>
              <a:t>approach</a:t>
            </a:r>
            <a:r>
              <a:rPr lang="fr-FR" dirty="0"/>
              <a:t> in the french </a:t>
            </a:r>
            <a:r>
              <a:rPr lang="fr-FR" dirty="0" err="1"/>
              <a:t>health</a:t>
            </a:r>
            <a:r>
              <a:rPr lang="fr-FR" dirty="0"/>
              <a:t> system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A9BF44-9049-C5A6-BA41-4DA6249491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sz="1200" b="1" i="1" dirty="0"/>
              <a:t>Nicolas Raynal</a:t>
            </a:r>
          </a:p>
          <a:p>
            <a:r>
              <a:rPr lang="fr-FR" sz="1200" b="1" i="1" dirty="0"/>
              <a:t>General </a:t>
            </a:r>
            <a:r>
              <a:rPr lang="fr-FR" sz="1200" b="1" i="1" dirty="0" err="1"/>
              <a:t>secretary</a:t>
            </a:r>
            <a:r>
              <a:rPr lang="fr-FR" sz="1200" b="1" i="1" dirty="0"/>
              <a:t> of the french </a:t>
            </a:r>
            <a:r>
              <a:rPr lang="fr-FR" sz="1200" b="1" i="1" dirty="0" err="1"/>
              <a:t>federation</a:t>
            </a:r>
            <a:r>
              <a:rPr lang="fr-FR" sz="1200" b="1" i="1" dirty="0"/>
              <a:t> of </a:t>
            </a:r>
            <a:r>
              <a:rPr lang="fr-FR" sz="1200" b="1" i="1" dirty="0" err="1"/>
              <a:t>psychomotor</a:t>
            </a:r>
            <a:r>
              <a:rPr lang="fr-FR" sz="1200" b="1" i="1" dirty="0"/>
              <a:t> </a:t>
            </a:r>
            <a:r>
              <a:rPr lang="fr-FR" sz="1200" b="1" i="1" dirty="0" err="1"/>
              <a:t>therapist</a:t>
            </a:r>
            <a:endParaRPr lang="fr-FR" sz="1200" b="1" i="1" dirty="0"/>
          </a:p>
          <a:p>
            <a:r>
              <a:rPr lang="fr-FR" sz="1200" b="1" i="1" dirty="0"/>
              <a:t>Trainer at the </a:t>
            </a:r>
            <a:r>
              <a:rPr lang="fr-FR" sz="1200" b="1" i="1" dirty="0" err="1"/>
              <a:t>Higher</a:t>
            </a:r>
            <a:r>
              <a:rPr lang="fr-FR" sz="1200" b="1" i="1" dirty="0"/>
              <a:t> Institute of </a:t>
            </a:r>
            <a:r>
              <a:rPr lang="fr-FR" sz="1200" b="1" i="1" dirty="0" err="1"/>
              <a:t>Psychomotor</a:t>
            </a:r>
            <a:r>
              <a:rPr lang="fr-FR" sz="1200" b="1" i="1" dirty="0"/>
              <a:t> </a:t>
            </a:r>
            <a:r>
              <a:rPr lang="fr-FR" sz="1200" b="1" i="1" dirty="0" err="1"/>
              <a:t>Rehabilitation</a:t>
            </a:r>
            <a:endParaRPr lang="fr-FR" sz="1200" b="1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D9C90F-D3E9-FA2C-7A11-03D0328FE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410" y="3772235"/>
            <a:ext cx="1968500" cy="1879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ISRP - UEFP Développement Professionnel Continu | Facebook">
            <a:extLst>
              <a:ext uri="{FF2B5EF4-FFF2-40B4-BE49-F238E27FC236}">
                <a16:creationId xmlns:a16="http://schemas.microsoft.com/office/drawing/2014/main" id="{BC662C6B-9AC3-712B-E586-B99812794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466" y="3861750"/>
            <a:ext cx="1790085" cy="17900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065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9ADDB9E1-AB12-462E-8E0D-83CA31C6EB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214040EB-4842-44D5-9380-BDF41FB7BA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436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4449638-967F-B758-D0EA-12C8758B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89" y="1209184"/>
            <a:ext cx="3089189" cy="4734416"/>
          </a:xfrm>
        </p:spPr>
        <p:txBody>
          <a:bodyPr anchor="ctr">
            <a:normAutofit/>
          </a:bodyPr>
          <a:lstStyle/>
          <a:p>
            <a:pPr algn="ctr"/>
            <a:r>
              <a:rPr lang="fr-FR" dirty="0">
                <a:solidFill>
                  <a:srgbClr val="FFFFFF"/>
                </a:solidFill>
              </a:rPr>
              <a:t>About the french </a:t>
            </a:r>
            <a:r>
              <a:rPr lang="fr-FR" dirty="0" err="1">
                <a:solidFill>
                  <a:srgbClr val="FFFFFF"/>
                </a:solidFill>
              </a:rPr>
              <a:t>health</a:t>
            </a:r>
            <a:r>
              <a:rPr lang="fr-FR" dirty="0">
                <a:solidFill>
                  <a:srgbClr val="FFFFFF"/>
                </a:solidFill>
              </a:rPr>
              <a:t> system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0C076E08-C160-41E7-8D09-E2436B5917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25A65B62-07C4-4876-A101-9C85F48A02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D02BCE7C-4E97-4627-9FD1-DD7B633E55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032" name="Content Placeholder 1031">
            <a:extLst>
              <a:ext uri="{FF2B5EF4-FFF2-40B4-BE49-F238E27FC236}">
                <a16:creationId xmlns:a16="http://schemas.microsoft.com/office/drawing/2014/main" id="{34097C1F-F6CB-6A3E-B462-15CC5B2FC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0871" y="722121"/>
            <a:ext cx="4508558" cy="3252678"/>
          </a:xfrm>
        </p:spPr>
        <p:txBody>
          <a:bodyPr>
            <a:normAutofit/>
          </a:bodyPr>
          <a:lstStyle/>
          <a:p>
            <a:r>
              <a:rPr lang="en-US" dirty="0"/>
              <a:t>patient freedom of choice</a:t>
            </a:r>
          </a:p>
          <a:p>
            <a:r>
              <a:rPr lang="en-US" dirty="0"/>
              <a:t>public funding for all (social security)</a:t>
            </a:r>
          </a:p>
          <a:p>
            <a:r>
              <a:rPr lang="en-US" dirty="0"/>
              <a:t>equal access to care</a:t>
            </a:r>
          </a:p>
          <a:p>
            <a:r>
              <a:rPr lang="en-US" dirty="0"/>
              <a:t>Central place of Public Hospitals</a:t>
            </a:r>
          </a:p>
          <a:p>
            <a:r>
              <a:rPr lang="en-US" dirty="0"/>
              <a:t>Central health policy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BA53CD3-DAA5-9D8D-49CF-A18C0F089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3490" y="4148281"/>
            <a:ext cx="3283768" cy="209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909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8B1141-2058-A56A-E545-213E3ABA4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A short history of public policy for TSA</a:t>
            </a:r>
          </a:p>
        </p:txBody>
      </p:sp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E661D03-4DD4-45E7-A047-ED722E826D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2180496"/>
            <a:ext cx="5404639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BA32133-D8B4-D341-F7EE-7FEB91383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225" y="2535626"/>
            <a:ext cx="4962525" cy="330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F35BB9-D1D5-08C7-7DBE-EF410F18D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5805" y="2180496"/>
            <a:ext cx="5275001" cy="4045683"/>
          </a:xfrm>
        </p:spPr>
        <p:txBody>
          <a:bodyPr>
            <a:normAutofit/>
          </a:bodyPr>
          <a:lstStyle/>
          <a:p>
            <a:r>
              <a:rPr lang="fr-FR" dirty="0" err="1"/>
              <a:t>Before</a:t>
            </a:r>
            <a:r>
              <a:rPr lang="fr-FR" dirty="0"/>
              <a:t> 2005…</a:t>
            </a:r>
          </a:p>
          <a:p>
            <a:r>
              <a:rPr lang="fr-FR" dirty="0"/>
              <a:t>First </a:t>
            </a:r>
            <a:r>
              <a:rPr lang="fr-FR" dirty="0" err="1"/>
              <a:t>autism</a:t>
            </a:r>
            <a:r>
              <a:rPr lang="fr-FR" dirty="0"/>
              <a:t> plan in 2005</a:t>
            </a:r>
          </a:p>
          <a:p>
            <a:r>
              <a:rPr lang="fr-FR" dirty="0"/>
              <a:t>3 plans </a:t>
            </a:r>
            <a:r>
              <a:rPr lang="fr-FR" dirty="0" err="1"/>
              <a:t>until</a:t>
            </a:r>
            <a:r>
              <a:rPr lang="fr-FR" dirty="0"/>
              <a:t> 2017</a:t>
            </a:r>
          </a:p>
          <a:p>
            <a:r>
              <a:rPr lang="fr-FR" dirty="0"/>
              <a:t>First National </a:t>
            </a:r>
            <a:r>
              <a:rPr lang="fr-FR" dirty="0" err="1"/>
              <a:t>Strategy</a:t>
            </a:r>
            <a:r>
              <a:rPr lang="fr-FR" dirty="0"/>
              <a:t> for </a:t>
            </a:r>
            <a:r>
              <a:rPr lang="fr-FR" dirty="0" err="1"/>
              <a:t>Autism</a:t>
            </a:r>
            <a:r>
              <a:rPr lang="fr-FR" dirty="0"/>
              <a:t> and </a:t>
            </a:r>
            <a:r>
              <a:rPr lang="fr-FR" dirty="0" err="1"/>
              <a:t>Neurodevelopmental</a:t>
            </a:r>
            <a:r>
              <a:rPr lang="fr-FR" dirty="0"/>
              <a:t> </a:t>
            </a:r>
            <a:r>
              <a:rPr lang="fr-FR" dirty="0" err="1"/>
              <a:t>Disorders</a:t>
            </a:r>
            <a:r>
              <a:rPr lang="fr-FR" dirty="0"/>
              <a:t> in 2017</a:t>
            </a:r>
          </a:p>
          <a:p>
            <a:pPr lvl="1"/>
            <a:r>
              <a:rPr lang="fr-FR" dirty="0"/>
              <a:t>Strong </a:t>
            </a:r>
            <a:r>
              <a:rPr lang="fr-FR" dirty="0" err="1"/>
              <a:t>involvement</a:t>
            </a:r>
            <a:r>
              <a:rPr lang="fr-FR" dirty="0"/>
              <a:t> of user </a:t>
            </a:r>
            <a:r>
              <a:rPr lang="fr-FR" dirty="0" err="1"/>
              <a:t>representatives</a:t>
            </a:r>
            <a:r>
              <a:rPr lang="fr-FR" dirty="0"/>
              <a:t> in the construction of the </a:t>
            </a:r>
            <a:r>
              <a:rPr lang="fr-FR" dirty="0" err="1"/>
              <a:t>strategy</a:t>
            </a:r>
            <a:endParaRPr lang="fr-FR" dirty="0"/>
          </a:p>
          <a:p>
            <a:pPr lvl="1"/>
            <a:r>
              <a:rPr lang="fr-FR" dirty="0"/>
              <a:t>Focus on </a:t>
            </a:r>
            <a:r>
              <a:rPr lang="fr-FR" dirty="0" err="1"/>
              <a:t>early</a:t>
            </a:r>
            <a:r>
              <a:rPr lang="fr-FR" dirty="0"/>
              <a:t> identification and </a:t>
            </a:r>
            <a:r>
              <a:rPr lang="fr-FR" dirty="0" err="1"/>
              <a:t>early</a:t>
            </a:r>
            <a:r>
              <a:rPr lang="fr-FR" dirty="0"/>
              <a:t> interventions</a:t>
            </a:r>
          </a:p>
          <a:p>
            <a:pPr lvl="1"/>
            <a:r>
              <a:rPr lang="fr-FR" dirty="0"/>
              <a:t>Massive support for </a:t>
            </a:r>
            <a:r>
              <a:rPr lang="fr-FR" dirty="0" err="1"/>
              <a:t>research</a:t>
            </a:r>
            <a:endParaRPr lang="fr-FR" dirty="0"/>
          </a:p>
          <a:p>
            <a:r>
              <a:rPr lang="fr-FR" dirty="0"/>
              <a:t>2023 – Second NSANDD</a:t>
            </a:r>
          </a:p>
        </p:txBody>
      </p:sp>
    </p:spTree>
    <p:extLst>
      <p:ext uri="{BB962C8B-B14F-4D97-AF65-F5344CB8AC3E}">
        <p14:creationId xmlns:p14="http://schemas.microsoft.com/office/powerpoint/2010/main" val="2506951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ADDB9E1-AB12-462E-8E0D-83CA31C6EB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4040EB-4842-44D5-9380-BDF41FB7BA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436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CEFF928-46DA-B707-F06D-8C5D9227E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89" y="1209184"/>
            <a:ext cx="3089189" cy="4734416"/>
          </a:xfrm>
        </p:spPr>
        <p:txBody>
          <a:bodyPr anchor="ctr">
            <a:normAutofit/>
          </a:bodyPr>
          <a:lstStyle/>
          <a:p>
            <a:pPr algn="ctr"/>
            <a:r>
              <a:rPr lang="fr-FR" dirty="0">
                <a:solidFill>
                  <a:srgbClr val="FFFFFF"/>
                </a:solidFill>
              </a:rPr>
              <a:t>FOCUS ON RESEARCH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076E08-C160-41E7-8D09-E2436B5917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A65B62-07C4-4876-A101-9C85F48A02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2BCE7C-4E97-4627-9FD1-DD7B633E55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C338D086-189E-4D68-2FE5-A36D883EA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1870" y="723900"/>
            <a:ext cx="7183597" cy="3252678"/>
          </a:xfrm>
        </p:spPr>
        <p:txBody>
          <a:bodyPr>
            <a:normAutofit/>
          </a:bodyPr>
          <a:lstStyle/>
          <a:p>
            <a:r>
              <a:rPr lang="en-US" dirty="0"/>
              <a:t>Scientific interest </a:t>
            </a:r>
            <a:r>
              <a:rPr lang="en-US" dirty="0" err="1"/>
              <a:t>Groupment</a:t>
            </a:r>
            <a:r>
              <a:rPr lang="en-US" dirty="0"/>
              <a:t> for Autism and Neurodevelopmental Disorders</a:t>
            </a:r>
          </a:p>
          <a:p>
            <a:r>
              <a:rPr lang="en-US" dirty="0"/>
              <a:t>Creation of 5 Excellency Centre</a:t>
            </a:r>
          </a:p>
          <a:p>
            <a:r>
              <a:rPr lang="en-US" dirty="0"/>
              <a:t>2 examples of research development</a:t>
            </a:r>
          </a:p>
          <a:p>
            <a:pPr lvl="1"/>
            <a:r>
              <a:rPr lang="en-US" dirty="0"/>
              <a:t>Marianne cohort</a:t>
            </a:r>
          </a:p>
          <a:p>
            <a:pPr lvl="1"/>
            <a:r>
              <a:rPr lang="en-US" dirty="0"/>
              <a:t>Accompany my Teen with Autism in Its Particularities towards Independence Program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6D1E01D-39DA-7A6F-456A-166C50F6D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338" y="3938570"/>
            <a:ext cx="2824645" cy="24715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B875BB-104B-8BDE-9BAE-2DB4DF904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8061" y="4212016"/>
            <a:ext cx="1599682" cy="638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BF01FCF-D699-3FE6-0E08-E1A9B06A5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7427" y="3874861"/>
            <a:ext cx="988040" cy="12268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D0B37500-FED2-6086-7954-756B8F2B3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184" y="5337169"/>
            <a:ext cx="1187877" cy="105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IND, centre d'Excellence Autisme et Troubles du Neurodéveloppement">
            <a:extLst>
              <a:ext uri="{FF2B5EF4-FFF2-40B4-BE49-F238E27FC236}">
                <a16:creationId xmlns:a16="http://schemas.microsoft.com/office/drawing/2014/main" id="{B221657F-4397-14D6-5918-25F757ABF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2999" y="5164053"/>
            <a:ext cx="1559094" cy="15590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XAC-T - Les Centres d'Excellence sur l'Autisme et les Troubles du  Neurodéveloppement">
            <a:extLst>
              <a:ext uri="{FF2B5EF4-FFF2-40B4-BE49-F238E27FC236}">
                <a16:creationId xmlns:a16="http://schemas.microsoft.com/office/drawing/2014/main" id="{D0BAAF13-DC6D-9168-D514-E8CC84463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378" y="3831732"/>
            <a:ext cx="1269999" cy="1269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175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E7466-6B2F-9914-8E57-022C3285F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CONCRETELY, how </a:t>
            </a:r>
            <a:r>
              <a:rPr lang="fr-FR" dirty="0" err="1">
                <a:solidFill>
                  <a:srgbClr val="FFFFFF"/>
                </a:solidFill>
              </a:rPr>
              <a:t>does</a:t>
            </a:r>
            <a:r>
              <a:rPr lang="fr-FR" dirty="0">
                <a:solidFill>
                  <a:srgbClr val="FFFFFF"/>
                </a:solidFill>
              </a:rPr>
              <a:t> </a:t>
            </a:r>
            <a:r>
              <a:rPr lang="fr-FR" dirty="0" err="1">
                <a:solidFill>
                  <a:srgbClr val="FFFFFF"/>
                </a:solidFill>
              </a:rPr>
              <a:t>it</a:t>
            </a:r>
            <a:r>
              <a:rPr lang="fr-FR" dirty="0">
                <a:solidFill>
                  <a:srgbClr val="FFFFFF"/>
                </a:solidFill>
              </a:rPr>
              <a:t> </a:t>
            </a:r>
            <a:r>
              <a:rPr lang="fr-FR" dirty="0" err="1">
                <a:solidFill>
                  <a:srgbClr val="FFFFFF"/>
                </a:solidFill>
              </a:rPr>
              <a:t>work</a:t>
            </a:r>
            <a:r>
              <a:rPr lang="fr-FR" dirty="0">
                <a:solidFill>
                  <a:srgbClr val="FFFFFF"/>
                </a:solidFill>
              </a:rPr>
              <a:t> ? - 1</a:t>
            </a:r>
            <a:br>
              <a:rPr lang="fr-FR" dirty="0">
                <a:solidFill>
                  <a:srgbClr val="FFFFFF"/>
                </a:solidFill>
              </a:rPr>
            </a:br>
            <a:r>
              <a:rPr lang="fr-FR" dirty="0">
                <a:solidFill>
                  <a:srgbClr val="FFFFFF"/>
                </a:solidFill>
              </a:rPr>
              <a:t>the support and care centers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BD9954-4AD2-8FA3-FEBE-A1A772CB2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48359"/>
            <a:ext cx="6427007" cy="3678303"/>
          </a:xfrm>
        </p:spPr>
        <p:txBody>
          <a:bodyPr>
            <a:normAutofit/>
          </a:bodyPr>
          <a:lstStyle/>
          <a:p>
            <a:r>
              <a:rPr lang="fr-FR" dirty="0" err="1"/>
              <a:t>Autism</a:t>
            </a:r>
            <a:r>
              <a:rPr lang="fr-FR" dirty="0"/>
              <a:t> </a:t>
            </a:r>
            <a:r>
              <a:rPr lang="fr-FR" dirty="0" err="1"/>
              <a:t>Resources</a:t>
            </a:r>
            <a:r>
              <a:rPr lang="fr-FR" dirty="0"/>
              <a:t> Centre - ARC</a:t>
            </a:r>
          </a:p>
          <a:p>
            <a:r>
              <a:rPr lang="fr-FR" dirty="0"/>
              <a:t>Coordination and Orientation </a:t>
            </a:r>
            <a:r>
              <a:rPr lang="fr-FR" dirty="0" err="1"/>
              <a:t>plateform</a:t>
            </a:r>
            <a:r>
              <a:rPr lang="fr-FR" dirty="0"/>
              <a:t> 0 to 12 </a:t>
            </a:r>
            <a:r>
              <a:rPr lang="fr-FR" dirty="0" err="1"/>
              <a:t>y.o</a:t>
            </a:r>
            <a:r>
              <a:rPr lang="fr-FR" dirty="0"/>
              <a:t>.</a:t>
            </a:r>
          </a:p>
          <a:p>
            <a:r>
              <a:rPr lang="fr-FR" dirty="0"/>
              <a:t>3 </a:t>
            </a:r>
            <a:r>
              <a:rPr lang="fr-FR" dirty="0" err="1"/>
              <a:t>levels</a:t>
            </a:r>
            <a:r>
              <a:rPr lang="fr-FR" dirty="0"/>
              <a:t> of interventions</a:t>
            </a:r>
          </a:p>
          <a:p>
            <a:pPr lvl="1"/>
            <a:r>
              <a:rPr lang="fr-FR" dirty="0"/>
              <a:t>Simple – First </a:t>
            </a:r>
            <a:r>
              <a:rPr lang="fr-FR" dirty="0" err="1"/>
              <a:t>level</a:t>
            </a:r>
            <a:r>
              <a:rPr lang="fr-FR" dirty="0"/>
              <a:t> (</a:t>
            </a:r>
            <a:r>
              <a:rPr lang="fr-FR" dirty="0" err="1"/>
              <a:t>doctors</a:t>
            </a:r>
            <a:r>
              <a:rPr lang="fr-FR" dirty="0"/>
              <a:t> and </a:t>
            </a:r>
            <a:r>
              <a:rPr lang="fr-FR" dirty="0" err="1"/>
              <a:t>paramedics</a:t>
            </a:r>
            <a:r>
              <a:rPr lang="fr-FR" dirty="0"/>
              <a:t> – </a:t>
            </a:r>
            <a:r>
              <a:rPr lang="fr-FR" dirty="0" err="1"/>
              <a:t>mainly</a:t>
            </a:r>
            <a:r>
              <a:rPr lang="fr-FR" dirty="0"/>
              <a:t> </a:t>
            </a:r>
            <a:r>
              <a:rPr lang="fr-FR" dirty="0" err="1"/>
              <a:t>paramedics</a:t>
            </a:r>
            <a:r>
              <a:rPr lang="fr-FR" dirty="0"/>
              <a:t> - in </a:t>
            </a:r>
            <a:r>
              <a:rPr lang="fr-FR" dirty="0" err="1"/>
              <a:t>private</a:t>
            </a:r>
            <a:r>
              <a:rPr lang="fr-FR" dirty="0"/>
              <a:t> practice)</a:t>
            </a:r>
          </a:p>
          <a:p>
            <a:pPr lvl="1"/>
            <a:r>
              <a:rPr lang="fr-FR" dirty="0" err="1"/>
              <a:t>Complex</a:t>
            </a:r>
            <a:r>
              <a:rPr lang="fr-FR" dirty="0"/>
              <a:t> – Second </a:t>
            </a:r>
            <a:r>
              <a:rPr lang="fr-FR" dirty="0" err="1"/>
              <a:t>level</a:t>
            </a:r>
            <a:r>
              <a:rPr lang="fr-FR" dirty="0"/>
              <a:t> (</a:t>
            </a:r>
            <a:r>
              <a:rPr lang="fr-FR" dirty="0" err="1"/>
              <a:t>medico-social</a:t>
            </a:r>
            <a:r>
              <a:rPr lang="fr-FR" dirty="0"/>
              <a:t> and </a:t>
            </a:r>
            <a:r>
              <a:rPr lang="fr-FR" dirty="0" err="1"/>
              <a:t>sanitary</a:t>
            </a:r>
            <a:r>
              <a:rPr lang="fr-FR" dirty="0"/>
              <a:t> structures)</a:t>
            </a:r>
          </a:p>
          <a:p>
            <a:pPr lvl="1"/>
            <a:r>
              <a:rPr lang="fr-FR" dirty="0"/>
              <a:t>Very </a:t>
            </a:r>
            <a:r>
              <a:rPr lang="fr-FR" dirty="0" err="1"/>
              <a:t>Complex</a:t>
            </a:r>
            <a:r>
              <a:rPr lang="fr-FR" dirty="0"/>
              <a:t> – </a:t>
            </a:r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 (ARC)</a:t>
            </a:r>
          </a:p>
          <a:p>
            <a:r>
              <a:rPr lang="fr-FR" dirty="0" err="1"/>
              <a:t>Mutual</a:t>
            </a:r>
            <a:r>
              <a:rPr lang="fr-FR" dirty="0"/>
              <a:t> </a:t>
            </a:r>
            <a:r>
              <a:rPr lang="fr-FR" dirty="0" err="1"/>
              <a:t>Aid</a:t>
            </a:r>
            <a:r>
              <a:rPr lang="fr-FR" dirty="0"/>
              <a:t> Group for </a:t>
            </a:r>
            <a:r>
              <a:rPr lang="fr-FR" dirty="0" err="1"/>
              <a:t>adults</a:t>
            </a:r>
            <a:endParaRPr lang="fr-FR" dirty="0"/>
          </a:p>
          <a:p>
            <a:r>
              <a:rPr lang="fr-FR" dirty="0"/>
              <a:t>Organisation of </a:t>
            </a:r>
            <a:r>
              <a:rPr lang="fr-FR" dirty="0" err="1"/>
              <a:t>accompaniment</a:t>
            </a:r>
            <a:r>
              <a:rPr lang="fr-FR" dirty="0"/>
              <a:t> as a route </a:t>
            </a:r>
            <a:r>
              <a:rPr lang="fr-FR" dirty="0" err="1"/>
              <a:t>leading</a:t>
            </a:r>
            <a:r>
              <a:rPr lang="fr-FR" dirty="0"/>
              <a:t> to </a:t>
            </a:r>
            <a:r>
              <a:rPr lang="fr-FR" dirty="0" err="1"/>
              <a:t>autonomy</a:t>
            </a:r>
            <a:r>
              <a:rPr lang="fr-FR" dirty="0"/>
              <a:t> and self-</a:t>
            </a:r>
            <a:r>
              <a:rPr lang="fr-FR" dirty="0" err="1"/>
              <a:t>determination</a:t>
            </a:r>
            <a:endParaRPr lang="fr-FR" dirty="0"/>
          </a:p>
        </p:txBody>
      </p:sp>
      <p:pic>
        <p:nvPicPr>
          <p:cNvPr id="5" name="Picture 12" descr="Nouvelle stratégie pour les troubles du neurodéveloppement">
            <a:extLst>
              <a:ext uri="{FF2B5EF4-FFF2-40B4-BE49-F238E27FC236}">
                <a16:creationId xmlns:a16="http://schemas.microsoft.com/office/drawing/2014/main" id="{0CCA1515-8C47-B2AD-6532-DDFE9B06B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591" y="2148359"/>
            <a:ext cx="3841922" cy="256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PORT DU MASQUE « GRAND PUBLIC » OBLIGATOIRE EN LIEUX CLOS POINT SUR LES  DÉROGATIONS MISES EN PLACE">
            <a:extLst>
              <a:ext uri="{FF2B5EF4-FFF2-40B4-BE49-F238E27FC236}">
                <a16:creationId xmlns:a16="http://schemas.microsoft.com/office/drawing/2014/main" id="{A96E6570-74A9-94BF-27B4-B7C857CEF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327" y="5142043"/>
            <a:ext cx="4044449" cy="65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55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7E7466-6B2F-9914-8E57-022C3285F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CONCRETELY, how </a:t>
            </a:r>
            <a:r>
              <a:rPr lang="fr-FR" dirty="0" err="1">
                <a:solidFill>
                  <a:srgbClr val="FFFFFF"/>
                </a:solidFill>
              </a:rPr>
              <a:t>does</a:t>
            </a:r>
            <a:r>
              <a:rPr lang="fr-FR" dirty="0">
                <a:solidFill>
                  <a:srgbClr val="FFFFFF"/>
                </a:solidFill>
              </a:rPr>
              <a:t> </a:t>
            </a:r>
            <a:r>
              <a:rPr lang="fr-FR" dirty="0" err="1">
                <a:solidFill>
                  <a:srgbClr val="FFFFFF"/>
                </a:solidFill>
              </a:rPr>
              <a:t>it</a:t>
            </a:r>
            <a:r>
              <a:rPr lang="fr-FR" dirty="0">
                <a:solidFill>
                  <a:srgbClr val="FFFFFF"/>
                </a:solidFill>
              </a:rPr>
              <a:t> </a:t>
            </a:r>
            <a:r>
              <a:rPr lang="fr-FR" dirty="0" err="1">
                <a:solidFill>
                  <a:srgbClr val="FFFFFF"/>
                </a:solidFill>
              </a:rPr>
              <a:t>work</a:t>
            </a:r>
            <a:r>
              <a:rPr lang="fr-FR" dirty="0">
                <a:solidFill>
                  <a:srgbClr val="FFFFFF"/>
                </a:solidFill>
              </a:rPr>
              <a:t> ? – 2</a:t>
            </a:r>
            <a:br>
              <a:rPr lang="fr-FR" dirty="0">
                <a:solidFill>
                  <a:srgbClr val="FFFFFF"/>
                </a:solidFill>
              </a:rPr>
            </a:br>
            <a:r>
              <a:rPr lang="fr-FR" dirty="0">
                <a:solidFill>
                  <a:srgbClr val="FFFFFF"/>
                </a:solidFill>
              </a:rPr>
              <a:t>Interventions</a:t>
            </a:r>
          </a:p>
        </p:txBody>
      </p:sp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90137588-E70B-486E-AFA8-21B0111C46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2180496"/>
            <a:ext cx="3703320" cy="4045683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Haute Autorité de santé — Wikipédia">
            <a:extLst>
              <a:ext uri="{FF2B5EF4-FFF2-40B4-BE49-F238E27FC236}">
                <a16:creationId xmlns:a16="http://schemas.microsoft.com/office/drawing/2014/main" id="{FF1495C6-8D0C-DB56-690B-A66C8B0EF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225" y="3561814"/>
            <a:ext cx="3305175" cy="124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BD9954-4AD2-8FA3-FEBE-A1A772CB2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325" y="2180496"/>
            <a:ext cx="7105481" cy="4045683"/>
          </a:xfrm>
        </p:spPr>
        <p:txBody>
          <a:bodyPr>
            <a:normAutofit/>
          </a:bodyPr>
          <a:lstStyle/>
          <a:p>
            <a:r>
              <a:rPr lang="fr-FR" dirty="0"/>
              <a:t>Recommandations of High </a:t>
            </a:r>
            <a:r>
              <a:rPr lang="fr-FR" dirty="0" err="1"/>
              <a:t>Health</a:t>
            </a:r>
            <a:r>
              <a:rPr lang="fr-FR" dirty="0"/>
              <a:t> </a:t>
            </a:r>
            <a:r>
              <a:rPr lang="fr-FR" dirty="0" err="1"/>
              <a:t>Authority</a:t>
            </a:r>
            <a:endParaRPr lang="fr-FR" dirty="0"/>
          </a:p>
          <a:p>
            <a:pPr lvl="1"/>
            <a:r>
              <a:rPr lang="fr-FR" dirty="0" err="1"/>
              <a:t>Determination</a:t>
            </a:r>
            <a:r>
              <a:rPr lang="fr-FR" dirty="0"/>
              <a:t> of the route</a:t>
            </a:r>
          </a:p>
          <a:p>
            <a:pPr lvl="1"/>
            <a:r>
              <a:rPr lang="fr-FR" dirty="0"/>
              <a:t>Identification of </a:t>
            </a:r>
            <a:r>
              <a:rPr lang="fr-FR" dirty="0" err="1"/>
              <a:t>evidence</a:t>
            </a:r>
            <a:r>
              <a:rPr lang="fr-FR" dirty="0"/>
              <a:t> </a:t>
            </a:r>
            <a:r>
              <a:rPr lang="fr-FR" dirty="0" err="1"/>
              <a:t>based</a:t>
            </a:r>
            <a:r>
              <a:rPr lang="fr-FR" dirty="0"/>
              <a:t> practice for </a:t>
            </a:r>
            <a:r>
              <a:rPr lang="fr-FR" dirty="0" err="1"/>
              <a:t>autism</a:t>
            </a:r>
            <a:r>
              <a:rPr lang="fr-FR" dirty="0"/>
              <a:t> </a:t>
            </a:r>
            <a:r>
              <a:rPr lang="fr-FR" dirty="0" err="1"/>
              <a:t>accompaniment</a:t>
            </a:r>
            <a:endParaRPr lang="fr-FR" dirty="0"/>
          </a:p>
          <a:p>
            <a:r>
              <a:rPr lang="fr-FR" dirty="0"/>
              <a:t>Evaluation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standardized</a:t>
            </a:r>
            <a:r>
              <a:rPr lang="fr-FR" dirty="0"/>
              <a:t> </a:t>
            </a:r>
            <a:r>
              <a:rPr lang="fr-FR" dirty="0" err="1"/>
              <a:t>assessment</a:t>
            </a:r>
            <a:r>
              <a:rPr lang="fr-FR" dirty="0"/>
              <a:t> </a:t>
            </a:r>
            <a:r>
              <a:rPr lang="fr-FR" dirty="0" err="1"/>
              <a:t>tools</a:t>
            </a:r>
            <a:r>
              <a:rPr lang="fr-FR" dirty="0"/>
              <a:t> and </a:t>
            </a:r>
            <a:r>
              <a:rPr lang="fr-FR" dirty="0" err="1"/>
              <a:t>clinical</a:t>
            </a:r>
            <a:r>
              <a:rPr lang="fr-FR" dirty="0"/>
              <a:t> observations (</a:t>
            </a:r>
            <a:r>
              <a:rPr lang="fr-FR" dirty="0" err="1"/>
              <a:t>mixted</a:t>
            </a:r>
            <a:r>
              <a:rPr lang="fr-FR" dirty="0"/>
              <a:t> </a:t>
            </a:r>
            <a:r>
              <a:rPr lang="fr-FR" dirty="0" err="1"/>
              <a:t>methodology</a:t>
            </a:r>
            <a:r>
              <a:rPr lang="fr-FR" dirty="0"/>
              <a:t>)</a:t>
            </a:r>
          </a:p>
          <a:p>
            <a:r>
              <a:rPr lang="fr-FR" dirty="0"/>
              <a:t>ABA and CBT</a:t>
            </a:r>
          </a:p>
          <a:p>
            <a:r>
              <a:rPr lang="fr-FR" dirty="0" err="1"/>
              <a:t>Early</a:t>
            </a:r>
            <a:r>
              <a:rPr lang="fr-FR" dirty="0"/>
              <a:t> Start Denver Model</a:t>
            </a:r>
          </a:p>
          <a:p>
            <a:r>
              <a:rPr lang="fr-FR" dirty="0"/>
              <a:t>Exchange and </a:t>
            </a:r>
            <a:r>
              <a:rPr lang="fr-FR" dirty="0" err="1"/>
              <a:t>Development</a:t>
            </a:r>
            <a:r>
              <a:rPr lang="fr-FR" dirty="0"/>
              <a:t> </a:t>
            </a:r>
            <a:r>
              <a:rPr lang="fr-FR" dirty="0" err="1"/>
              <a:t>Therapy</a:t>
            </a:r>
            <a:endParaRPr lang="fr-FR" dirty="0"/>
          </a:p>
          <a:p>
            <a:r>
              <a:rPr lang="fr-FR" dirty="0"/>
              <a:t>Parental </a:t>
            </a:r>
            <a:r>
              <a:rPr lang="fr-FR" dirty="0" err="1"/>
              <a:t>accompaniment</a:t>
            </a:r>
            <a:r>
              <a:rPr lang="fr-FR" dirty="0"/>
              <a:t> program</a:t>
            </a:r>
          </a:p>
          <a:p>
            <a:r>
              <a:rPr lang="fr-FR" dirty="0" err="1"/>
              <a:t>Rehabilitation</a:t>
            </a:r>
            <a:r>
              <a:rPr lang="fr-FR" dirty="0"/>
              <a:t> intervention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5893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C1F5FD-F9D6-A091-8992-0799B56D43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dirty="0"/>
              <a:t>THANK YOU FOR YOUR ATTENTION !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A9BF44-9049-C5A6-BA41-4DA6249491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fr-FR" sz="1200" b="1" i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D9C90F-D3E9-FA2C-7A11-03D0328FE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410" y="3772235"/>
            <a:ext cx="1968500" cy="1879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ISRP - UEFP Développement Professionnel Continu | Facebook">
            <a:extLst>
              <a:ext uri="{FF2B5EF4-FFF2-40B4-BE49-F238E27FC236}">
                <a16:creationId xmlns:a16="http://schemas.microsoft.com/office/drawing/2014/main" id="{BC662C6B-9AC3-712B-E586-B99812794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466" y="3861750"/>
            <a:ext cx="1790085" cy="17900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66792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Dividende</Template>
  <TotalTime>93</TotalTime>
  <Words>285</Words>
  <Application>Microsoft Office PowerPoint</Application>
  <PresentationFormat>Grand écran</PresentationFormat>
  <Paragraphs>45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Gill Sans MT</vt:lpstr>
      <vt:lpstr>Wingdings 2</vt:lpstr>
      <vt:lpstr>Dividende</vt:lpstr>
      <vt:lpstr>evolution of the autism approach in the french health system</vt:lpstr>
      <vt:lpstr>About the french health system</vt:lpstr>
      <vt:lpstr>A short history of public policy for TSA</vt:lpstr>
      <vt:lpstr>FOCUS ON RESEARCH</vt:lpstr>
      <vt:lpstr>CONCRETELY, how does it work ? - 1 the support and care centers</vt:lpstr>
      <vt:lpstr>CONCRETELY, how does it work ? – 2 Interventions</vt:lpstr>
      <vt:lpstr>THANK YOU FOR YOUR ATTENTION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 of the autism approach in the french health system</dc:title>
  <dc:creator>Nicolas RAYNAL</dc:creator>
  <cp:lastModifiedBy>alexandra.thircuir</cp:lastModifiedBy>
  <cp:revision>3</cp:revision>
  <dcterms:created xsi:type="dcterms:W3CDTF">2024-04-11T08:35:25Z</dcterms:created>
  <dcterms:modified xsi:type="dcterms:W3CDTF">2024-04-11T10:39:36Z</dcterms:modified>
</cp:coreProperties>
</file>