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74" r:id="rId3"/>
    <p:sldId id="295" r:id="rId4"/>
    <p:sldId id="297" r:id="rId5"/>
    <p:sldId id="300" r:id="rId6"/>
    <p:sldId id="298" r:id="rId7"/>
    <p:sldId id="301" r:id="rId8"/>
    <p:sldId id="303" r:id="rId9"/>
    <p:sldId id="302" r:id="rId10"/>
    <p:sldId id="304" r:id="rId11"/>
    <p:sldId id="305" r:id="rId12"/>
    <p:sldId id="28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90000"/>
    <a:srgbClr val="660033"/>
    <a:srgbClr val="999999"/>
    <a:srgbClr val="D1478F"/>
    <a:srgbClr val="D65A7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59" autoAdjust="0"/>
    <p:restoredTop sz="94660"/>
  </p:normalViewPr>
  <p:slideViewPr>
    <p:cSldViewPr snapToGrid="0">
      <p:cViewPr varScale="1">
        <p:scale>
          <a:sx n="79" d="100"/>
          <a:sy n="79" d="100"/>
        </p:scale>
        <p:origin x="-619" y="-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6666675910793846"/>
          <c:y val="5.8113209273903114E-2"/>
          <c:w val="0.62792448361612696"/>
          <c:h val="0.94188679072609649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accent4">
                <a:lumMod val="50000"/>
              </a:schemeClr>
            </a:solidFill>
          </c:spPr>
          <c:dPt>
            <c:idx val="0"/>
            <c:spPr>
              <a:solidFill>
                <a:srgbClr val="00206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3CA-4BD4-9744-F16588A957E7}"/>
              </c:ext>
            </c:extLst>
          </c:dPt>
          <c:dPt>
            <c:idx val="1"/>
            <c:spPr>
              <a:solidFill>
                <a:srgbClr val="00206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3CA-4BD4-9744-F16588A957E7}"/>
              </c:ext>
            </c:extLst>
          </c:dPt>
          <c:dPt>
            <c:idx val="2"/>
            <c:spPr>
              <a:solidFill>
                <a:srgbClr val="00206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0063-43A2-91A5-A225072CBE6E}"/>
              </c:ext>
            </c:extLst>
          </c:dPt>
          <c:dPt>
            <c:idx val="3"/>
            <c:spPr>
              <a:solidFill>
                <a:srgbClr val="00206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063-43A2-91A5-A225072CBE6E}"/>
              </c:ext>
            </c:extLst>
          </c:dPt>
          <c:dPt>
            <c:idx val="4"/>
            <c:spPr>
              <a:solidFill>
                <a:srgbClr val="00206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33CA-4BD4-9744-F16588A957E7}"/>
              </c:ext>
            </c:extLst>
          </c:dPt>
          <c:dPt>
            <c:idx val="5"/>
            <c:spPr>
              <a:solidFill>
                <a:srgbClr val="00206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0063-43A2-91A5-A225072CBE6E}"/>
              </c:ext>
            </c:extLst>
          </c:dPt>
          <c:dLbls>
            <c:showVal val="1"/>
            <c:showLeaderLines val="1"/>
          </c:dLbls>
          <c:cat>
            <c:strRef>
              <c:f>Лист1!$A$2:$A$7</c:f>
              <c:strCache>
                <c:ptCount val="6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  <c:pt idx="4">
                  <c:v>5</c:v>
                </c:pt>
                <c:pt idx="5">
                  <c:v>6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063-43A2-91A5-A225072CBE6E}"/>
            </c:ext>
          </c:extLst>
        </c:ser>
        <c:firstSliceAng val="0"/>
      </c:pieChart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0.51607</cdr:x>
      <cdr:y>0.24914</cdr:y>
    </cdr:from>
    <cdr:to>
      <cdr:x>0.6683</cdr:x>
      <cdr:y>0.31222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291868" y="1570700"/>
          <a:ext cx="1855988" cy="3976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КУРАТОР</a:t>
          </a:r>
        </a:p>
      </cdr:txBody>
    </cdr:sp>
  </cdr:relSizeAnchor>
  <cdr:relSizeAnchor xmlns:cdr="http://schemas.openxmlformats.org/drawingml/2006/chartDrawing">
    <cdr:from>
      <cdr:x>0.56647</cdr:x>
      <cdr:y>0.4609</cdr:y>
    </cdr:from>
    <cdr:to>
      <cdr:x>0.73366</cdr:x>
      <cdr:y>0.61109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906377" y="2905765"/>
          <a:ext cx="2038380" cy="9468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2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УЧИТЕЛЬ</a:t>
          </a:r>
          <a:br>
            <a:rPr lang="ru-RU" sz="2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ru-RU" sz="2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КПИ</a:t>
          </a:r>
        </a:p>
      </cdr:txBody>
    </cdr:sp>
  </cdr:relSizeAnchor>
  <cdr:relSizeAnchor xmlns:cdr="http://schemas.openxmlformats.org/drawingml/2006/chartDrawing">
    <cdr:from>
      <cdr:x>0.36156</cdr:x>
      <cdr:y>0.71694</cdr:y>
    </cdr:from>
    <cdr:to>
      <cdr:x>0.47228</cdr:x>
      <cdr:y>0.87463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986010" y="3798125"/>
          <a:ext cx="914400" cy="8354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000" b="1" dirty="0">
            <a:solidFill>
              <a:schemeClr val="bg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0.0746</cdr:x>
      <cdr:y>0.48961</cdr:y>
    </cdr:from>
    <cdr:to>
      <cdr:x>0.1746</cdr:x>
      <cdr:y>0.65271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682171" y="274490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0.0113</cdr:x>
      <cdr:y>0.00179</cdr:y>
    </cdr:from>
    <cdr:to>
      <cdr:x>0.2593</cdr:x>
      <cdr:y>0.29089</cdr:y>
    </cdr:to>
    <cdr:sp macro="" textlink="">
      <cdr:nvSpPr>
        <cdr:cNvPr id="7" name="Текст 2"/>
        <cdr:cNvSpPr txBox="1">
          <a:spLocks xmlns:a="http://schemas.openxmlformats.org/drawingml/2006/main"/>
        </cdr:cNvSpPr>
      </cdr:nvSpPr>
      <cdr:spPr>
        <a:xfrm xmlns:a="http://schemas.openxmlformats.org/drawingml/2006/main">
          <a:off x="103349" y="10016"/>
          <a:ext cx="2267712" cy="162080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spcFirstLastPara="1" wrap="square" lIns="91425" tIns="45700" rIns="91425" bIns="45700" anchor="t" anchorCtr="0"/>
        <a:lstStyle xmlns:a="http://schemas.openxmlformats.org/drawingml/2006/main">
          <a:defPPr marR="0" lvl="0" algn="l" rtl="0">
            <a:lnSpc>
              <a:spcPct val="100000"/>
            </a:lnSpc>
            <a:spcBef>
              <a:spcPts val="0"/>
            </a:spcBef>
            <a:spcAft>
              <a:spcPts val="0"/>
            </a:spcAft>
          </a:defPPr>
          <a:lvl1pPr marR="0" lvl="0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1pPr>
          <a:lvl2pPr marR="0" lvl="1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2pPr>
          <a:lvl3pPr marR="0" lvl="2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3pPr>
          <a:lvl4pPr marR="0" lvl="3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4pPr>
          <a:lvl5pPr marR="0" lvl="4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5pPr>
          <a:lvl6pPr marR="0" lvl="5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6pPr>
          <a:lvl7pPr marR="0" lvl="6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7pPr>
          <a:lvl8pPr marR="0" lvl="7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8pPr>
          <a:lvl9pPr marR="0" lvl="8" algn="l" rtl="0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rgbClr val="000000"/>
            </a:buClr>
            <a:buFont typeface="Arial"/>
            <a:def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defRPr>
          </a:lvl9pPr>
        </a:lstStyle>
        <a:p xmlns:a="http://schemas.openxmlformats.org/drawingml/2006/main">
          <a:pPr marL="25400" indent="0">
            <a:buFont typeface="Arial"/>
            <a:buNone/>
          </a:pPr>
          <a:r>
            <a:rPr lang="ru-RU" b="1" dirty="0">
              <a:solidFill>
                <a:srgbClr val="FF0000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rPr>
            <a:t>Супервизор</a:t>
          </a:r>
          <a:r>
            <a:rPr lang="ru-RU" dirty="0">
              <a:solidFill>
                <a:srgbClr val="FF0000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rPr>
            <a:t> </a:t>
          </a:r>
          <a:r>
            <a:rPr lang="ru-RU" dirty="0">
              <a:solidFill>
                <a:srgbClr val="002060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rPr>
            <a:t>– ВСВА . </a:t>
          </a:r>
        </a:p>
        <a:p xmlns:a="http://schemas.openxmlformats.org/drawingml/2006/main">
          <a:pPr marL="25400"/>
          <a:r>
            <a:rPr lang="ru-RU" dirty="0">
              <a:solidFill>
                <a:srgbClr val="002060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rPr>
            <a:t>Супервизор анализирует  сведения и дает рекомендации по конкретным задачам. </a:t>
          </a:r>
        </a:p>
        <a:p xmlns:a="http://schemas.openxmlformats.org/drawingml/2006/main">
          <a:pPr marL="25400" indent="0">
            <a:buFont typeface="Arial"/>
            <a:buNone/>
          </a:pPr>
          <a:endParaRPr lang="ru-RU" sz="1200" dirty="0">
            <a:solidFill>
              <a:schemeClr val="bg2">
                <a:lumMod val="75000"/>
              </a:schemeClr>
            </a:solidFill>
            <a:latin typeface="Times New Roman" pitchFamily="18" charset="0"/>
            <a:ea typeface="Tahoma" panose="020B0604030504040204" pitchFamily="34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0.02407</cdr:x>
      <cdr:y>0.24379</cdr:y>
    </cdr:from>
    <cdr:to>
      <cdr:x>0.22407</cdr:x>
      <cdr:y>0.64776</cdr:y>
    </cdr:to>
    <cdr:sp macro="" textlink="">
      <cdr:nvSpPr>
        <cdr:cNvPr id="8" name="Текст 2"/>
        <cdr:cNvSpPr txBox="1">
          <a:spLocks xmlns:a="http://schemas.openxmlformats.org/drawingml/2006/main"/>
        </cdr:cNvSpPr>
      </cdr:nvSpPr>
      <cdr:spPr>
        <a:xfrm xmlns:a="http://schemas.openxmlformats.org/drawingml/2006/main">
          <a:off x="220133" y="1366797"/>
          <a:ext cx="1828800" cy="226478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spcFirstLastPara="1" wrap="square" lIns="91425" tIns="45700" rIns="91425" bIns="45700" anchor="t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25400" indent="0">
            <a:buFont typeface="Arial"/>
            <a:buNone/>
          </a:pPr>
          <a:r>
            <a:rPr lang="ru-RU" sz="1400" b="1" dirty="0" err="1" smtClean="0">
              <a:solidFill>
                <a:srgbClr val="FF0000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rPr>
            <a:t>Педагог-ассистиент</a:t>
          </a:r>
          <a:r>
            <a:rPr lang="ru-RU" sz="1400" b="1" dirty="0" smtClean="0">
              <a:solidFill>
                <a:srgbClr val="FF0000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rPr>
            <a:t> </a:t>
          </a:r>
          <a:r>
            <a:rPr lang="ru-RU" sz="1400" dirty="0">
              <a:solidFill>
                <a:srgbClr val="FF0000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rPr>
            <a:t>– </a:t>
          </a:r>
          <a:r>
            <a:rPr lang="ru-RU" sz="1400" dirty="0">
              <a:solidFill>
                <a:srgbClr val="002060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rPr>
            <a:t>сопровождающие лицо</a:t>
          </a:r>
        </a:p>
        <a:p xmlns:a="http://schemas.openxmlformats.org/drawingml/2006/main">
          <a:pPr marL="25400" indent="0">
            <a:buFont typeface="Arial"/>
            <a:buNone/>
          </a:pPr>
          <a:r>
            <a:rPr lang="ru-RU" sz="1400" dirty="0">
              <a:solidFill>
                <a:srgbClr val="002060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rPr>
            <a:t>-сопровождает ребенка в школе.</a:t>
          </a:r>
        </a:p>
        <a:p xmlns:a="http://schemas.openxmlformats.org/drawingml/2006/main">
          <a:pPr marL="25400" indent="0">
            <a:buFont typeface="Arial"/>
            <a:buNone/>
          </a:pPr>
          <a:r>
            <a:rPr lang="ru-RU" sz="1400" dirty="0">
              <a:solidFill>
                <a:srgbClr val="002060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rPr>
            <a:t>-выполняет ИПР и поведенческую программу</a:t>
          </a:r>
        </a:p>
        <a:p xmlns:a="http://schemas.openxmlformats.org/drawingml/2006/main">
          <a:pPr marL="196850" indent="-171450">
            <a:buFontTx/>
            <a:buChar char="-"/>
          </a:pPr>
          <a:r>
            <a:rPr lang="ru-RU" sz="1400" dirty="0">
              <a:solidFill>
                <a:srgbClr val="002060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rPr>
            <a:t>Собирает </a:t>
          </a:r>
          <a:r>
            <a:rPr lang="ru-RU" sz="1400" dirty="0" smtClean="0">
              <a:solidFill>
                <a:srgbClr val="002060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rPr>
            <a:t>данные;</a:t>
          </a:r>
          <a:endParaRPr lang="ru-RU" sz="1400" dirty="0">
            <a:solidFill>
              <a:srgbClr val="002060"/>
            </a:solidFill>
            <a:latin typeface="Times New Roman" pitchFamily="18" charset="0"/>
            <a:ea typeface="Tahoma" panose="020B0604030504040204" pitchFamily="34" charset="0"/>
            <a:cs typeface="Times New Roman" pitchFamily="18" charset="0"/>
          </a:endParaRPr>
        </a:p>
        <a:p xmlns:a="http://schemas.openxmlformats.org/drawingml/2006/main">
          <a:pPr marL="196850" indent="-171450">
            <a:buFontTx/>
            <a:buChar char="-"/>
          </a:pPr>
          <a:r>
            <a:rPr lang="ru-RU" sz="1400" dirty="0">
              <a:solidFill>
                <a:srgbClr val="002060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rPr>
            <a:t>Тестирует навыки ребенка под руководством </a:t>
          </a:r>
          <a:r>
            <a:rPr lang="ru-RU" sz="1400" dirty="0" smtClean="0">
              <a:solidFill>
                <a:srgbClr val="002060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rPr>
            <a:t>учителя.</a:t>
          </a:r>
          <a:endParaRPr lang="ru-RU" sz="1400" dirty="0">
            <a:solidFill>
              <a:srgbClr val="002060"/>
            </a:solidFill>
            <a:latin typeface="Times New Roman" pitchFamily="18" charset="0"/>
            <a:ea typeface="Tahoma" panose="020B0604030504040204" pitchFamily="34" charset="0"/>
            <a:cs typeface="Times New Roman" pitchFamily="18" charset="0"/>
          </a:endParaRPr>
        </a:p>
        <a:p xmlns:a="http://schemas.openxmlformats.org/drawingml/2006/main">
          <a:pPr marL="25400" indent="0">
            <a:buFont typeface="Arial"/>
            <a:buNone/>
          </a:pPr>
          <a:r>
            <a:rPr lang="ru-RU" sz="1200" dirty="0">
              <a:solidFill>
                <a:schemeClr val="bg2">
                  <a:lumMod val="75000"/>
                </a:schemeClr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rPr>
            <a:t> </a:t>
          </a:r>
        </a:p>
        <a:p xmlns:a="http://schemas.openxmlformats.org/drawingml/2006/main">
          <a:pPr marL="25400" indent="0">
            <a:buFont typeface="Arial"/>
            <a:buNone/>
          </a:pPr>
          <a:r>
            <a:rPr lang="ru-RU" sz="1200" dirty="0">
              <a:solidFill>
                <a:schemeClr val="bg2">
                  <a:lumMod val="75000"/>
                </a:schemeClr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rPr>
            <a:t>  </a:t>
          </a:r>
        </a:p>
        <a:p xmlns:a="http://schemas.openxmlformats.org/drawingml/2006/main">
          <a:pPr marL="25400" indent="0">
            <a:buFont typeface="Arial"/>
            <a:buNone/>
          </a:pPr>
          <a:endParaRPr lang="ru-RU" sz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4D2892-7CF9-4FE8-99E5-8F7760790895}" type="datetimeFigureOut">
              <a:rPr lang="ru-RU" smtClean="0"/>
              <a:pPr/>
              <a:t>19.03.2024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7A2894-61D3-4D3E-A369-EF7173D7B4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006971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pPr/>
              <a:t>19.03.2024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92038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pPr/>
              <a:t>19.03.2024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92059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pPr/>
              <a:t>19.03.2024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75834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pPr/>
              <a:t>19.03.2024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00336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pPr/>
              <a:t>19.03.2024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67406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pPr/>
              <a:t>19.03.2024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60896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pPr/>
              <a:t>19.03.2024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1558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pPr/>
              <a:t>19.03.2024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8133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pPr/>
              <a:t>19.03.2024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93473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pPr/>
              <a:t>19.03.2024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19560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pPr/>
              <a:t>19.03.2024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57897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5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1C70C2-86CA-4286-BC8C-D13EAD856EF6}" type="datetimeFigureOut">
              <a:rPr lang="ru-RU" smtClean="0"/>
              <a:pPr/>
              <a:t>19.03.2024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F06C71-D574-4750-8B17-E68F28DE2E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36179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kpi_2\OneDrive\&#1056;&#1072;&#1073;&#1086;&#1095;&#1080;&#1081;%20&#1089;&#1090;&#1086;&#1083;\&#1057;&#1045;&#1052;&#1048;&#1053;&#1040;&#1056;%2019%20&#1040;&#1055;&#1056;&#1045;&#1051;&#1068;\WhatsApp%20Video%202024-03-19%20at%2018.40.07.mp4" TargetMode="Externa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hape 90"/>
          <p:cNvPicPr preferRelativeResize="0"/>
          <p:nvPr/>
        </p:nvPicPr>
        <p:blipFill>
          <a:blip r:embed="rId2" cstate="print">
            <a:alphaModFix/>
          </a:blip>
          <a:stretch>
            <a:fillRect/>
          </a:stretch>
        </p:blipFill>
        <p:spPr>
          <a:xfrm>
            <a:off x="425614" y="446606"/>
            <a:ext cx="3759036" cy="113635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3028750" y="1145405"/>
            <a:ext cx="73184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2020 году </a:t>
            </a:r>
            <a:r>
              <a:rPr lang="kk-KZ" sz="2400" b="1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при подержке фонда «Болашақ» </a:t>
            </a:r>
            <a:r>
              <a:rPr lang="ru-RU" sz="2400" b="1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в детских садах </a:t>
            </a:r>
            <a:r>
              <a:rPr lang="kk-KZ" sz="2400" b="1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№89 и №34 открылись первые кабинеты поддержки инклюзии как пилотный проект по развитию инклюзии в детских садах. </a:t>
            </a:r>
            <a:endParaRPr lang="ru-RU" sz="2400" b="1" dirty="0">
              <a:ln w="1905"/>
              <a:solidFill>
                <a:schemeClr val="accent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kpi_2\OneDrive\Рабочий стол\фото\WhatsApp Image 2024-03-19 at 16.41.20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8903" y="2722779"/>
            <a:ext cx="5918469" cy="394410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75918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885" t="35724" r="74642" b="44618"/>
          <a:stretch/>
        </p:blipFill>
        <p:spPr>
          <a:xfrm>
            <a:off x="9274628" y="4056861"/>
            <a:ext cx="2917371" cy="280113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56648" y="480272"/>
            <a:ext cx="92306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Наша задача подготовить детей с особыми образовательными потребностями к переходу на инклюзивное образование в общеобразовательных группах.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0434" y="2685448"/>
            <a:ext cx="3659318" cy="3724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 descr="C:\Users\kpi_2\Downloads\WhatsApp Image 2024-03-19 at 16.53.37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6829" y="3055253"/>
            <a:ext cx="4686434" cy="27391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57887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5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70534" y="162639"/>
            <a:ext cx="92306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Режим дня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 descr="C:\Users\kpi_2\Downloads\WhatsApp Image 2024-03-19 at 16.58.47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7953" y="866274"/>
            <a:ext cx="2761382" cy="2071036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23738" y="673768"/>
            <a:ext cx="1804089" cy="2820203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ffectLst/>
        </p:spPr>
      </p:pic>
      <p:pic>
        <p:nvPicPr>
          <p:cNvPr id="10" name="Picture 2" descr="C:\Users\kpi_2\OneDrive\Рабочий стол\Видео и фото детей\фото детей\WhatsApp Image 2024-01-29 at 09.22.48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8930" y="3174301"/>
            <a:ext cx="2599773" cy="1949829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646836" y="3272589"/>
            <a:ext cx="2218349" cy="3330342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59473" y="3361888"/>
            <a:ext cx="2293834" cy="3212167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ffectLst/>
        </p:spPr>
      </p:pic>
      <p:pic>
        <p:nvPicPr>
          <p:cNvPr id="3079" name="Picture 7" descr="C:\Users\kpi_2\Downloads\WhatsApp Image 2024-03-19 at 17.05.06.jpe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94651" y="3657601"/>
            <a:ext cx="1798655" cy="2883616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113029" y="702643"/>
            <a:ext cx="2197899" cy="2513397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ffectLst/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520681" y="817646"/>
            <a:ext cx="3517324" cy="1944804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98834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xmlns="" val="121084559"/>
              </p:ext>
            </p:extLst>
          </p:nvPr>
        </p:nvGraphicFramePr>
        <p:xfrm>
          <a:off x="0" y="231006"/>
          <a:ext cx="12192000" cy="63045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880242" y="1697849"/>
            <a:ext cx="19527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СУПЕРВИЗОР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31857" y="3048434"/>
            <a:ext cx="23593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Педагог-ассистиент</a:t>
            </a:r>
            <a:endParaRPr lang="ru-RU" sz="20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80110" y="4876533"/>
            <a:ext cx="31303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ВОСПИТАТЕЛЬ</a:t>
            </a:r>
            <a:endParaRPr lang="ru-RU" sz="16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58946" y="4919377"/>
            <a:ext cx="15135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РОДИТЕЛИ</a:t>
            </a:r>
            <a:endParaRPr lang="ru-RU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4724114" y="2874822"/>
            <a:ext cx="2390021" cy="134620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РЕБЕНОК</a:t>
            </a:r>
            <a:endParaRPr lang="ru-RU" sz="18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835183" y="117616"/>
            <a:ext cx="421788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000" b="1" dirty="0">
                <a:solidFill>
                  <a:srgbClr val="FF0000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КОМАНДА КПИ</a:t>
            </a:r>
          </a:p>
        </p:txBody>
      </p:sp>
      <p:sp>
        <p:nvSpPr>
          <p:cNvPr id="10" name="Текст 2"/>
          <p:cNvSpPr>
            <a:spLocks noGrp="1"/>
          </p:cNvSpPr>
          <p:nvPr>
            <p:ph type="body" idx="1"/>
          </p:nvPr>
        </p:nvSpPr>
        <p:spPr>
          <a:xfrm>
            <a:off x="201375" y="4617273"/>
            <a:ext cx="2801469" cy="1207766"/>
          </a:xfrm>
        </p:spPr>
        <p:txBody>
          <a:bodyPr>
            <a:noAutofit/>
          </a:bodyPr>
          <a:lstStyle/>
          <a:p>
            <a:pPr marL="25400" indent="0">
              <a:buNone/>
            </a:pPr>
            <a:r>
              <a:rPr lang="ru-RU" sz="1400" b="1" dirty="0">
                <a:solidFill>
                  <a:srgbClr val="FF0000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Родители</a:t>
            </a:r>
            <a:r>
              <a:rPr lang="ru-RU" sz="1400" dirty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 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– выполняют рекомендации учителя КПИ и куратора, активно участвуют в жизни  класса, помогают в развитии инклюзивного общества.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698183" y="405001"/>
            <a:ext cx="3203525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400"/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Куратор КПИ 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– оказание методической помощи специалистам класса. </a:t>
            </a:r>
          </a:p>
          <a:p>
            <a:pPr marL="196850" indent="-171450">
              <a:buFontTx/>
              <a:buChar char="-"/>
            </a:pP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Составление ИПР и поведенческой программу</a:t>
            </a:r>
          </a:p>
          <a:p>
            <a:pPr marL="196850" indent="-171450">
              <a:buFontTx/>
              <a:buChar char="-"/>
            </a:pP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Помощь в адаптации образовательной программы</a:t>
            </a:r>
          </a:p>
          <a:p>
            <a:pPr marL="196850" indent="-171450">
              <a:buFontTx/>
              <a:buChar char="-"/>
            </a:pP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- консультация учителя КПИ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311470" y="2603469"/>
            <a:ext cx="222391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400"/>
            <a:r>
              <a:rPr lang="ru-RU" sz="1400" b="1" dirty="0">
                <a:solidFill>
                  <a:srgbClr val="FF0000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Учитель КПИ </a:t>
            </a:r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-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организует 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работу </a:t>
            </a:r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тьютора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, проводит обучение конкретным поведенческим техникам, наблюдает и корректирует работу </a:t>
            </a:r>
            <a:r>
              <a:rPr lang="ru-RU" sz="1400" dirty="0" err="1">
                <a:solidFill>
                  <a:srgbClr val="002060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тьютора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 с учеником.</a:t>
            </a:r>
          </a:p>
        </p:txBody>
      </p:sp>
      <p:sp>
        <p:nvSpPr>
          <p:cNvPr id="12" name="Текст 2"/>
          <p:cNvSpPr txBox="1">
            <a:spLocks/>
          </p:cNvSpPr>
          <p:nvPr/>
        </p:nvSpPr>
        <p:spPr>
          <a:xfrm>
            <a:off x="8411292" y="5029182"/>
            <a:ext cx="3342857" cy="15070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5400" indent="0">
              <a:buFont typeface="Arial"/>
              <a:buNone/>
            </a:pPr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Воспитатель </a:t>
            </a:r>
            <a:r>
              <a:rPr lang="ru-RU" sz="1400" b="1" dirty="0" err="1" smtClean="0">
                <a:solidFill>
                  <a:srgbClr val="FF0000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общеобразавательной</a:t>
            </a:r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 группы</a:t>
            </a:r>
            <a:r>
              <a:rPr lang="ru-RU" sz="1400" b="1" dirty="0" smtClean="0">
                <a:solidFill>
                  <a:srgbClr val="002060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–</a:t>
            </a:r>
            <a:r>
              <a:rPr lang="ru-RU" sz="1400" dirty="0" smtClean="0">
                <a:solidFill>
                  <a:srgbClr val="002060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участвует </a:t>
            </a:r>
            <a:r>
              <a:rPr lang="ru-RU" sz="1400" dirty="0">
                <a:solidFill>
                  <a:srgbClr val="002060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в организации процесса обучения ребенка с РАС в условиях своего класса, помогает в адаптации учебного материала. </a:t>
            </a:r>
          </a:p>
        </p:txBody>
      </p:sp>
    </p:spTree>
    <p:extLst>
      <p:ext uri="{BB962C8B-B14F-4D97-AF65-F5344CB8AC3E}">
        <p14:creationId xmlns:p14="http://schemas.microsoft.com/office/powerpoint/2010/main" xmlns="" val="3001847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274" t="8493" r="44322" b="53346"/>
          <a:stretch/>
        </p:blipFill>
        <p:spPr>
          <a:xfrm>
            <a:off x="1222408" y="1169671"/>
            <a:ext cx="4493473" cy="532738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098" y="236372"/>
            <a:ext cx="11669488" cy="687231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ПОЧЕМУ ПРИКЛАДНОЙ </a:t>
            </a: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АНАЛИЗ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ПОВЕДЕНИЯ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ea typeface="Tahoma" panose="020B0604030504040204" pitchFamily="34" charset="0"/>
                <a:cs typeface="Times New Roman" pitchFamily="18" charset="0"/>
              </a:rPr>
              <a:t>?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sp>
        <p:nvSpPr>
          <p:cNvPr id="6" name="Текст 2"/>
          <p:cNvSpPr txBox="1">
            <a:spLocks/>
          </p:cNvSpPr>
          <p:nvPr/>
        </p:nvSpPr>
        <p:spPr>
          <a:xfrm>
            <a:off x="5196117" y="1262742"/>
            <a:ext cx="6995883" cy="25007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25400" indent="0">
              <a:lnSpc>
                <a:spcPct val="150000"/>
              </a:lnSpc>
              <a:buNone/>
            </a:pPr>
            <a:endParaRPr lang="ru-RU" sz="2000" dirty="0">
              <a:solidFill>
                <a:schemeClr val="bg2">
                  <a:lumMod val="75000"/>
                </a:schemeClr>
              </a:solidFill>
              <a:latin typeface="Times New Roman" pitchFamily="18" charset="0"/>
              <a:ea typeface="Tahoma" panose="020B0604030504040204" pitchFamily="34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650029" y="1754551"/>
            <a:ext cx="586178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Потому что м</a:t>
            </a:r>
            <a:r>
              <a:rPr lang="ru-RU" sz="3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етодики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применяющие в АВА исследованы и подтверждены тестированиями. Их эффективность </a:t>
            </a:r>
            <a:r>
              <a:rPr lang="ru-RU" sz="3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задокументирована</a:t>
            </a: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практически во всех странах мира</a:t>
            </a:r>
            <a:r>
              <a:rPr lang="kk-KZ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2431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488383" y="488474"/>
            <a:ext cx="11500969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kk-KZ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ahoma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ahoma" pitchFamily="34" charset="0"/>
                <a:cs typeface="Times New Roman" pitchFamily="18" charset="0"/>
              </a:rPr>
              <a:t>Прикладной анализ поведения предлагает строго индивидуальный подход к 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ahoma" pitchFamily="34" charset="0"/>
                <a:cs typeface="Times New Roman" pitchFamily="18" charset="0"/>
              </a:rPr>
              <a:t>обучению каждого ребенка.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ahoma" pitchFamily="34" charset="0"/>
                <a:cs typeface="Times New Roman" pitchFamily="18" charset="0"/>
              </a:rPr>
              <a:t>Проводится сбор данных о навыках и особенностях поведения каждого ребенка</a:t>
            </a: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ahoma" pitchFamily="34" charset="0"/>
                <a:cs typeface="Times New Roman" pitchFamily="18" charset="0"/>
              </a:rPr>
              <a:t>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ahoma" pitchFamily="34" charset="0"/>
                <a:cs typeface="Times New Roman" pitchFamily="18" charset="0"/>
              </a:rPr>
              <a:t>На основе собранных данных вырабатывается индивидуальная программа для 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ahoma" pitchFamily="34" charset="0"/>
                <a:cs typeface="Times New Roman" pitchFamily="18" charset="0"/>
              </a:rPr>
              <a:t>обучения (ИПР)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lang="ru-RU" sz="2400" b="1" dirty="0" smtClean="0">
              <a:solidFill>
                <a:srgbClr val="002060"/>
              </a:solidFill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ahoma" pitchFamily="34" charset="0"/>
                <a:cs typeface="Times New Roman" pitchFamily="18" charset="0"/>
              </a:rPr>
              <a:t>Проводится постоянный мониторинг прогресса</a:t>
            </a: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ahoma" pitchFamily="34" charset="0"/>
                <a:cs typeface="Times New Roman" pitchFamily="18" charset="0"/>
              </a:rPr>
              <a:t>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ahoma" pitchFamily="34" charset="0"/>
                <a:cs typeface="Times New Roman" pitchFamily="18" charset="0"/>
              </a:rPr>
              <a:t>Обязательной частью процесса является определение мотивации и разработка 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ahoma" pitchFamily="34" charset="0"/>
                <a:cs typeface="Times New Roman" pitchFamily="18" charset="0"/>
              </a:rPr>
              <a:t>системы поощрений для </a:t>
            </a: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ahoma" pitchFamily="34" charset="0"/>
                <a:cs typeface="Times New Roman" pitchFamily="18" charset="0"/>
              </a:rPr>
              <a:t>воспитан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ahoma" pitchFamily="34" charset="0"/>
                <a:cs typeface="Times New Roman" pitchFamily="18" charset="0"/>
              </a:rPr>
              <a:t>ника</a:t>
            </a: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ahoma" pitchFamily="34" charset="0"/>
                <a:cs typeface="Times New Roman" pitchFamily="18" charset="0"/>
              </a:rPr>
              <a:t>. </a:t>
            </a:r>
            <a:endParaRPr kumimoji="0" lang="kk-KZ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885" t="35724" r="74642" b="44618"/>
          <a:stretch/>
        </p:blipFill>
        <p:spPr>
          <a:xfrm>
            <a:off x="9274629" y="4297493"/>
            <a:ext cx="2917371" cy="280113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885" t="35724" r="74642" b="44618"/>
          <a:stretch/>
        </p:blipFill>
        <p:spPr>
          <a:xfrm>
            <a:off x="9274628" y="4056861"/>
            <a:ext cx="2917371" cy="2801139"/>
          </a:xfrm>
          <a:prstGeom prst="rect">
            <a:avLst/>
          </a:prstGeom>
        </p:spPr>
      </p:pic>
      <p:pic>
        <p:nvPicPr>
          <p:cNvPr id="23554" name="Picture 2" descr="C:\Users\kpi_2\Downloads\WhatsApp Image 2024-03-19 at 18.13.25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66711" y="2284496"/>
            <a:ext cx="5226517" cy="368881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2364606" y="218952"/>
            <a:ext cx="7164404" cy="179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  <a:spcAft>
                <a:spcPts val="0"/>
              </a:spcAft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VB-MAPP</a:t>
            </a:r>
            <a:endParaRPr lang="ru-RU" sz="2400" b="1" dirty="0" smtClean="0">
              <a:solidFill>
                <a:srgbClr val="FF0000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lvl="0" algn="ctr">
              <a:lnSpc>
                <a:spcPct val="115000"/>
              </a:lnSpc>
              <a:spcAft>
                <a:spcPts val="0"/>
              </a:spcAft>
            </a:pP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Программа оценки навыков речи и социального взаимодействия для детей с аутизмом и другими нарушениями развития</a:t>
            </a:r>
            <a:endParaRPr lang="ru-RU" sz="2400" b="1" i="1" dirty="0">
              <a:solidFill>
                <a:srgbClr val="002060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885" t="35724" r="74642" b="44618"/>
          <a:stretch/>
        </p:blipFill>
        <p:spPr>
          <a:xfrm>
            <a:off x="9274629" y="4056861"/>
            <a:ext cx="2917371" cy="280113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885" t="35724" r="74642" b="44618"/>
          <a:stretch/>
        </p:blipFill>
        <p:spPr>
          <a:xfrm>
            <a:off x="9274629" y="4056861"/>
            <a:ext cx="2917371" cy="2801139"/>
          </a:xfrm>
          <a:prstGeom prst="rect">
            <a:avLst/>
          </a:prstGeom>
        </p:spPr>
      </p:pic>
      <p:pic>
        <p:nvPicPr>
          <p:cNvPr id="1003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66828" y="134725"/>
            <a:ext cx="4956893" cy="6578896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885" t="35724" r="74642" b="44618"/>
          <a:stretch/>
        </p:blipFill>
        <p:spPr>
          <a:xfrm>
            <a:off x="9274629" y="4056861"/>
            <a:ext cx="2917371" cy="280113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885" t="35724" r="74642" b="44618"/>
          <a:stretch/>
        </p:blipFill>
        <p:spPr>
          <a:xfrm>
            <a:off x="9274629" y="4056861"/>
            <a:ext cx="2917371" cy="2801139"/>
          </a:xfrm>
          <a:prstGeom prst="rect">
            <a:avLst/>
          </a:prstGeom>
        </p:spPr>
      </p:pic>
      <p:pic>
        <p:nvPicPr>
          <p:cNvPr id="5" name="WhatsApp Video 2024-03-19 at 18.40.07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72688" y="0"/>
            <a:ext cx="9031708" cy="6858000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hape 90"/>
          <p:cNvPicPr preferRelativeResize="0"/>
          <p:nvPr/>
        </p:nvPicPr>
        <p:blipFill>
          <a:blip r:embed="rId2" cstate="print">
            <a:alphaModFix/>
          </a:blip>
          <a:stretch>
            <a:fillRect/>
          </a:stretch>
        </p:blipFill>
        <p:spPr>
          <a:xfrm>
            <a:off x="4091177" y="2132291"/>
            <a:ext cx="3759036" cy="113635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3284689" y="3438486"/>
            <a:ext cx="53720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+mj-lt"/>
                <a:ea typeface="Tahoma" panose="020B0604030504040204" pitchFamily="34" charset="0"/>
                <a:cs typeface="David" panose="020E0502060401010101" pitchFamily="34" charset="-79"/>
              </a:rPr>
              <a:t>ФОНД СОЦИАЛЬНЫХ ИЗМЕНЕНИЙ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479431" y="4945755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err="1">
                <a:latin typeface="+mj-lt"/>
              </a:rPr>
              <a:t>г.Нур</a:t>
            </a:r>
            <a:r>
              <a:rPr lang="ru-RU" sz="2000" dirty="0">
                <a:latin typeface="+mj-lt"/>
              </a:rPr>
              <a:t>-Султан, </a:t>
            </a:r>
            <a:r>
              <a:rPr lang="ru-RU" sz="2000" dirty="0" err="1">
                <a:latin typeface="+mj-lt"/>
              </a:rPr>
              <a:t>ул.Д.Кунаева</a:t>
            </a:r>
            <a:r>
              <a:rPr lang="ru-RU" sz="2000" dirty="0">
                <a:latin typeface="+mj-lt"/>
              </a:rPr>
              <a:t> 12/1, офис 411. </a:t>
            </a:r>
            <a:br>
              <a:rPr lang="ru-RU" sz="2000" dirty="0">
                <a:latin typeface="+mj-lt"/>
              </a:rPr>
            </a:br>
            <a:r>
              <a:rPr lang="ru-RU" sz="2000" dirty="0">
                <a:latin typeface="+mj-lt"/>
              </a:rPr>
              <a:t>Корпоративный фонд «</a:t>
            </a:r>
            <a:r>
              <a:rPr lang="ru-RU" sz="2000" dirty="0" err="1">
                <a:latin typeface="+mj-lt"/>
              </a:rPr>
              <a:t>Болашақ</a:t>
            </a:r>
            <a:r>
              <a:rPr lang="ru-RU" sz="2000" dirty="0">
                <a:latin typeface="+mj-lt"/>
              </a:rPr>
              <a:t>».</a:t>
            </a:r>
            <a:br>
              <a:rPr lang="ru-RU" sz="2000" dirty="0">
                <a:latin typeface="+mj-lt"/>
              </a:rPr>
            </a:br>
            <a:r>
              <a:rPr lang="ru-RU" sz="2000" dirty="0">
                <a:latin typeface="+mj-lt"/>
              </a:rPr>
              <a:t>Тел: +7 (7172) 500-618</a:t>
            </a:r>
            <a:br>
              <a:rPr lang="ru-RU" sz="2000" dirty="0">
                <a:latin typeface="+mj-lt"/>
              </a:rPr>
            </a:br>
            <a:r>
              <a:rPr lang="en-US" sz="2000" dirty="0">
                <a:latin typeface="+mj-lt"/>
              </a:rPr>
              <a:t>bolashakcharity.kz</a:t>
            </a:r>
            <a:endParaRPr lang="ru-RU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9545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2102</TotalTime>
  <Words>296</Words>
  <Application>Microsoft Office PowerPoint</Application>
  <PresentationFormat>Произвольный</PresentationFormat>
  <Paragraphs>45</Paragraphs>
  <Slides>12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ПОЧЕМУ ПРИКЛАДНОЙ АНАЛИЗ ПОВЕДЕНИЯ?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Искандирова Жазира</dc:creator>
  <cp:lastModifiedBy>КПИ 2023</cp:lastModifiedBy>
  <cp:revision>172</cp:revision>
  <dcterms:created xsi:type="dcterms:W3CDTF">2020-05-27T04:41:09Z</dcterms:created>
  <dcterms:modified xsi:type="dcterms:W3CDTF">2024-03-19T11:43:46Z</dcterms:modified>
</cp:coreProperties>
</file>