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95" r:id="rId3"/>
    <p:sldId id="274" r:id="rId4"/>
    <p:sldId id="296" r:id="rId5"/>
    <p:sldId id="298" r:id="rId6"/>
    <p:sldId id="297" r:id="rId7"/>
    <p:sldId id="299" r:id="rId8"/>
    <p:sldId id="300" r:id="rId9"/>
    <p:sldId id="308" r:id="rId10"/>
    <p:sldId id="301" r:id="rId11"/>
    <p:sldId id="303" r:id="rId12"/>
    <p:sldId id="302" r:id="rId13"/>
    <p:sldId id="305" r:id="rId14"/>
    <p:sldId id="306" r:id="rId15"/>
    <p:sldId id="304" r:id="rId16"/>
    <p:sldId id="307" r:id="rId17"/>
    <p:sldId id="287"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0000"/>
    <a:srgbClr val="660033"/>
    <a:srgbClr val="999999"/>
    <a:srgbClr val="D1478F"/>
    <a:srgbClr val="D65A7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59" autoAdjust="0"/>
    <p:restoredTop sz="94660"/>
  </p:normalViewPr>
  <p:slideViewPr>
    <p:cSldViewPr snapToGrid="0">
      <p:cViewPr varScale="1">
        <p:scale>
          <a:sx n="83" d="100"/>
          <a:sy n="83" d="100"/>
        </p:scale>
        <p:origin x="-538" y="-77"/>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4D2892-7CF9-4FE8-99E5-8F7760790895}" type="datetimeFigureOut">
              <a:rPr lang="ru-RU" smtClean="0"/>
              <a:pPr/>
              <a:t>27.03.2024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7A2894-61D3-4D3E-A369-EF7173D7B4E8}" type="slidenum">
              <a:rPr lang="ru-RU" smtClean="0"/>
              <a:pPr/>
              <a:t>‹#›</a:t>
            </a:fld>
            <a:endParaRPr lang="ru-RU"/>
          </a:p>
        </p:txBody>
      </p:sp>
    </p:spTree>
    <p:extLst>
      <p:ext uri="{BB962C8B-B14F-4D97-AF65-F5344CB8AC3E}">
        <p14:creationId xmlns:p14="http://schemas.microsoft.com/office/powerpoint/2010/main" xmlns="" val="1100697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8C1C70C2-86CA-4286-BC8C-D13EAD856EF6}" type="datetimeFigureOut">
              <a:rPr lang="ru-RU" smtClean="0"/>
              <a:pPr/>
              <a:t>27.03.2024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FF06C71-D574-4750-8B17-E68F28DE2E4F}" type="slidenum">
              <a:rPr lang="ru-RU" smtClean="0"/>
              <a:pPr/>
              <a:t>‹#›</a:t>
            </a:fld>
            <a:endParaRPr lang="ru-RU"/>
          </a:p>
        </p:txBody>
      </p:sp>
    </p:spTree>
    <p:extLst>
      <p:ext uri="{BB962C8B-B14F-4D97-AF65-F5344CB8AC3E}">
        <p14:creationId xmlns:p14="http://schemas.microsoft.com/office/powerpoint/2010/main" xmlns="" val="4092038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C1C70C2-86CA-4286-BC8C-D13EAD856EF6}" type="datetimeFigureOut">
              <a:rPr lang="ru-RU" smtClean="0"/>
              <a:pPr/>
              <a:t>27.03.2024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FF06C71-D574-4750-8B17-E68F28DE2E4F}" type="slidenum">
              <a:rPr lang="ru-RU" smtClean="0"/>
              <a:pPr/>
              <a:t>‹#›</a:t>
            </a:fld>
            <a:endParaRPr lang="ru-RU"/>
          </a:p>
        </p:txBody>
      </p:sp>
    </p:spTree>
    <p:extLst>
      <p:ext uri="{BB962C8B-B14F-4D97-AF65-F5344CB8AC3E}">
        <p14:creationId xmlns:p14="http://schemas.microsoft.com/office/powerpoint/2010/main" xmlns="" val="2592059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8C1C70C2-86CA-4286-BC8C-D13EAD856EF6}" type="datetimeFigureOut">
              <a:rPr lang="ru-RU" smtClean="0"/>
              <a:pPr/>
              <a:t>27.03.2024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FF06C71-D574-4750-8B17-E68F28DE2E4F}" type="slidenum">
              <a:rPr lang="ru-RU" smtClean="0"/>
              <a:pPr/>
              <a:t>‹#›</a:t>
            </a:fld>
            <a:endParaRPr lang="ru-RU"/>
          </a:p>
        </p:txBody>
      </p:sp>
    </p:spTree>
    <p:extLst>
      <p:ext uri="{BB962C8B-B14F-4D97-AF65-F5344CB8AC3E}">
        <p14:creationId xmlns:p14="http://schemas.microsoft.com/office/powerpoint/2010/main" xmlns="" val="2875834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8C1C70C2-86CA-4286-BC8C-D13EAD856EF6}" type="datetimeFigureOut">
              <a:rPr lang="ru-RU" smtClean="0"/>
              <a:pPr/>
              <a:t>27.03.2024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FF06C71-D574-4750-8B17-E68F28DE2E4F}" type="slidenum">
              <a:rPr lang="ru-RU" smtClean="0"/>
              <a:pPr/>
              <a:t>‹#›</a:t>
            </a:fld>
            <a:endParaRPr lang="ru-RU"/>
          </a:p>
        </p:txBody>
      </p:sp>
    </p:spTree>
    <p:extLst>
      <p:ext uri="{BB962C8B-B14F-4D97-AF65-F5344CB8AC3E}">
        <p14:creationId xmlns:p14="http://schemas.microsoft.com/office/powerpoint/2010/main" xmlns="" val="2000336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8C1C70C2-86CA-4286-BC8C-D13EAD856EF6}" type="datetimeFigureOut">
              <a:rPr lang="ru-RU" smtClean="0"/>
              <a:pPr/>
              <a:t>27.03.2024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FF06C71-D574-4750-8B17-E68F28DE2E4F}" type="slidenum">
              <a:rPr lang="ru-RU" smtClean="0"/>
              <a:pPr/>
              <a:t>‹#›</a:t>
            </a:fld>
            <a:endParaRPr lang="ru-RU"/>
          </a:p>
        </p:txBody>
      </p:sp>
    </p:spTree>
    <p:extLst>
      <p:ext uri="{BB962C8B-B14F-4D97-AF65-F5344CB8AC3E}">
        <p14:creationId xmlns:p14="http://schemas.microsoft.com/office/powerpoint/2010/main" xmlns="" val="316740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8C1C70C2-86CA-4286-BC8C-D13EAD856EF6}" type="datetimeFigureOut">
              <a:rPr lang="ru-RU" smtClean="0"/>
              <a:pPr/>
              <a:t>27.03.2024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FF06C71-D574-4750-8B17-E68F28DE2E4F}" type="slidenum">
              <a:rPr lang="ru-RU" smtClean="0"/>
              <a:pPr/>
              <a:t>‹#›</a:t>
            </a:fld>
            <a:endParaRPr lang="ru-RU"/>
          </a:p>
        </p:txBody>
      </p:sp>
    </p:spTree>
    <p:extLst>
      <p:ext uri="{BB962C8B-B14F-4D97-AF65-F5344CB8AC3E}">
        <p14:creationId xmlns:p14="http://schemas.microsoft.com/office/powerpoint/2010/main" xmlns="" val="2460896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C1C70C2-86CA-4286-BC8C-D13EAD856EF6}" type="datetimeFigureOut">
              <a:rPr lang="ru-RU" smtClean="0"/>
              <a:pPr/>
              <a:t>27.03.2024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FF06C71-D574-4750-8B17-E68F28DE2E4F}" type="slidenum">
              <a:rPr lang="ru-RU" smtClean="0"/>
              <a:pPr/>
              <a:t>‹#›</a:t>
            </a:fld>
            <a:endParaRPr lang="ru-RU"/>
          </a:p>
        </p:txBody>
      </p:sp>
    </p:spTree>
    <p:extLst>
      <p:ext uri="{BB962C8B-B14F-4D97-AF65-F5344CB8AC3E}">
        <p14:creationId xmlns:p14="http://schemas.microsoft.com/office/powerpoint/2010/main" xmlns="" val="171558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8C1C70C2-86CA-4286-BC8C-D13EAD856EF6}" type="datetimeFigureOut">
              <a:rPr lang="ru-RU" smtClean="0"/>
              <a:pPr/>
              <a:t>27.03.2024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FF06C71-D574-4750-8B17-E68F28DE2E4F}" type="slidenum">
              <a:rPr lang="ru-RU" smtClean="0"/>
              <a:pPr/>
              <a:t>‹#›</a:t>
            </a:fld>
            <a:endParaRPr lang="ru-RU"/>
          </a:p>
        </p:txBody>
      </p:sp>
    </p:spTree>
    <p:extLst>
      <p:ext uri="{BB962C8B-B14F-4D97-AF65-F5344CB8AC3E}">
        <p14:creationId xmlns:p14="http://schemas.microsoft.com/office/powerpoint/2010/main" xmlns="" val="218133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8C1C70C2-86CA-4286-BC8C-D13EAD856EF6}" type="datetimeFigureOut">
              <a:rPr lang="ru-RU" smtClean="0"/>
              <a:pPr/>
              <a:t>27.03.2024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FF06C71-D574-4750-8B17-E68F28DE2E4F}" type="slidenum">
              <a:rPr lang="ru-RU" smtClean="0"/>
              <a:pPr/>
              <a:t>‹#›</a:t>
            </a:fld>
            <a:endParaRPr lang="ru-RU"/>
          </a:p>
        </p:txBody>
      </p:sp>
    </p:spTree>
    <p:extLst>
      <p:ext uri="{BB962C8B-B14F-4D97-AF65-F5344CB8AC3E}">
        <p14:creationId xmlns:p14="http://schemas.microsoft.com/office/powerpoint/2010/main" xmlns="" val="1893473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C1C70C2-86CA-4286-BC8C-D13EAD856EF6}" type="datetimeFigureOut">
              <a:rPr lang="ru-RU" smtClean="0"/>
              <a:pPr/>
              <a:t>27.03.2024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FF06C71-D574-4750-8B17-E68F28DE2E4F}" type="slidenum">
              <a:rPr lang="ru-RU" smtClean="0"/>
              <a:pPr/>
              <a:t>‹#›</a:t>
            </a:fld>
            <a:endParaRPr lang="ru-RU"/>
          </a:p>
        </p:txBody>
      </p:sp>
    </p:spTree>
    <p:extLst>
      <p:ext uri="{BB962C8B-B14F-4D97-AF65-F5344CB8AC3E}">
        <p14:creationId xmlns:p14="http://schemas.microsoft.com/office/powerpoint/2010/main" xmlns="" val="3419560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C1C70C2-86CA-4286-BC8C-D13EAD856EF6}" type="datetimeFigureOut">
              <a:rPr lang="ru-RU" smtClean="0"/>
              <a:pPr/>
              <a:t>27.03.2024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FF06C71-D574-4750-8B17-E68F28DE2E4F}" type="slidenum">
              <a:rPr lang="ru-RU" smtClean="0"/>
              <a:pPr/>
              <a:t>‹#›</a:t>
            </a:fld>
            <a:endParaRPr lang="ru-RU"/>
          </a:p>
        </p:txBody>
      </p:sp>
    </p:spTree>
    <p:extLst>
      <p:ext uri="{BB962C8B-B14F-4D97-AF65-F5344CB8AC3E}">
        <p14:creationId xmlns:p14="http://schemas.microsoft.com/office/powerpoint/2010/main" xmlns="" val="857897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85000"/>
            <a:lum/>
          </a:blip>
          <a:srcRect/>
          <a:stretch>
            <a:fillRect t="-13000" b="-13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1C70C2-86CA-4286-BC8C-D13EAD856EF6}" type="datetimeFigureOut">
              <a:rPr lang="ru-RU" smtClean="0"/>
              <a:pPr/>
              <a:t>27.03.2024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F06C71-D574-4750-8B17-E68F28DE2E4F}" type="slidenum">
              <a:rPr lang="ru-RU" smtClean="0"/>
              <a:pPr/>
              <a:t>‹#›</a:t>
            </a:fld>
            <a:endParaRPr lang="ru-RU"/>
          </a:p>
        </p:txBody>
      </p:sp>
    </p:spTree>
    <p:extLst>
      <p:ext uri="{BB962C8B-B14F-4D97-AF65-F5344CB8AC3E}">
        <p14:creationId xmlns:p14="http://schemas.microsoft.com/office/powerpoint/2010/main" xmlns="" val="3436179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hape 90"/>
          <p:cNvPicPr preferRelativeResize="0"/>
          <p:nvPr/>
        </p:nvPicPr>
        <p:blipFill>
          <a:blip r:embed="rId2" cstate="print">
            <a:alphaModFix/>
          </a:blip>
          <a:stretch>
            <a:fillRect/>
          </a:stretch>
        </p:blipFill>
        <p:spPr>
          <a:xfrm>
            <a:off x="425614" y="446606"/>
            <a:ext cx="3759036" cy="1136358"/>
          </a:xfrm>
          <a:prstGeom prst="rect">
            <a:avLst/>
          </a:prstGeom>
          <a:noFill/>
          <a:ln>
            <a:noFill/>
          </a:ln>
        </p:spPr>
      </p:pic>
      <p:sp>
        <p:nvSpPr>
          <p:cNvPr id="3" name="Прямоугольник 2"/>
          <p:cNvSpPr/>
          <p:nvPr/>
        </p:nvSpPr>
        <p:spPr>
          <a:xfrm>
            <a:off x="2471928" y="1979783"/>
            <a:ext cx="6096000" cy="1754326"/>
          </a:xfrm>
          <a:prstGeom prst="rect">
            <a:avLst/>
          </a:prstGeom>
        </p:spPr>
        <p:txBody>
          <a:bodyPr>
            <a:spAutoFit/>
          </a:bodyPr>
          <a:lstStyle/>
          <a:p>
            <a:r>
              <a:rPr lang="ru-RU" sz="3600" b="1" i="1" dirty="0" smtClean="0">
                <a:solidFill>
                  <a:srgbClr val="0070C0"/>
                </a:solidFill>
              </a:rPr>
              <a:t>Система альтернативной коммуникации с помощью </a:t>
            </a:r>
            <a:endParaRPr lang="en-US" sz="3600" b="1" i="1" dirty="0" smtClean="0">
              <a:solidFill>
                <a:srgbClr val="0070C0"/>
              </a:solidFill>
            </a:endParaRPr>
          </a:p>
          <a:p>
            <a:r>
              <a:rPr lang="ru-RU" sz="3600" b="1" i="1" dirty="0" smtClean="0">
                <a:solidFill>
                  <a:srgbClr val="0070C0"/>
                </a:solidFill>
              </a:rPr>
              <a:t>карточек PECS</a:t>
            </a:r>
            <a:endParaRPr lang="ru-RU" sz="3600" dirty="0"/>
          </a:p>
        </p:txBody>
      </p:sp>
      <p:sp>
        <p:nvSpPr>
          <p:cNvPr id="4" name="Овал 3"/>
          <p:cNvSpPr/>
          <p:nvPr/>
        </p:nvSpPr>
        <p:spPr>
          <a:xfrm>
            <a:off x="7737800" y="2536384"/>
            <a:ext cx="4104000" cy="4140000"/>
          </a:xfrm>
          <a:prstGeom prst="ellipse">
            <a:avLst/>
          </a:prstGeom>
          <a:blipFill>
            <a:blip r:embed="rId3" cstate="prin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xmlns="" val="3275918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5000"/>
            <a:lum/>
          </a:blip>
          <a:srcRect/>
          <a:stretch>
            <a:fillRect t="-13000" b="-13000"/>
          </a:stretch>
        </a:blipFill>
        <a:effectLst/>
      </p:bgPr>
    </p:bg>
    <p:spTree>
      <p:nvGrpSpPr>
        <p:cNvPr id="1" name=""/>
        <p:cNvGrpSpPr/>
        <p:nvPr/>
      </p:nvGrpSpPr>
      <p:grpSpPr>
        <a:xfrm>
          <a:off x="0" y="0"/>
          <a:ext cx="0" cy="0"/>
          <a:chOff x="0" y="0"/>
          <a:chExt cx="0" cy="0"/>
        </a:xfrm>
      </p:grpSpPr>
      <p:sp>
        <p:nvSpPr>
          <p:cNvPr id="9" name="Половина рамки 8"/>
          <p:cNvSpPr/>
          <p:nvPr/>
        </p:nvSpPr>
        <p:spPr>
          <a:xfrm rot="10800000">
            <a:off x="946600" y="2589665"/>
            <a:ext cx="2593854" cy="2201073"/>
          </a:xfrm>
          <a:prstGeom prst="halfFrame">
            <a:avLst>
              <a:gd name="adj1" fmla="val 2590"/>
              <a:gd name="adj2" fmla="val 1966"/>
            </a:avLst>
          </a:prstGeom>
          <a:solidFill>
            <a:srgbClr val="660033"/>
          </a:solid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990000"/>
              </a:solidFill>
              <a:latin typeface="Tahoma" panose="020B0604030504040204" pitchFamily="34" charset="0"/>
              <a:ea typeface="Tahoma" panose="020B0604030504040204" pitchFamily="34" charset="0"/>
              <a:cs typeface="Tahoma" panose="020B0604030504040204" pitchFamily="34" charset="0"/>
            </a:endParaRPr>
          </a:p>
        </p:txBody>
      </p:sp>
      <p:sp>
        <p:nvSpPr>
          <p:cNvPr id="18" name="Половина рамки 17"/>
          <p:cNvSpPr/>
          <p:nvPr/>
        </p:nvSpPr>
        <p:spPr>
          <a:xfrm>
            <a:off x="258982" y="1122963"/>
            <a:ext cx="2812515" cy="2201073"/>
          </a:xfrm>
          <a:prstGeom prst="halfFrame">
            <a:avLst>
              <a:gd name="adj1" fmla="val 2590"/>
              <a:gd name="adj2" fmla="val 1966"/>
            </a:avLst>
          </a:prstGeom>
          <a:solidFill>
            <a:srgbClr val="660033"/>
          </a:solid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990000"/>
              </a:solidFill>
              <a:latin typeface="Tahoma" panose="020B0604030504040204" pitchFamily="34" charset="0"/>
              <a:ea typeface="Tahoma" panose="020B0604030504040204" pitchFamily="34" charset="0"/>
              <a:cs typeface="Tahoma" panose="020B0604030504040204" pitchFamily="34" charset="0"/>
            </a:endParaRPr>
          </a:p>
        </p:txBody>
      </p:sp>
      <p:pic>
        <p:nvPicPr>
          <p:cNvPr id="1026" name="Picture 2" descr="C:\Users\user\Downloads\WhatsApp Image 2024-03-26 at 17.25.08.jpeg"/>
          <p:cNvPicPr>
            <a:picLocks noChangeAspect="1" noChangeArrowheads="1"/>
          </p:cNvPicPr>
          <p:nvPr/>
        </p:nvPicPr>
        <p:blipFill>
          <a:blip r:embed="rId3" cstate="print"/>
          <a:srcRect/>
          <a:stretch>
            <a:fillRect/>
          </a:stretch>
        </p:blipFill>
        <p:spPr bwMode="auto">
          <a:xfrm>
            <a:off x="393192" y="1335024"/>
            <a:ext cx="3054096" cy="3114864"/>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3895344" y="1399032"/>
            <a:ext cx="4732444" cy="3139321"/>
          </a:xfrm>
          <a:prstGeom prst="rect">
            <a:avLst/>
          </a:prstGeom>
          <a:noFill/>
        </p:spPr>
        <p:txBody>
          <a:bodyPr wrap="square" rtlCol="0">
            <a:spAutoFit/>
          </a:bodyPr>
          <a:lstStyle/>
          <a:p>
            <a:pPr>
              <a:lnSpc>
                <a:spcPct val="150000"/>
              </a:lnSpc>
              <a:buFont typeface="Arial" pitchFamily="34" charset="0"/>
              <a:buChar char="•"/>
            </a:pPr>
            <a:r>
              <a:rPr lang="ru-RU" sz="2400" dirty="0" smtClean="0"/>
              <a:t>Магистр педагогических наук</a:t>
            </a:r>
          </a:p>
          <a:p>
            <a:pPr>
              <a:lnSpc>
                <a:spcPct val="150000"/>
              </a:lnSpc>
              <a:buFont typeface="Arial" pitchFamily="34" charset="0"/>
              <a:buChar char="•"/>
            </a:pPr>
            <a:r>
              <a:rPr lang="ru-RU" sz="2400" dirty="0" smtClean="0"/>
              <a:t>Международный поведенческий аналитик </a:t>
            </a:r>
            <a:r>
              <a:rPr lang="en-US" sz="2400" dirty="0" smtClean="0"/>
              <a:t>IBA</a:t>
            </a:r>
            <a:r>
              <a:rPr lang="ru-RU" sz="2400" dirty="0" smtClean="0"/>
              <a:t>, супервизор</a:t>
            </a:r>
            <a:r>
              <a:rPr lang="en-US" sz="2400" dirty="0" smtClean="0"/>
              <a:t> CBA-S</a:t>
            </a:r>
            <a:endParaRPr lang="ru-RU" sz="2400" dirty="0" smtClean="0"/>
          </a:p>
          <a:p>
            <a:pPr>
              <a:lnSpc>
                <a:spcPct val="150000"/>
              </a:lnSpc>
              <a:buFont typeface="Arial" pitchFamily="34" charset="0"/>
              <a:buChar char="•"/>
            </a:pPr>
            <a:r>
              <a:rPr lang="ru-RU" sz="2400" dirty="0" smtClean="0"/>
              <a:t>Куратор поведенческих программ КФ «Болашак»</a:t>
            </a:r>
          </a:p>
          <a:p>
            <a:pPr>
              <a:buFont typeface="Arial" pitchFamily="34" charset="0"/>
              <a:buChar char="•"/>
            </a:pPr>
            <a:endParaRPr lang="ru-RU" dirty="0"/>
          </a:p>
        </p:txBody>
      </p:sp>
    </p:spTree>
    <p:extLst>
      <p:ext uri="{BB962C8B-B14F-4D97-AF65-F5344CB8AC3E}">
        <p14:creationId xmlns:p14="http://schemas.microsoft.com/office/powerpoint/2010/main" xmlns="" val="298834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вал 2"/>
          <p:cNvSpPr/>
          <p:nvPr/>
        </p:nvSpPr>
        <p:spPr>
          <a:xfrm>
            <a:off x="7079432" y="1896304"/>
            <a:ext cx="5112568" cy="4824536"/>
          </a:xfrm>
          <a:prstGeom prst="ellipse">
            <a:avLst/>
          </a:prstGeom>
          <a:blipFill>
            <a:blip r:embed="rId2" cstate="prin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2922858" y="363974"/>
            <a:ext cx="4224875" cy="369332"/>
          </a:xfrm>
          <a:prstGeom prst="rect">
            <a:avLst/>
          </a:prstGeom>
        </p:spPr>
        <p:txBody>
          <a:bodyPr wrap="none">
            <a:spAutoFit/>
          </a:bodyPr>
          <a:lstStyle/>
          <a:p>
            <a:r>
              <a:rPr lang="en-US" b="1" i="1" dirty="0" smtClean="0">
                <a:latin typeface="Times New Roman" pitchFamily="18" charset="0"/>
                <a:cs typeface="Times New Roman" pitchFamily="18" charset="0"/>
              </a:rPr>
              <a:t>C</a:t>
            </a:r>
            <a:r>
              <a:rPr lang="ru-RU" b="1" i="1" dirty="0" err="1" smtClean="0">
                <a:latin typeface="Times New Roman" pitchFamily="18" charset="0"/>
                <a:cs typeface="Times New Roman" pitchFamily="18" charset="0"/>
              </a:rPr>
              <a:t>частье</a:t>
            </a:r>
            <a:r>
              <a:rPr lang="ru-RU" b="1" i="1" dirty="0" smtClean="0">
                <a:latin typeface="Times New Roman" pitchFamily="18" charset="0"/>
                <a:cs typeface="Times New Roman" pitchFamily="18" charset="0"/>
              </a:rPr>
              <a:t>  –  это когда тебя понимают!</a:t>
            </a:r>
            <a:endParaRPr lang="ru-RU" dirty="0"/>
          </a:p>
        </p:txBody>
      </p:sp>
      <p:sp>
        <p:nvSpPr>
          <p:cNvPr id="5" name="Прямоугольник 4"/>
          <p:cNvSpPr/>
          <p:nvPr/>
        </p:nvSpPr>
        <p:spPr>
          <a:xfrm>
            <a:off x="944880" y="843248"/>
            <a:ext cx="6096000" cy="1754326"/>
          </a:xfrm>
          <a:prstGeom prst="rect">
            <a:avLst/>
          </a:prstGeom>
        </p:spPr>
        <p:txBody>
          <a:bodyPr>
            <a:spAutoFit/>
          </a:bodyPr>
          <a:lstStyle/>
          <a:p>
            <a:r>
              <a:rPr lang="ru-RU" dirty="0" smtClean="0"/>
              <a:t>Система альтернативной коммуникации с помощью </a:t>
            </a:r>
            <a:endParaRPr lang="en-US" dirty="0" smtClean="0"/>
          </a:p>
          <a:p>
            <a:r>
              <a:rPr lang="ru-RU" dirty="0" smtClean="0"/>
              <a:t>карточек PECS р</a:t>
            </a:r>
            <a:r>
              <a:rPr lang="ru-RU" dirty="0" smtClean="0">
                <a:latin typeface="Times New Roman" pitchFamily="18" charset="0"/>
                <a:cs typeface="Times New Roman" pitchFamily="18" charset="0"/>
              </a:rPr>
              <a:t>азработана Лори </a:t>
            </a:r>
            <a:r>
              <a:rPr lang="ru-RU" dirty="0" err="1" smtClean="0">
                <a:latin typeface="Times New Roman" pitchFamily="18" charset="0"/>
                <a:cs typeface="Times New Roman" pitchFamily="18" charset="0"/>
              </a:rPr>
              <a:t>Фрост</a:t>
            </a:r>
            <a:r>
              <a:rPr lang="ru-RU" dirty="0" smtClean="0">
                <a:latin typeface="Times New Roman" pitchFamily="18" charset="0"/>
                <a:cs typeface="Times New Roman" pitchFamily="18" charset="0"/>
              </a:rPr>
              <a:t> и </a:t>
            </a:r>
            <a:r>
              <a:rPr lang="ru-RU" dirty="0" err="1" smtClean="0">
                <a:latin typeface="Times New Roman" pitchFamily="18" charset="0"/>
                <a:cs typeface="Times New Roman" pitchFamily="18" charset="0"/>
              </a:rPr>
              <a:t>Энди</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Бонди</a:t>
            </a:r>
            <a:r>
              <a:rPr lang="ru-RU" dirty="0" smtClean="0">
                <a:latin typeface="Times New Roman" pitchFamily="18" charset="0"/>
                <a:cs typeface="Times New Roman" pitchFamily="18" charset="0"/>
              </a:rPr>
              <a:t> в 1985 году.  </a:t>
            </a:r>
          </a:p>
          <a:p>
            <a:r>
              <a:rPr lang="ru-RU" dirty="0" smtClean="0">
                <a:latin typeface="Times New Roman" pitchFamily="18" charset="0"/>
                <a:cs typeface="Times New Roman" pitchFamily="18" charset="0"/>
              </a:rPr>
              <a:t>Основные способы обучения общению с помощью карточек ПЕКС базируются на принципах Прикладного анализа поведения (АВА).</a:t>
            </a:r>
            <a:endParaRPr lang="ru-RU" b="1" dirty="0"/>
          </a:p>
        </p:txBody>
      </p:sp>
      <p:sp>
        <p:nvSpPr>
          <p:cNvPr id="6" name="Прямоугольник 5"/>
          <p:cNvSpPr/>
          <p:nvPr/>
        </p:nvSpPr>
        <p:spPr>
          <a:xfrm>
            <a:off x="917448" y="2523743"/>
            <a:ext cx="6096000" cy="1200329"/>
          </a:xfrm>
          <a:prstGeom prst="rect">
            <a:avLst/>
          </a:prstGeom>
        </p:spPr>
        <p:txBody>
          <a:bodyPr wrap="square">
            <a:spAutoFit/>
          </a:bodyPr>
          <a:lstStyle/>
          <a:p>
            <a:pPr>
              <a:buNone/>
            </a:pPr>
            <a:r>
              <a:rPr lang="ru-RU" b="1" dirty="0" smtClean="0">
                <a:solidFill>
                  <a:schemeClr val="accent5">
                    <a:lumMod val="50000"/>
                  </a:schemeClr>
                </a:solidFill>
                <a:latin typeface="Times New Roman" pitchFamily="18" charset="0"/>
                <a:cs typeface="Times New Roman" pitchFamily="18" charset="0"/>
              </a:rPr>
              <a:t>Методика PECS  </a:t>
            </a:r>
            <a:r>
              <a:rPr lang="ru-RU" dirty="0" smtClean="0">
                <a:latin typeface="Times New Roman" pitchFamily="18" charset="0"/>
                <a:cs typeface="Times New Roman" pitchFamily="18" charset="0"/>
              </a:rPr>
              <a:t>- система общения при помощи обмена карточками. </a:t>
            </a:r>
          </a:p>
          <a:p>
            <a:pPr>
              <a:buNone/>
            </a:pPr>
            <a:r>
              <a:rPr lang="ru-RU" b="1" dirty="0" smtClean="0">
                <a:solidFill>
                  <a:schemeClr val="accent5">
                    <a:lumMod val="50000"/>
                  </a:schemeClr>
                </a:solidFill>
                <a:latin typeface="Times New Roman" pitchFamily="18" charset="0"/>
                <a:cs typeface="Times New Roman" pitchFamily="18" charset="0"/>
              </a:rPr>
              <a:t>Цель системы PECS </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целенаправленное, самостоятельное инициируемое общение.</a:t>
            </a:r>
            <a:endParaRPr lang="ru-RU" dirty="0" smtClean="0"/>
          </a:p>
        </p:txBody>
      </p:sp>
      <p:sp>
        <p:nvSpPr>
          <p:cNvPr id="7" name="Прямоугольник 6"/>
          <p:cNvSpPr/>
          <p:nvPr/>
        </p:nvSpPr>
        <p:spPr>
          <a:xfrm>
            <a:off x="652272" y="3461111"/>
            <a:ext cx="6096000" cy="369332"/>
          </a:xfrm>
          <a:prstGeom prst="rect">
            <a:avLst/>
          </a:prstGeom>
        </p:spPr>
        <p:txBody>
          <a:bodyPr>
            <a:spAutoFit/>
          </a:bodyPr>
          <a:lstStyle/>
          <a:p>
            <a:pPr>
              <a:buNone/>
            </a:pPr>
            <a:r>
              <a:rPr lang="ru-RU" dirty="0" smtClean="0">
                <a:latin typeface="Times New Roman" pitchFamily="18" charset="0"/>
                <a:cs typeface="Times New Roman" pitchFamily="18" charset="0"/>
              </a:rPr>
              <a:t> </a:t>
            </a:r>
            <a:endParaRPr lang="ru-RU" dirty="0"/>
          </a:p>
        </p:txBody>
      </p:sp>
    </p:spTree>
    <p:extLst>
      <p:ext uri="{BB962C8B-B14F-4D97-AF65-F5344CB8AC3E}">
        <p14:creationId xmlns:p14="http://schemas.microsoft.com/office/powerpoint/2010/main" xmlns="" val="1578870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hape 90"/>
          <p:cNvPicPr preferRelativeResize="0"/>
          <p:nvPr/>
        </p:nvPicPr>
        <p:blipFill>
          <a:blip r:embed="rId2" cstate="print">
            <a:alphaModFix/>
          </a:blip>
          <a:stretch>
            <a:fillRect/>
          </a:stretch>
        </p:blipFill>
        <p:spPr>
          <a:xfrm>
            <a:off x="425614" y="446606"/>
            <a:ext cx="3759036" cy="1136358"/>
          </a:xfrm>
          <a:prstGeom prst="rect">
            <a:avLst/>
          </a:prstGeom>
          <a:noFill/>
          <a:ln>
            <a:noFill/>
          </a:ln>
        </p:spPr>
      </p:pic>
      <p:pic>
        <p:nvPicPr>
          <p:cNvPr id="4" name="Picture 7"/>
          <p:cNvPicPr>
            <a:picLocks noChangeAspect="1"/>
          </p:cNvPicPr>
          <p:nvPr/>
        </p:nvPicPr>
        <p:blipFill rotWithShape="1">
          <a:blip r:embed="rId3" cstate="print">
            <a:extLst>
              <a:ext uri="{28A0092B-C50C-407E-A947-70E740481C1C}">
                <a14:useLocalDpi xmlns="" xmlns:a14="http://schemas.microsoft.com/office/drawing/2010/main" val="0"/>
              </a:ext>
            </a:extLst>
          </a:blip>
          <a:srcRect l="22451" r="25585"/>
          <a:stretch/>
        </p:blipFill>
        <p:spPr>
          <a:xfrm>
            <a:off x="9290304" y="341166"/>
            <a:ext cx="2643205" cy="6215082"/>
          </a:xfrm>
          <a:prstGeom prst="rect">
            <a:avLst/>
          </a:prstGeom>
        </p:spPr>
      </p:pic>
      <p:sp>
        <p:nvSpPr>
          <p:cNvPr id="5" name="Прямоугольник 4"/>
          <p:cNvSpPr/>
          <p:nvPr/>
        </p:nvSpPr>
        <p:spPr>
          <a:xfrm>
            <a:off x="1182624" y="1411516"/>
            <a:ext cx="6937248" cy="4247317"/>
          </a:xfrm>
          <a:prstGeom prst="rect">
            <a:avLst/>
          </a:prstGeom>
        </p:spPr>
        <p:txBody>
          <a:bodyPr wrap="square">
            <a:spAutoFit/>
          </a:bodyPr>
          <a:lstStyle/>
          <a:p>
            <a:r>
              <a:rPr lang="ru-RU" dirty="0" smtClean="0">
                <a:latin typeface="Times New Roman" pitchFamily="18" charset="0"/>
                <a:cs typeface="Times New Roman" pitchFamily="18" charset="0"/>
              </a:rPr>
              <a:t>Введение системы альтернативной коммуникации не означает, что ребенок лишается возможности в будущем пользоваться речью</a:t>
            </a:r>
            <a:endParaRPr lang="ru-RU" dirty="0" smtClean="0"/>
          </a:p>
          <a:p>
            <a:r>
              <a:rPr lang="ru-RU" dirty="0" smtClean="0"/>
              <a:t>Если у ребенка есть возможность и способности, чтобы заговорить – использование карточек </a:t>
            </a:r>
            <a:r>
              <a:rPr lang="ru-RU" dirty="0" err="1" smtClean="0"/>
              <a:t>пекс</a:t>
            </a:r>
            <a:r>
              <a:rPr lang="ru-RU" dirty="0" smtClean="0"/>
              <a:t> </a:t>
            </a:r>
            <a:r>
              <a:rPr lang="ru-RU" b="1" dirty="0" smtClean="0"/>
              <a:t>только ускорит возникновение вокальных просьб, а так же процесс освоения речи</a:t>
            </a:r>
            <a:r>
              <a:rPr lang="ru-RU" dirty="0" smtClean="0"/>
              <a:t>.</a:t>
            </a:r>
          </a:p>
          <a:p>
            <a:r>
              <a:rPr lang="ru-RU" dirty="0" smtClean="0"/>
              <a:t> И это научно доказано. Показана эффективность на исследованиях отдельных кейсов (</a:t>
            </a:r>
            <a:r>
              <a:rPr lang="ru-RU" dirty="0" err="1" smtClean="0"/>
              <a:t>single</a:t>
            </a:r>
            <a:r>
              <a:rPr lang="ru-RU" dirty="0" smtClean="0"/>
              <a:t> </a:t>
            </a:r>
            <a:r>
              <a:rPr lang="ru-RU" dirty="0" err="1" smtClean="0"/>
              <a:t>case</a:t>
            </a:r>
            <a:r>
              <a:rPr lang="ru-RU" dirty="0" smtClean="0"/>
              <a:t> </a:t>
            </a:r>
            <a:r>
              <a:rPr lang="ru-RU" dirty="0" err="1" smtClean="0"/>
              <a:t>study</a:t>
            </a:r>
            <a:r>
              <a:rPr lang="ru-RU" dirty="0" smtClean="0"/>
              <a:t>) и на исследованиях малых групп в рамках группы методов дополнительной или альтернативной коммуникации (</a:t>
            </a:r>
            <a:r>
              <a:rPr lang="ru-RU" dirty="0" err="1" smtClean="0"/>
              <a:t>Steibrenner</a:t>
            </a:r>
            <a:r>
              <a:rPr lang="ru-RU" dirty="0" smtClean="0"/>
              <a:t> </a:t>
            </a:r>
            <a:r>
              <a:rPr lang="ru-RU" dirty="0" err="1" smtClean="0"/>
              <a:t>et</a:t>
            </a:r>
            <a:r>
              <a:rPr lang="ru-RU" dirty="0" smtClean="0"/>
              <a:t> </a:t>
            </a:r>
            <a:r>
              <a:rPr lang="ru-RU" dirty="0" err="1" smtClean="0"/>
              <a:t>al</a:t>
            </a:r>
            <a:r>
              <a:rPr lang="ru-RU" dirty="0" smtClean="0"/>
              <a:t>, 2020). </a:t>
            </a:r>
          </a:p>
          <a:p>
            <a:r>
              <a:rPr lang="ru-RU" dirty="0" smtClean="0"/>
              <a:t>PECS - это не малоизученная новинка, а доказавшая свою эффективность система, которая успешно используется уже на протяжении 35 лет. То есть дети, которые когда-то впервые попробовали этот метод сегодня уже взрослые люди</a:t>
            </a:r>
          </a:p>
          <a:p>
            <a:r>
              <a:rPr lang="ru-RU" dirty="0" smtClean="0"/>
              <a:t> А это значит, что накоплен достаточный объем статистических данных и можно с уверенностью судить о результативности системы</a:t>
            </a:r>
            <a:endParaRPr lang="ru-RU" dirty="0"/>
          </a:p>
        </p:txBody>
      </p:sp>
    </p:spTree>
    <p:extLst>
      <p:ext uri="{BB962C8B-B14F-4D97-AF65-F5344CB8AC3E}">
        <p14:creationId xmlns:p14="http://schemas.microsoft.com/office/powerpoint/2010/main" xmlns="" val="3275918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hape 90"/>
          <p:cNvPicPr preferRelativeResize="0"/>
          <p:nvPr/>
        </p:nvPicPr>
        <p:blipFill>
          <a:blip r:embed="rId2" cstate="print">
            <a:alphaModFix/>
          </a:blip>
          <a:stretch>
            <a:fillRect/>
          </a:stretch>
        </p:blipFill>
        <p:spPr>
          <a:xfrm>
            <a:off x="425614" y="446606"/>
            <a:ext cx="3759036" cy="1136358"/>
          </a:xfrm>
          <a:prstGeom prst="rect">
            <a:avLst/>
          </a:prstGeom>
          <a:noFill/>
          <a:ln>
            <a:noFill/>
          </a:ln>
        </p:spPr>
      </p:pic>
      <p:sp>
        <p:nvSpPr>
          <p:cNvPr id="6" name="Прямоугольник 5"/>
          <p:cNvSpPr/>
          <p:nvPr/>
        </p:nvSpPr>
        <p:spPr>
          <a:xfrm>
            <a:off x="1392936" y="1398354"/>
            <a:ext cx="6096000" cy="4062651"/>
          </a:xfrm>
          <a:prstGeom prst="rect">
            <a:avLst/>
          </a:prstGeom>
        </p:spPr>
        <p:txBody>
          <a:bodyPr>
            <a:spAutoFit/>
          </a:bodyPr>
          <a:lstStyle/>
          <a:p>
            <a:r>
              <a:rPr lang="ru-RU" sz="2000" dirty="0" smtClean="0"/>
              <a:t>Для начала обучения PECS необходимо следующее:</a:t>
            </a:r>
          </a:p>
          <a:p>
            <a:r>
              <a:rPr lang="ru-RU" sz="2000" dirty="0" smtClean="0"/>
              <a:t>оценить навыки общения ученика,</a:t>
            </a:r>
          </a:p>
          <a:p>
            <a:r>
              <a:rPr lang="ru-RU" sz="2000" dirty="0" smtClean="0"/>
              <a:t>определить, какие предметы или действия являются наиболее привлекательными для ученика,</a:t>
            </a:r>
          </a:p>
          <a:p>
            <a:r>
              <a:rPr lang="ru-RU" sz="2000" dirty="0" smtClean="0"/>
              <a:t>организовать учебную среду (сделать желаемые предметы недоступными для ученика),</a:t>
            </a:r>
          </a:p>
          <a:p>
            <a:r>
              <a:rPr lang="ru-RU" sz="2000" dirty="0" smtClean="0"/>
              <a:t>подготовить материал (карточки, альбомы). Обучение PECS состоит из 6 этапов.</a:t>
            </a:r>
          </a:p>
          <a:p>
            <a:r>
              <a:rPr lang="ru-RU" sz="2000" dirty="0" smtClean="0"/>
              <a:t>Время прохождения каждого из этапов зависит от конкретного ученика и может занимать от одного ознакомительного занятия до нескольких тренировочных занятий.</a:t>
            </a:r>
          </a:p>
          <a:p>
            <a:endParaRPr lang="ru-RU" dirty="0"/>
          </a:p>
        </p:txBody>
      </p:sp>
      <p:pic>
        <p:nvPicPr>
          <p:cNvPr id="7" name="object 4"/>
          <p:cNvPicPr/>
          <p:nvPr/>
        </p:nvPicPr>
        <p:blipFill>
          <a:blip r:embed="rId3" cstate="print"/>
          <a:stretch>
            <a:fillRect/>
          </a:stretch>
        </p:blipFill>
        <p:spPr>
          <a:xfrm>
            <a:off x="8268043" y="1993392"/>
            <a:ext cx="2393861" cy="2662546"/>
          </a:xfrm>
          <a:prstGeom prst="rect">
            <a:avLst/>
          </a:prstGeom>
        </p:spPr>
      </p:pic>
    </p:spTree>
    <p:extLst>
      <p:ext uri="{BB962C8B-B14F-4D97-AF65-F5344CB8AC3E}">
        <p14:creationId xmlns:p14="http://schemas.microsoft.com/office/powerpoint/2010/main" xmlns="" val="3275918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335024" y="442895"/>
            <a:ext cx="9345168" cy="3170099"/>
          </a:xfrm>
          <a:prstGeom prst="rect">
            <a:avLst/>
          </a:prstGeom>
        </p:spPr>
        <p:txBody>
          <a:bodyPr wrap="square">
            <a:spAutoFit/>
          </a:bodyPr>
          <a:lstStyle/>
          <a:p>
            <a:r>
              <a:rPr lang="ru-RU" sz="2000" b="1" dirty="0" smtClean="0"/>
              <a:t>Первый этап </a:t>
            </a:r>
            <a:r>
              <a:rPr lang="ru-RU" sz="2000" dirty="0" smtClean="0"/>
              <a:t>обучения – осуществляется физический обмен картинки на предмет. </a:t>
            </a:r>
          </a:p>
          <a:p>
            <a:r>
              <a:rPr lang="ru-RU" sz="2000" dirty="0" smtClean="0"/>
              <a:t>Необходимо два человека: тот, у кого просят и тот, кто помогает ребенку сделать действие (подсказывает). На занятиях это достигается привлечением второго педагога, а дома занимаются два члена семьи. </a:t>
            </a:r>
          </a:p>
          <a:p>
            <a:r>
              <a:rPr lang="ru-RU" sz="2000" dirty="0" smtClean="0"/>
              <a:t>Заранее делается список стимулов, выбираются положительные и отрицательные стимулы. Лучше – вкусовые или вещевые. Педагог привлекает внимание ребенка на любимый предмет и осуществляет его обмен на карточку (изображение этого предмета). </a:t>
            </a:r>
          </a:p>
          <a:p>
            <a:r>
              <a:rPr lang="ru-RU" sz="2000" dirty="0" smtClean="0"/>
              <a:t>Идеальный вариант – когда происходит приблизительно 80 обменов в течение дня. Постепенно карточек становится </a:t>
            </a:r>
            <a:r>
              <a:rPr lang="ru-RU" sz="2000" dirty="0" err="1" smtClean="0"/>
              <a:t>всѐ </a:t>
            </a:r>
            <a:r>
              <a:rPr lang="ru-RU" sz="2000" dirty="0" smtClean="0"/>
              <a:t>существительные. больше. </a:t>
            </a:r>
            <a:endParaRPr lang="ru-RU" sz="2000" dirty="0"/>
          </a:p>
        </p:txBody>
      </p:sp>
      <p:pic>
        <p:nvPicPr>
          <p:cNvPr id="7" name="Picture 3" descr="C:\Users\user\Downloads\фото.jpg"/>
          <p:cNvPicPr>
            <a:picLocks noChangeAspect="1" noChangeArrowheads="1"/>
          </p:cNvPicPr>
          <p:nvPr/>
        </p:nvPicPr>
        <p:blipFill>
          <a:blip r:embed="rId2" cstate="print"/>
          <a:srcRect l="1098" t="1890" r="1497" b="2973"/>
          <a:stretch>
            <a:fillRect/>
          </a:stretch>
        </p:blipFill>
        <p:spPr bwMode="auto">
          <a:xfrm>
            <a:off x="1499616" y="3666744"/>
            <a:ext cx="8924544" cy="27614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3275918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173480" y="234619"/>
            <a:ext cx="6096000" cy="1908215"/>
          </a:xfrm>
          <a:prstGeom prst="rect">
            <a:avLst/>
          </a:prstGeom>
        </p:spPr>
        <p:txBody>
          <a:bodyPr>
            <a:spAutoFit/>
          </a:bodyPr>
          <a:lstStyle/>
          <a:p>
            <a:r>
              <a:rPr lang="ru-RU" sz="2000" b="1" dirty="0" smtClean="0"/>
              <a:t>Второй этап </a:t>
            </a:r>
            <a:r>
              <a:rPr lang="ru-RU" sz="2000" dirty="0" smtClean="0"/>
              <a:t>обучения – обучение ребенка отдавать карточку, если человек не рядом. </a:t>
            </a:r>
          </a:p>
          <a:p>
            <a:r>
              <a:rPr lang="ru-RU" sz="2000" dirty="0" smtClean="0"/>
              <a:t>Как только ребенок научился самостоятельно отдавать карточку, начинать работать на дистанции, которую в дальнейшем постепенно увеличивают. </a:t>
            </a:r>
          </a:p>
          <a:p>
            <a:endParaRPr lang="ru-RU" dirty="0"/>
          </a:p>
        </p:txBody>
      </p:sp>
      <p:sp>
        <p:nvSpPr>
          <p:cNvPr id="6" name="Прямоугольник 5"/>
          <p:cNvSpPr/>
          <p:nvPr/>
        </p:nvSpPr>
        <p:spPr>
          <a:xfrm>
            <a:off x="5480304" y="5023396"/>
            <a:ext cx="6096000" cy="1631216"/>
          </a:xfrm>
          <a:prstGeom prst="rect">
            <a:avLst/>
          </a:prstGeom>
        </p:spPr>
        <p:txBody>
          <a:bodyPr>
            <a:spAutoFit/>
          </a:bodyPr>
          <a:lstStyle/>
          <a:p>
            <a:r>
              <a:rPr lang="ru-RU" sz="2000" dirty="0" smtClean="0"/>
              <a:t>Второй этап обучения РЕСS не прекращается никогда. То есть, для любой нововведенной карточки нужно отработать все варианты, и удостоверится в том, что ребенок может принести эту карточку в любой ситуации. </a:t>
            </a:r>
            <a:endParaRPr lang="ru-RU" sz="2000" dirty="0"/>
          </a:p>
        </p:txBody>
      </p:sp>
      <p:pic>
        <p:nvPicPr>
          <p:cNvPr id="7" name="Picture 1" descr="C:\Users\user\Downloads\расстояние.jpg"/>
          <p:cNvPicPr>
            <a:picLocks noChangeAspect="1" noChangeArrowheads="1"/>
          </p:cNvPicPr>
          <p:nvPr/>
        </p:nvPicPr>
        <p:blipFill>
          <a:blip r:embed="rId2" cstate="print"/>
          <a:srcRect l="14125" t="46833" r="15750" b="10167"/>
          <a:stretch>
            <a:fillRect/>
          </a:stretch>
        </p:blipFill>
        <p:spPr bwMode="auto">
          <a:xfrm>
            <a:off x="1115568" y="1810512"/>
            <a:ext cx="6839712" cy="2359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275918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670560" y="640741"/>
            <a:ext cx="6096000" cy="1754326"/>
          </a:xfrm>
          <a:prstGeom prst="rect">
            <a:avLst/>
          </a:prstGeom>
        </p:spPr>
        <p:txBody>
          <a:bodyPr>
            <a:spAutoFit/>
          </a:bodyPr>
          <a:lstStyle/>
          <a:p>
            <a:r>
              <a:rPr lang="ru-RU" b="1" dirty="0" smtClean="0"/>
              <a:t>Третий этап </a:t>
            </a:r>
            <a:r>
              <a:rPr lang="ru-RU" dirty="0" smtClean="0"/>
              <a:t>обучения – выбор двух-трех различных картинок, обучение распознавать, что изображено на карточке. Результаты записываются: действительно ли ребенок хотел тот предмет, который он просил при помощи карточки. Ошибка на этой стадии – это ошибка распознавания. </a:t>
            </a:r>
            <a:endParaRPr lang="ru-RU" dirty="0"/>
          </a:p>
        </p:txBody>
      </p:sp>
      <p:sp>
        <p:nvSpPr>
          <p:cNvPr id="8194" name="Rectangle 2"/>
          <p:cNvSpPr>
            <a:spLocks noChangeArrowheads="1"/>
          </p:cNvSpPr>
          <p:nvPr/>
        </p:nvSpPr>
        <p:spPr bwMode="auto">
          <a:xfrm>
            <a:off x="649224" y="2410331"/>
            <a:ext cx="9308592" cy="107721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343333"/>
                </a:solidFill>
                <a:effectLst/>
                <a:latin typeface="Arial" pitchFamily="34" charset="0"/>
                <a:cs typeface="Arial" pitchFamily="34" charset="0"/>
              </a:rPr>
              <a:t>В конечном итоге, ребенок должен научиться выбирать карточку желаемого предмета из всех карточек, которые находятся в его коммуникативной книге или на доске.</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343333"/>
                </a:solidFill>
                <a:effectLst/>
                <a:latin typeface="Arial" pitchFamily="34" charset="0"/>
                <a:cs typeface="Arial" pitchFamily="34" charset="0"/>
              </a:rPr>
              <a:t>Первый шаг третьего этапа начинается с выбора между двух карточек - карточки желаемого предмета, и карточки предмета, который ребенок не хочет получить</a:t>
            </a:r>
            <a:endParaRPr kumimoji="0" lang="ru-RU"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Прямоугольник 6"/>
          <p:cNvSpPr/>
          <p:nvPr/>
        </p:nvSpPr>
        <p:spPr>
          <a:xfrm>
            <a:off x="643128" y="3574626"/>
            <a:ext cx="9186672" cy="1200329"/>
          </a:xfrm>
          <a:prstGeom prst="rect">
            <a:avLst/>
          </a:prstGeom>
        </p:spPr>
        <p:txBody>
          <a:bodyPr wrap="square">
            <a:spAutoFit/>
          </a:bodyPr>
          <a:lstStyle/>
          <a:p>
            <a:r>
              <a:rPr lang="ru-RU" dirty="0" smtClean="0"/>
              <a:t>Как и при обучении на предыдущих этапах, важно не использовать словесных подсказок, и не подсказывать ребенку, какую карточку он должен выбрать - "Нет, это неправильно, дай конфету!". На данном этапе обучение происходит с помощью натуральных последствий - выбрал правильно - получил то, что хотел. Выбрал неправильно - получит то, чего не хотел.</a:t>
            </a:r>
            <a:endParaRPr lang="ru-RU" dirty="0"/>
          </a:p>
        </p:txBody>
      </p:sp>
      <p:pic>
        <p:nvPicPr>
          <p:cNvPr id="8195" name="Picture 3" descr="C:\Users\user\Downloads\фото 3.jpg"/>
          <p:cNvPicPr>
            <a:picLocks noChangeAspect="1" noChangeArrowheads="1"/>
          </p:cNvPicPr>
          <p:nvPr/>
        </p:nvPicPr>
        <p:blipFill>
          <a:blip r:embed="rId2" cstate="print"/>
          <a:srcRect l="5500" t="54000" r="4650" b="4400"/>
          <a:stretch>
            <a:fillRect/>
          </a:stretch>
        </p:blipFill>
        <p:spPr bwMode="auto">
          <a:xfrm>
            <a:off x="688848" y="5157216"/>
            <a:ext cx="8976360" cy="14264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3275918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hape 90"/>
          <p:cNvPicPr preferRelativeResize="0"/>
          <p:nvPr/>
        </p:nvPicPr>
        <p:blipFill>
          <a:blip r:embed="rId2" cstate="print">
            <a:alphaModFix/>
          </a:blip>
          <a:stretch>
            <a:fillRect/>
          </a:stretch>
        </p:blipFill>
        <p:spPr>
          <a:xfrm>
            <a:off x="425614" y="446606"/>
            <a:ext cx="3759036" cy="1136358"/>
          </a:xfrm>
          <a:prstGeom prst="rect">
            <a:avLst/>
          </a:prstGeom>
          <a:noFill/>
          <a:ln>
            <a:noFill/>
          </a:ln>
        </p:spPr>
      </p:pic>
      <p:sp>
        <p:nvSpPr>
          <p:cNvPr id="7169" name="Rectangle 1"/>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cs typeface="Arial" pitchFamily="34" charset="0"/>
              </a:rPr>
              <a:t/>
            </a:r>
            <a:br>
              <a:rPr kumimoji="0" lang="ru-RU" sz="1800" b="0" i="0" u="none" strike="noStrike" cap="none" normalizeH="0" baseline="0" smtClean="0">
                <a:ln>
                  <a:noFill/>
                </a:ln>
                <a:solidFill>
                  <a:schemeClr val="tx1"/>
                </a:solidFill>
                <a:effectLst/>
                <a:latin typeface="Arial" pitchFamily="34" charset="0"/>
                <a:cs typeface="Arial" pitchFamily="34" charset="0"/>
              </a:rPr>
            </a:b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Прямоугольник 5"/>
          <p:cNvSpPr/>
          <p:nvPr/>
        </p:nvSpPr>
        <p:spPr>
          <a:xfrm>
            <a:off x="4373880" y="541496"/>
            <a:ext cx="6096000" cy="1477328"/>
          </a:xfrm>
          <a:prstGeom prst="rect">
            <a:avLst/>
          </a:prstGeom>
        </p:spPr>
        <p:txBody>
          <a:bodyPr>
            <a:spAutoFit/>
          </a:bodyPr>
          <a:lstStyle/>
          <a:p>
            <a:r>
              <a:rPr lang="ru-RU" dirty="0" smtClean="0"/>
              <a:t>После того, как ребенок научился различать карточку желаемого предмета, от карточки предмета, который он не заинтересован получить, обучение дискриминации стимулов переходит на следующий этап - выбор между двумя желаемыми предметами.</a:t>
            </a:r>
            <a:endParaRPr lang="ru-RU" dirty="0"/>
          </a:p>
        </p:txBody>
      </p:sp>
      <p:sp>
        <p:nvSpPr>
          <p:cNvPr id="7" name="Прямоугольник 6"/>
          <p:cNvSpPr/>
          <p:nvPr/>
        </p:nvSpPr>
        <p:spPr>
          <a:xfrm>
            <a:off x="4337304" y="2124748"/>
            <a:ext cx="6096000" cy="1200329"/>
          </a:xfrm>
          <a:prstGeom prst="rect">
            <a:avLst/>
          </a:prstGeom>
        </p:spPr>
        <p:txBody>
          <a:bodyPr>
            <a:spAutoFit/>
          </a:bodyPr>
          <a:lstStyle/>
          <a:p>
            <a:r>
              <a:rPr lang="ru-RU" dirty="0" smtClean="0"/>
              <a:t>Ребенку предлагают поднос с двумя предметами оба я являются мотивационными. Рядом с ребенком расположена коммуникационная книга, на которой две соответствующие карточки. </a:t>
            </a:r>
            <a:endParaRPr lang="ru-RU" dirty="0"/>
          </a:p>
        </p:txBody>
      </p:sp>
      <p:sp>
        <p:nvSpPr>
          <p:cNvPr id="8" name="Прямоугольник 7"/>
          <p:cNvSpPr/>
          <p:nvPr/>
        </p:nvSpPr>
        <p:spPr>
          <a:xfrm>
            <a:off x="4361688" y="3472898"/>
            <a:ext cx="7406640" cy="2308324"/>
          </a:xfrm>
          <a:prstGeom prst="rect">
            <a:avLst/>
          </a:prstGeom>
        </p:spPr>
        <p:txBody>
          <a:bodyPr wrap="square">
            <a:spAutoFit/>
          </a:bodyPr>
          <a:lstStyle/>
          <a:p>
            <a:r>
              <a:rPr lang="ru-RU" dirty="0" smtClean="0"/>
              <a:t>Когда ребенок дает карточку одного из предметов, протягиваем ему поднос и даем выбрать соответствующий предмет.</a:t>
            </a:r>
          </a:p>
          <a:p>
            <a:r>
              <a:rPr lang="ru-RU" dirty="0" smtClean="0"/>
              <a:t>Как только ребенок тянется и дотрагивается до правильного предмета, следует сразу же его похвалить и позволить взять этот предмет. Это означает что проверка соответствия прошла успешно.</a:t>
            </a:r>
          </a:p>
          <a:p>
            <a:r>
              <a:rPr lang="ru-RU" dirty="0" smtClean="0"/>
              <a:t>Если ребенок дает одну карточку, а пытается взять несоответствующий предмет, сразу блокируем неправильную реакцию, </a:t>
            </a:r>
            <a:r>
              <a:rPr lang="ru-RU" dirty="0" err="1" smtClean="0"/>
              <a:t>ипроводим</a:t>
            </a:r>
            <a:r>
              <a:rPr lang="ru-RU" dirty="0" smtClean="0"/>
              <a:t> процедуру коррекции ошибки. </a:t>
            </a:r>
            <a:endParaRPr lang="ru-RU" dirty="0"/>
          </a:p>
        </p:txBody>
      </p:sp>
    </p:spTree>
    <p:extLst>
      <p:ext uri="{BB962C8B-B14F-4D97-AF65-F5344CB8AC3E}">
        <p14:creationId xmlns:p14="http://schemas.microsoft.com/office/powerpoint/2010/main" xmlns="" val="3275918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693920" y="596360"/>
            <a:ext cx="6096000" cy="5293757"/>
          </a:xfrm>
          <a:prstGeom prst="rect">
            <a:avLst/>
          </a:prstGeom>
        </p:spPr>
        <p:txBody>
          <a:bodyPr>
            <a:spAutoFit/>
          </a:bodyPr>
          <a:lstStyle/>
          <a:p>
            <a:r>
              <a:rPr lang="ru-RU" sz="2000" b="1" dirty="0" smtClean="0"/>
              <a:t>Четвертый этап </a:t>
            </a:r>
            <a:r>
              <a:rPr lang="ru-RU" sz="2000" dirty="0" smtClean="0"/>
              <a:t>обучения – обучение составлять предложения из карточек. Используются полоска в книге для составления предложения «Я хочу (предмет)» или «дай мне (предмет)», также используется техника «обратной цепочки». </a:t>
            </a:r>
          </a:p>
          <a:p>
            <a:r>
              <a:rPr lang="ru-RU" sz="2000" dirty="0" smtClean="0"/>
              <a:t>Обучение на данном этапе происходит с помощью метода обучения цепочки поведения. Вся цепочка поведения разбивается на следующие реакции:</a:t>
            </a:r>
          </a:p>
          <a:p>
            <a:r>
              <a:rPr lang="ru-RU" sz="2000" dirty="0" smtClean="0"/>
              <a:t>1. Подойти к книге</a:t>
            </a:r>
          </a:p>
          <a:p>
            <a:r>
              <a:rPr lang="ru-RU" sz="2000" dirty="0" smtClean="0"/>
              <a:t>2. Выбрать карточку "Я хочу"</a:t>
            </a:r>
          </a:p>
          <a:p>
            <a:r>
              <a:rPr lang="ru-RU" sz="2000" dirty="0" smtClean="0"/>
              <a:t>3. Прикрепить  карточку  "Я хочу" на полоску.</a:t>
            </a:r>
          </a:p>
          <a:p>
            <a:r>
              <a:rPr lang="ru-RU" sz="2000" dirty="0" smtClean="0"/>
              <a:t>4. Выбрать карточку желаемого предмета.</a:t>
            </a:r>
          </a:p>
          <a:p>
            <a:r>
              <a:rPr lang="ru-RU" sz="2000" dirty="0" smtClean="0"/>
              <a:t>5. Прикрепить карточку желаемого предмета на полоску.</a:t>
            </a:r>
          </a:p>
          <a:p>
            <a:r>
              <a:rPr lang="ru-RU" sz="2000" dirty="0" smtClean="0"/>
              <a:t>6. Взять полоску.</a:t>
            </a:r>
          </a:p>
          <a:p>
            <a:r>
              <a:rPr lang="ru-RU" sz="2000" dirty="0" smtClean="0"/>
              <a:t>7. Дать полоску коммуникативному партнеру.</a:t>
            </a:r>
          </a:p>
          <a:p>
            <a:endParaRPr lang="ru-RU" dirty="0"/>
          </a:p>
        </p:txBody>
      </p:sp>
      <p:sp>
        <p:nvSpPr>
          <p:cNvPr id="7169" name="Rectangle 1"/>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cs typeface="Arial" pitchFamily="34" charset="0"/>
              </a:rPr>
              <a:t/>
            </a:r>
            <a:br>
              <a:rPr kumimoji="0" lang="ru-RU" sz="1800" b="0" i="0" u="none" strike="noStrike" cap="none" normalizeH="0" baseline="0" smtClean="0">
                <a:ln>
                  <a:noFill/>
                </a:ln>
                <a:solidFill>
                  <a:schemeClr val="tx1"/>
                </a:solidFill>
                <a:effectLst/>
                <a:latin typeface="Arial" pitchFamily="34" charset="0"/>
                <a:cs typeface="Arial" pitchFamily="34" charset="0"/>
              </a:rPr>
            </a:b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11" name="Picture 2" descr="C:\Users\user\Downloads\я хочу.jpg"/>
          <p:cNvPicPr>
            <a:picLocks noChangeAspect="1" noChangeArrowheads="1"/>
          </p:cNvPicPr>
          <p:nvPr/>
        </p:nvPicPr>
        <p:blipFill>
          <a:blip r:embed="rId2" cstate="print"/>
          <a:srcRect/>
          <a:stretch>
            <a:fillRect/>
          </a:stretch>
        </p:blipFill>
        <p:spPr bwMode="auto">
          <a:xfrm>
            <a:off x="780097" y="819721"/>
            <a:ext cx="3590925" cy="3590925"/>
          </a:xfrm>
          <a:prstGeom prst="rect">
            <a:avLst/>
          </a:prstGeom>
          <a:noFill/>
        </p:spPr>
      </p:pic>
    </p:spTree>
    <p:extLst>
      <p:ext uri="{BB962C8B-B14F-4D97-AF65-F5344CB8AC3E}">
        <p14:creationId xmlns:p14="http://schemas.microsoft.com/office/powerpoint/2010/main" xmlns="" val="3275918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hape 90"/>
          <p:cNvPicPr preferRelativeResize="0"/>
          <p:nvPr/>
        </p:nvPicPr>
        <p:blipFill>
          <a:blip r:embed="rId2" cstate="print">
            <a:alphaModFix/>
          </a:blip>
          <a:stretch>
            <a:fillRect/>
          </a:stretch>
        </p:blipFill>
        <p:spPr>
          <a:xfrm>
            <a:off x="462190" y="336878"/>
            <a:ext cx="3759036" cy="1136358"/>
          </a:xfrm>
          <a:prstGeom prst="rect">
            <a:avLst/>
          </a:prstGeom>
          <a:noFill/>
          <a:ln>
            <a:noFill/>
          </a:ln>
        </p:spPr>
      </p:pic>
      <p:sp>
        <p:nvSpPr>
          <p:cNvPr id="6" name="Прямоугольник 5"/>
          <p:cNvSpPr/>
          <p:nvPr/>
        </p:nvSpPr>
        <p:spPr>
          <a:xfrm>
            <a:off x="4757928" y="369939"/>
            <a:ext cx="6790944" cy="6186309"/>
          </a:xfrm>
          <a:prstGeom prst="rect">
            <a:avLst/>
          </a:prstGeom>
        </p:spPr>
        <p:txBody>
          <a:bodyPr wrap="square">
            <a:spAutoFit/>
          </a:bodyPr>
          <a:lstStyle/>
          <a:p>
            <a:r>
              <a:rPr lang="ru-RU" b="1" dirty="0" smtClean="0"/>
              <a:t>Пятый этап </a:t>
            </a:r>
            <a:r>
              <a:rPr lang="ru-RU" dirty="0" smtClean="0"/>
              <a:t>обучения – обучение отвечать на простые вопросы при помощи карточек. 1. Обучение ответу на вопросы «Что ты хочешь?», «Что ты видишь?». 2. Взрослый задает вопрос перед тем, как ребенок начинает составлять предложение.</a:t>
            </a:r>
          </a:p>
          <a:p>
            <a:r>
              <a:rPr lang="ru-RU" dirty="0" smtClean="0"/>
              <a:t> Обучение на пятом этапе происходит следующим образом:</a:t>
            </a:r>
            <a:br>
              <a:rPr lang="ru-RU" dirty="0" smtClean="0"/>
            </a:br>
            <a:r>
              <a:rPr lang="ru-RU" dirty="0" smtClean="0"/>
              <a:t>1. Педагог, держит в руках мотивационный предмет, и обращается к ребенку с вопросом при этом  одновременно указывает пальцем на карточку в коммуникативной книге ребенка на карточку "Я хочу". Ребенок берет этот карточку и прикрепляет ее на полоску, потом добавляет карточку мотивационного предмета, и протянув полоску учителю, таким образом просит предмет.</a:t>
            </a:r>
            <a:br>
              <a:rPr lang="ru-RU" dirty="0" smtClean="0"/>
            </a:br>
            <a:r>
              <a:rPr lang="ru-RU" dirty="0" smtClean="0"/>
              <a:t>2. После того, как ребенок научился располагать карточку «Я хочу» самостоятельно. без подсказки, педагог переходит на следующий этап - задает вопрос "Что ты хочешь?" и производит задержку только через 1-2 секунды указывает на карточку. Затем, когда ребенок научился производит задержку подсказки. Таким образом, ребенок учится реагировать именно на словесный стимул, а не на визуальный.</a:t>
            </a:r>
            <a:br>
              <a:rPr lang="ru-RU" dirty="0" smtClean="0"/>
            </a:br>
            <a:r>
              <a:rPr lang="ru-RU" dirty="0" smtClean="0"/>
              <a:t>3. Важно поддерживать спонтанные реакции ребенка, и постоянно создавать ситуации, в которых ребенок проявляет инициативу и просит предметы или действия без того, чтобы его об этом спросили.</a:t>
            </a:r>
            <a:endParaRPr lang="ru-RU" dirty="0"/>
          </a:p>
        </p:txBody>
      </p:sp>
      <p:pic>
        <p:nvPicPr>
          <p:cNvPr id="5121" name="Picture 1" descr="C:\Users\user\Downloads\5 цифра.jpg"/>
          <p:cNvPicPr>
            <a:picLocks noChangeAspect="1" noChangeArrowheads="1"/>
          </p:cNvPicPr>
          <p:nvPr/>
        </p:nvPicPr>
        <p:blipFill>
          <a:blip r:embed="rId3" cstate="print"/>
          <a:srcRect l="17627" t="18800" r="11820" b="10800"/>
          <a:stretch>
            <a:fillRect/>
          </a:stretch>
        </p:blipFill>
        <p:spPr bwMode="auto">
          <a:xfrm>
            <a:off x="832104" y="1618488"/>
            <a:ext cx="3739896" cy="4828032"/>
          </a:xfrm>
          <a:prstGeom prst="rect">
            <a:avLst/>
          </a:prstGeom>
          <a:ln>
            <a:noFill/>
          </a:ln>
          <a:effectLst>
            <a:softEdge rad="112500"/>
          </a:effectLst>
        </p:spPr>
      </p:pic>
    </p:spTree>
    <p:extLst>
      <p:ext uri="{BB962C8B-B14F-4D97-AF65-F5344CB8AC3E}">
        <p14:creationId xmlns:p14="http://schemas.microsoft.com/office/powerpoint/2010/main" xmlns="" val="3275918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4639056" y="744004"/>
            <a:ext cx="6653784" cy="3416320"/>
          </a:xfrm>
          <a:prstGeom prst="rect">
            <a:avLst/>
          </a:prstGeom>
        </p:spPr>
        <p:txBody>
          <a:bodyPr wrap="square">
            <a:spAutoFit/>
          </a:bodyPr>
          <a:lstStyle/>
          <a:p>
            <a:r>
              <a:rPr lang="ru-RU" b="1" dirty="0" smtClean="0"/>
              <a:t>Шестой этап </a:t>
            </a:r>
            <a:r>
              <a:rPr lang="ru-RU" dirty="0" smtClean="0"/>
              <a:t>обучения – обучение делать комментарии при помощи карточек. Ученик должен адекватно отвечать на заданные в случайном порядке вопросы: «Что бы ты хотел?», «Что ты видишь?», «Что там у тебя?». </a:t>
            </a:r>
          </a:p>
          <a:p>
            <a:r>
              <a:rPr lang="ru-RU" dirty="0" smtClean="0"/>
              <a:t>Первый этап в обучении комментирования - это выбор соответствующих ситуаций и подготовка коммуникативной книги. В книге следует оставить на поверхности только карточку: "Я вижу..." и подготовить те карточки, которые будут соответствовать предметам, которые видит ребенок. Обучение можно начать, предварительно подготовив либо новые игрушки, либо создав какие-то необычные ситуации</a:t>
            </a:r>
          </a:p>
          <a:p>
            <a:endParaRPr lang="ru-RU" dirty="0"/>
          </a:p>
        </p:txBody>
      </p:sp>
      <p:sp>
        <p:nvSpPr>
          <p:cNvPr id="8" name="Прямоугольник 7"/>
          <p:cNvSpPr/>
          <p:nvPr/>
        </p:nvSpPr>
        <p:spPr>
          <a:xfrm>
            <a:off x="4639056" y="3815048"/>
            <a:ext cx="6608064" cy="2862322"/>
          </a:xfrm>
          <a:prstGeom prst="rect">
            <a:avLst/>
          </a:prstGeom>
        </p:spPr>
        <p:txBody>
          <a:bodyPr wrap="square">
            <a:spAutoFit/>
          </a:bodyPr>
          <a:lstStyle/>
          <a:p>
            <a:r>
              <a:rPr lang="ru-RU" dirty="0" smtClean="0"/>
              <a:t>Если необходимо, следует использовать подсказки, чтобы помочь ребенку выбрать правильные карточки. И после того, как ребенок протянул полоску нужно словесно похвалить ребенка, и не использовать никаких дополнительных поощрений. На втором этапе нужно обучить ребенка различать карточки "Я хочу…" и "Я вижу…". Следует на поверхность книги выложить эти две карточки, а также дополнительные карточки мотивационных предметов. Теперь ребенок должен научиться правильно составлять предложение и правильно реагировать на вопросы "Что ты хочешь?" и "Что ты видишь?"</a:t>
            </a:r>
            <a:endParaRPr lang="ru-RU" dirty="0"/>
          </a:p>
        </p:txBody>
      </p:sp>
      <p:pic>
        <p:nvPicPr>
          <p:cNvPr id="6145" name="Picture 1" descr="C:\Users\user\Downloads\6.jpg"/>
          <p:cNvPicPr>
            <a:picLocks noChangeAspect="1" noChangeArrowheads="1"/>
          </p:cNvPicPr>
          <p:nvPr/>
        </p:nvPicPr>
        <p:blipFill>
          <a:blip r:embed="rId2" cstate="print">
            <a:lum bright="30000" contrast="40000"/>
          </a:blip>
          <a:srcRect l="9833" t="12134" r="22167" b="27067"/>
          <a:stretch>
            <a:fillRect/>
          </a:stretch>
        </p:blipFill>
        <p:spPr bwMode="auto">
          <a:xfrm>
            <a:off x="201167" y="585216"/>
            <a:ext cx="4416553" cy="6126062"/>
          </a:xfrm>
          <a:prstGeom prst="rect">
            <a:avLst/>
          </a:prstGeom>
          <a:ln>
            <a:noFill/>
          </a:ln>
          <a:effectLst>
            <a:softEdge rad="112500"/>
          </a:effectLst>
        </p:spPr>
      </p:pic>
    </p:spTree>
    <p:extLst>
      <p:ext uri="{BB962C8B-B14F-4D97-AF65-F5344CB8AC3E}">
        <p14:creationId xmlns:p14="http://schemas.microsoft.com/office/powerpoint/2010/main" xmlns="" val="3275918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hape 90"/>
          <p:cNvPicPr preferRelativeResize="0"/>
          <p:nvPr/>
        </p:nvPicPr>
        <p:blipFill>
          <a:blip r:embed="rId2" cstate="print">
            <a:alphaModFix/>
          </a:blip>
          <a:stretch>
            <a:fillRect/>
          </a:stretch>
        </p:blipFill>
        <p:spPr>
          <a:xfrm>
            <a:off x="425614" y="446606"/>
            <a:ext cx="3759036" cy="1136358"/>
          </a:xfrm>
          <a:prstGeom prst="rect">
            <a:avLst/>
          </a:prstGeom>
          <a:noFill/>
          <a:ln>
            <a:noFill/>
          </a:ln>
        </p:spPr>
      </p:pic>
      <p:sp>
        <p:nvSpPr>
          <p:cNvPr id="5" name="Прямоугольник 4"/>
          <p:cNvSpPr/>
          <p:nvPr/>
        </p:nvSpPr>
        <p:spPr>
          <a:xfrm>
            <a:off x="4684776" y="671959"/>
            <a:ext cx="5995416" cy="2862322"/>
          </a:xfrm>
          <a:prstGeom prst="rect">
            <a:avLst/>
          </a:prstGeom>
        </p:spPr>
        <p:txBody>
          <a:bodyPr wrap="square">
            <a:spAutoFit/>
          </a:bodyPr>
          <a:lstStyle/>
          <a:p>
            <a:r>
              <a:rPr lang="ru-RU" dirty="0" smtClean="0"/>
              <a:t>Итак, карточки PECS представляют собой картинки, изображающие как предметы (вплоть до самых обыденных бытовых предметов: посуда, еда, игрушка др.), так и действия: чистка зубов, поездка в бассейн, время для обучения. Кроме того, карточки могут служить для напоминания о запрете каких-либо действий. Например, запрет на то, чтобы подбирать что-то на улице. Однако, запрещающие картинки находятся в значительном меньшинстве. Актуальными являются также карточки для высказывания желаний. </a:t>
            </a:r>
            <a:endParaRPr lang="ru-RU" dirty="0"/>
          </a:p>
        </p:txBody>
      </p:sp>
      <p:pic>
        <p:nvPicPr>
          <p:cNvPr id="3073" name="Picture 1" descr="C:\Users\user\Downloads\альбом.jpg"/>
          <p:cNvPicPr>
            <a:picLocks noChangeAspect="1" noChangeArrowheads="1"/>
          </p:cNvPicPr>
          <p:nvPr/>
        </p:nvPicPr>
        <p:blipFill>
          <a:blip r:embed="rId3" cstate="print">
            <a:lum bright="10000" contrast="10000"/>
          </a:blip>
          <a:srcRect l="4372" t="2667" r="4271" b="2267"/>
          <a:stretch>
            <a:fillRect/>
          </a:stretch>
        </p:blipFill>
        <p:spPr bwMode="auto">
          <a:xfrm>
            <a:off x="283465" y="1517905"/>
            <a:ext cx="4133788" cy="489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xmlns="" val="3275918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hape 90"/>
          <p:cNvPicPr preferRelativeResize="0"/>
          <p:nvPr/>
        </p:nvPicPr>
        <p:blipFill>
          <a:blip r:embed="rId2" cstate="print">
            <a:alphaModFix/>
          </a:blip>
          <a:stretch>
            <a:fillRect/>
          </a:stretch>
        </p:blipFill>
        <p:spPr>
          <a:xfrm>
            <a:off x="425614" y="446606"/>
            <a:ext cx="3759036" cy="1136358"/>
          </a:xfrm>
          <a:prstGeom prst="rect">
            <a:avLst/>
          </a:prstGeom>
          <a:noFill/>
          <a:ln>
            <a:noFill/>
          </a:ln>
        </p:spPr>
      </p:pic>
      <p:sp>
        <p:nvSpPr>
          <p:cNvPr id="5" name="Прямоугольник 4"/>
          <p:cNvSpPr/>
          <p:nvPr/>
        </p:nvSpPr>
        <p:spPr>
          <a:xfrm>
            <a:off x="4282440" y="854571"/>
            <a:ext cx="6946392" cy="5632311"/>
          </a:xfrm>
          <a:prstGeom prst="rect">
            <a:avLst/>
          </a:prstGeom>
        </p:spPr>
        <p:txBody>
          <a:bodyPr wrap="square">
            <a:spAutoFit/>
          </a:bodyPr>
          <a:lstStyle/>
          <a:p>
            <a:r>
              <a:rPr lang="ru-RU" dirty="0" smtClean="0"/>
              <a:t>Практические советы и типичные ошибки</a:t>
            </a:r>
          </a:p>
          <a:p>
            <a:pPr marL="342900" indent="-342900">
              <a:buAutoNum type="arabicPeriod"/>
            </a:pPr>
            <a:r>
              <a:rPr lang="ru-RU" dirty="0" smtClean="0"/>
              <a:t>Папка с картинками, (коммуникативная книга), должна использоваться постоянно. Необходимо брать с собой за пределы квартиры на улицу и в общественные места. </a:t>
            </a:r>
          </a:p>
          <a:p>
            <a:pPr marL="342900" indent="-342900"/>
            <a:r>
              <a:rPr lang="ru-RU" dirty="0" smtClean="0"/>
              <a:t>2. Только четкое следование последовательности этапов и тщательная работа на каждом из них позволит полноценно пользоваться системой и достичь результатов. Не нужно торопить ребенка и требовать от него желаемых результатов. </a:t>
            </a:r>
          </a:p>
          <a:p>
            <a:pPr marL="342900" indent="-342900"/>
            <a:r>
              <a:rPr lang="ru-RU" dirty="0" smtClean="0"/>
              <a:t>3. Необходимо понимать, что мы до последнего ждем от ребенка самостоятельности в ответах. Подсказка, которая также необходима при затруднениях ребенка, не должна становится основой обучения. Иначе мы не достигнем продвижения. </a:t>
            </a:r>
          </a:p>
          <a:p>
            <a:pPr marL="342900" indent="-342900"/>
            <a:r>
              <a:rPr lang="ru-RU" dirty="0" smtClean="0"/>
              <a:t>4. Запрещается убирать из книжки карточки, чтобы сократить количество просьб и высказываний с их участием. Следует реагировать также, как и при ответе полноценно разговаривающего ребенка. В этом случае мы не отбираем возможность общаться, а учимся обоснованно отвечать «Нет». </a:t>
            </a:r>
          </a:p>
          <a:p>
            <a:pPr marL="342900" indent="-342900"/>
            <a:r>
              <a:rPr lang="ru-RU" dirty="0" smtClean="0"/>
              <a:t>5. Следует своевременно проводить оценку подкрепляющих стимулов, которые используются вместе с PECS и развиваются также от менее сложных к более сложным. </a:t>
            </a:r>
            <a:endParaRPr lang="ru-RU" dirty="0"/>
          </a:p>
        </p:txBody>
      </p:sp>
    </p:spTree>
    <p:extLst>
      <p:ext uri="{BB962C8B-B14F-4D97-AF65-F5344CB8AC3E}">
        <p14:creationId xmlns:p14="http://schemas.microsoft.com/office/powerpoint/2010/main" xmlns="" val="3275918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hape 90"/>
          <p:cNvPicPr preferRelativeResize="0"/>
          <p:nvPr/>
        </p:nvPicPr>
        <p:blipFill>
          <a:blip r:embed="rId2" cstate="print">
            <a:alphaModFix/>
          </a:blip>
          <a:stretch>
            <a:fillRect/>
          </a:stretch>
        </p:blipFill>
        <p:spPr>
          <a:xfrm>
            <a:off x="425614" y="446606"/>
            <a:ext cx="3759036" cy="1136358"/>
          </a:xfrm>
          <a:prstGeom prst="rect">
            <a:avLst/>
          </a:prstGeom>
          <a:noFill/>
          <a:ln>
            <a:noFill/>
          </a:ln>
        </p:spPr>
      </p:pic>
      <p:sp>
        <p:nvSpPr>
          <p:cNvPr id="5" name="Прямоугольник 4"/>
          <p:cNvSpPr/>
          <p:nvPr/>
        </p:nvSpPr>
        <p:spPr>
          <a:xfrm>
            <a:off x="4401312" y="734628"/>
            <a:ext cx="6096000" cy="3970318"/>
          </a:xfrm>
          <a:prstGeom prst="rect">
            <a:avLst/>
          </a:prstGeom>
        </p:spPr>
        <p:txBody>
          <a:bodyPr>
            <a:spAutoFit/>
          </a:bodyPr>
          <a:lstStyle/>
          <a:p>
            <a:r>
              <a:rPr lang="ru-RU" dirty="0" smtClean="0"/>
              <a:t>Основные преимущества использования системы РЕСS:</a:t>
            </a:r>
          </a:p>
          <a:p>
            <a:r>
              <a:rPr lang="ru-RU" dirty="0" smtClean="0"/>
              <a:t> 1. РЕСS – это программа, которая позволяет быстро приобрести базисные функциональные навыки коммуникации. </a:t>
            </a:r>
          </a:p>
          <a:p>
            <a:endParaRPr lang="ru-RU" dirty="0" smtClean="0"/>
          </a:p>
          <a:p>
            <a:r>
              <a:rPr lang="ru-RU" dirty="0" smtClean="0"/>
              <a:t>2. С помощью РЕСS можно быстрее обучить ребенка проявлять инициативу и спонтанно произносить слова, чем с помощью обучения наименований предметов, вокальной имитации, или усиления взгляда. </a:t>
            </a:r>
          </a:p>
          <a:p>
            <a:endParaRPr lang="ru-RU" dirty="0" smtClean="0"/>
          </a:p>
          <a:p>
            <a:r>
              <a:rPr lang="ru-RU" dirty="0" smtClean="0"/>
              <a:t>3. С помощью РЕСS общение для ребенка с окружающими людьми становится более доступным и, таким образом, становится возможным обобщение приобретенных вербальных навыков.</a:t>
            </a:r>
            <a:endParaRPr lang="ru-RU" dirty="0"/>
          </a:p>
        </p:txBody>
      </p:sp>
      <p:pic>
        <p:nvPicPr>
          <p:cNvPr id="8" name="object 5"/>
          <p:cNvPicPr/>
          <p:nvPr/>
        </p:nvPicPr>
        <p:blipFill>
          <a:blip r:embed="rId3" cstate="print"/>
          <a:stretch>
            <a:fillRect/>
          </a:stretch>
        </p:blipFill>
        <p:spPr>
          <a:xfrm>
            <a:off x="0" y="3749040"/>
            <a:ext cx="4279392" cy="3108960"/>
          </a:xfrm>
          <a:prstGeom prst="rect">
            <a:avLst/>
          </a:prstGeom>
        </p:spPr>
      </p:pic>
    </p:spTree>
    <p:extLst>
      <p:ext uri="{BB962C8B-B14F-4D97-AF65-F5344CB8AC3E}">
        <p14:creationId xmlns:p14="http://schemas.microsoft.com/office/powerpoint/2010/main" xmlns="" val="3275918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hape 90"/>
          <p:cNvPicPr preferRelativeResize="0"/>
          <p:nvPr/>
        </p:nvPicPr>
        <p:blipFill>
          <a:blip r:embed="rId2" cstate="print">
            <a:alphaModFix/>
          </a:blip>
          <a:stretch>
            <a:fillRect/>
          </a:stretch>
        </p:blipFill>
        <p:spPr>
          <a:xfrm>
            <a:off x="425614" y="446606"/>
            <a:ext cx="3759036" cy="1136358"/>
          </a:xfrm>
          <a:prstGeom prst="rect">
            <a:avLst/>
          </a:prstGeom>
          <a:noFill/>
          <a:ln>
            <a:noFill/>
          </a:ln>
        </p:spPr>
      </p:pic>
      <p:sp>
        <p:nvSpPr>
          <p:cNvPr id="5" name="Прямоугольник 4"/>
          <p:cNvSpPr/>
          <p:nvPr/>
        </p:nvSpPr>
        <p:spPr>
          <a:xfrm>
            <a:off x="4611624" y="675745"/>
            <a:ext cx="6096000" cy="3970318"/>
          </a:xfrm>
          <a:prstGeom prst="rect">
            <a:avLst/>
          </a:prstGeom>
        </p:spPr>
        <p:txBody>
          <a:bodyPr>
            <a:spAutoFit/>
          </a:bodyPr>
          <a:lstStyle/>
          <a:p>
            <a:r>
              <a:rPr lang="ru-RU" dirty="0" smtClean="0"/>
              <a:t>Исследования показали, что после начала работы с карточками РЕСS у детей снижается проявление неадекватного поведения, наблюдается улучшение социального поведения и положительные сдвиги в речевом развитии. При пользовании альбомом с карточками РЕСS повышается число произносимых слов и сложность речевых конструкций. Использование системы не мешает развитию речи, а повышает вероятность развития или улучшения речевых навыков. Не нужно сразу прекращать работать по карточкам, если ребенок начал говорить первые слова, это плохо отразится на дальнейшем развитии речевых навыков. Отказываться работать по карточкам можно в том случае, если не менее 70 % речи ребенка будет понято незнакомым человеком. </a:t>
            </a:r>
            <a:endParaRPr lang="ru-RU" dirty="0"/>
          </a:p>
        </p:txBody>
      </p:sp>
      <p:pic>
        <p:nvPicPr>
          <p:cNvPr id="1025" name="Рисунок 8" descr="Создать мем &quot;смайл молодец, улыбающийся смайлик, веселый смайлик&quot; -  Картинки - Meme-arsenal.com"/>
          <p:cNvPicPr>
            <a:picLocks noChangeAspect="1" noChangeArrowheads="1"/>
          </p:cNvPicPr>
          <p:nvPr/>
        </p:nvPicPr>
        <p:blipFill>
          <a:blip r:embed="rId3" cstate="print"/>
          <a:srcRect/>
          <a:stretch>
            <a:fillRect/>
          </a:stretch>
        </p:blipFill>
        <p:spPr bwMode="auto">
          <a:xfrm>
            <a:off x="1486408" y="1984248"/>
            <a:ext cx="2317496" cy="1828800"/>
          </a:xfrm>
          <a:prstGeom prst="rect">
            <a:avLst/>
          </a:prstGeom>
          <a:noFill/>
          <a:ln w="9525">
            <a:noFill/>
            <a:miter lim="800000"/>
            <a:headEnd/>
            <a:tailEnd/>
          </a:ln>
        </p:spPr>
      </p:pic>
    </p:spTree>
    <p:extLst>
      <p:ext uri="{BB962C8B-B14F-4D97-AF65-F5344CB8AC3E}">
        <p14:creationId xmlns:p14="http://schemas.microsoft.com/office/powerpoint/2010/main" xmlns="" val="3275918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hape 90"/>
          <p:cNvPicPr preferRelativeResize="0"/>
          <p:nvPr/>
        </p:nvPicPr>
        <p:blipFill>
          <a:blip r:embed="rId2" cstate="print">
            <a:alphaModFix/>
          </a:blip>
          <a:stretch>
            <a:fillRect/>
          </a:stretch>
        </p:blipFill>
        <p:spPr>
          <a:xfrm>
            <a:off x="4091177" y="2132291"/>
            <a:ext cx="3759036" cy="1136358"/>
          </a:xfrm>
          <a:prstGeom prst="rect">
            <a:avLst/>
          </a:prstGeom>
          <a:noFill/>
          <a:ln>
            <a:noFill/>
          </a:ln>
        </p:spPr>
      </p:pic>
      <p:sp>
        <p:nvSpPr>
          <p:cNvPr id="4" name="TextBox 3"/>
          <p:cNvSpPr txBox="1"/>
          <p:nvPr/>
        </p:nvSpPr>
        <p:spPr>
          <a:xfrm>
            <a:off x="3284689" y="3438486"/>
            <a:ext cx="5372011" cy="523220"/>
          </a:xfrm>
          <a:prstGeom prst="rect">
            <a:avLst/>
          </a:prstGeom>
          <a:noFill/>
        </p:spPr>
        <p:txBody>
          <a:bodyPr wrap="square" rtlCol="0">
            <a:spAutoFit/>
          </a:bodyPr>
          <a:lstStyle/>
          <a:p>
            <a:r>
              <a:rPr lang="ru-RU" sz="2800" dirty="0">
                <a:solidFill>
                  <a:schemeClr val="bg2">
                    <a:lumMod val="25000"/>
                  </a:schemeClr>
                </a:solidFill>
                <a:latin typeface="+mj-lt"/>
                <a:ea typeface="Tahoma" panose="020B0604030504040204" pitchFamily="34" charset="0"/>
                <a:cs typeface="David" panose="020E0502060401010101" pitchFamily="34" charset="-79"/>
              </a:rPr>
              <a:t>ФОНД СОЦИАЛЬНЫХ ИЗМЕНЕНИЙ</a:t>
            </a:r>
          </a:p>
        </p:txBody>
      </p:sp>
      <p:sp>
        <p:nvSpPr>
          <p:cNvPr id="6" name="Прямоугольник 5"/>
          <p:cNvSpPr/>
          <p:nvPr/>
        </p:nvSpPr>
        <p:spPr>
          <a:xfrm>
            <a:off x="1479431" y="4945755"/>
            <a:ext cx="6096000" cy="1323439"/>
          </a:xfrm>
          <a:prstGeom prst="rect">
            <a:avLst/>
          </a:prstGeom>
        </p:spPr>
        <p:txBody>
          <a:bodyPr>
            <a:spAutoFit/>
          </a:bodyPr>
          <a:lstStyle/>
          <a:p>
            <a:r>
              <a:rPr lang="ru-RU" sz="2000" dirty="0" err="1">
                <a:latin typeface="+mj-lt"/>
              </a:rPr>
              <a:t>г.Нур</a:t>
            </a:r>
            <a:r>
              <a:rPr lang="ru-RU" sz="2000" dirty="0">
                <a:latin typeface="+mj-lt"/>
              </a:rPr>
              <a:t>-Султан, </a:t>
            </a:r>
            <a:r>
              <a:rPr lang="ru-RU" sz="2000" dirty="0" err="1">
                <a:latin typeface="+mj-lt"/>
              </a:rPr>
              <a:t>ул.Д.Кунаева</a:t>
            </a:r>
            <a:r>
              <a:rPr lang="ru-RU" sz="2000" dirty="0">
                <a:latin typeface="+mj-lt"/>
              </a:rPr>
              <a:t> 12/1, офис 411. </a:t>
            </a:r>
            <a:br>
              <a:rPr lang="ru-RU" sz="2000" dirty="0">
                <a:latin typeface="+mj-lt"/>
              </a:rPr>
            </a:br>
            <a:r>
              <a:rPr lang="ru-RU" sz="2000" dirty="0">
                <a:latin typeface="+mj-lt"/>
              </a:rPr>
              <a:t>Корпоративный фонд «</a:t>
            </a:r>
            <a:r>
              <a:rPr lang="ru-RU" sz="2000" dirty="0" err="1">
                <a:latin typeface="+mj-lt"/>
              </a:rPr>
              <a:t>Болашақ</a:t>
            </a:r>
            <a:r>
              <a:rPr lang="ru-RU" sz="2000" dirty="0">
                <a:latin typeface="+mj-lt"/>
              </a:rPr>
              <a:t>».</a:t>
            </a:r>
            <a:br>
              <a:rPr lang="ru-RU" sz="2000" dirty="0">
                <a:latin typeface="+mj-lt"/>
              </a:rPr>
            </a:br>
            <a:r>
              <a:rPr lang="ru-RU" sz="2000" dirty="0">
                <a:latin typeface="+mj-lt"/>
              </a:rPr>
              <a:t>Тел: +7 (7172) 500-618</a:t>
            </a:r>
            <a:br>
              <a:rPr lang="ru-RU" sz="2000" dirty="0">
                <a:latin typeface="+mj-lt"/>
              </a:rPr>
            </a:br>
            <a:r>
              <a:rPr lang="en-US" sz="2000" dirty="0">
                <a:latin typeface="+mj-lt"/>
              </a:rPr>
              <a:t>bolashakcharity.kz</a:t>
            </a:r>
            <a:endParaRPr lang="ru-RU" sz="2000" dirty="0">
              <a:latin typeface="+mj-lt"/>
            </a:endParaRPr>
          </a:p>
        </p:txBody>
      </p:sp>
    </p:spTree>
    <p:extLst>
      <p:ext uri="{BB962C8B-B14F-4D97-AF65-F5344CB8AC3E}">
        <p14:creationId xmlns:p14="http://schemas.microsoft.com/office/powerpoint/2010/main" xmlns="" val="252954501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2255</TotalTime>
  <Words>1295</Words>
  <Application>Microsoft Office PowerPoint</Application>
  <PresentationFormat>Произвольный</PresentationFormat>
  <Paragraphs>71</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Искандирова Жазира</dc:creator>
  <cp:lastModifiedBy>Пользователь</cp:lastModifiedBy>
  <cp:revision>170</cp:revision>
  <dcterms:created xsi:type="dcterms:W3CDTF">2020-05-27T04:41:09Z</dcterms:created>
  <dcterms:modified xsi:type="dcterms:W3CDTF">2024-03-27T11:46:42Z</dcterms:modified>
</cp:coreProperties>
</file>