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96" r:id="rId3"/>
    <p:sldId id="274" r:id="rId4"/>
    <p:sldId id="297" r:id="rId5"/>
    <p:sldId id="258" r:id="rId6"/>
    <p:sldId id="298" r:id="rId7"/>
    <p:sldId id="312" r:id="rId8"/>
    <p:sldId id="299" r:id="rId9"/>
    <p:sldId id="311" r:id="rId10"/>
    <p:sldId id="300" r:id="rId11"/>
    <p:sldId id="301" r:id="rId12"/>
    <p:sldId id="313" r:id="rId13"/>
    <p:sldId id="302" r:id="rId14"/>
    <p:sldId id="303" r:id="rId15"/>
    <p:sldId id="316" r:id="rId16"/>
    <p:sldId id="317" r:id="rId17"/>
    <p:sldId id="318" r:id="rId18"/>
    <p:sldId id="304" r:id="rId19"/>
    <p:sldId id="305" r:id="rId20"/>
    <p:sldId id="306" r:id="rId21"/>
    <p:sldId id="307" r:id="rId22"/>
    <p:sldId id="314" r:id="rId23"/>
    <p:sldId id="308" r:id="rId24"/>
    <p:sldId id="310" r:id="rId25"/>
    <p:sldId id="287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660033"/>
    <a:srgbClr val="999999"/>
    <a:srgbClr val="D1478F"/>
    <a:srgbClr val="D65A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5" d="100"/>
          <a:sy n="85" d="100"/>
        </p:scale>
        <p:origin x="42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aure\Desktop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aure\Desktop\&#1051;&#1080;&#1089;&#1090;%20Microsoft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zaure\Desktop\&#1051;&#1080;&#1089;&#1090;%20Microsoft%20Exce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400" b="0" i="0" u="none" strike="noStrike" baseline="0" dirty="0">
                <a:effectLst/>
                <a:latin typeface="Georgia" panose="02040502050405020303" pitchFamily="18" charset="0"/>
              </a:rPr>
              <a:t>Просит желаемые предметы и действия фразой из минимум 2 </a:t>
            </a:r>
            <a:r>
              <a:rPr lang="ru-RU" sz="2400" b="0" i="0" u="none" strike="noStrike" baseline="0" dirty="0" smtClean="0">
                <a:effectLst/>
                <a:latin typeface="Georgia" panose="02040502050405020303" pitchFamily="18" charset="0"/>
              </a:rPr>
              <a:t>слов (30 просьб)</a:t>
            </a:r>
            <a:endParaRPr lang="ru-RU" sz="2400" dirty="0">
              <a:latin typeface="Georgia" panose="02040502050405020303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Лист1!$A$1:$A$28</c:f>
              <c:strCache>
                <c:ptCount val="28"/>
                <c:pt idx="0">
                  <c:v>Многокомпонентные инструкции </c:v>
                </c:pt>
                <c:pt idx="1">
                  <c:v>03.07.2023</c:v>
                </c:pt>
                <c:pt idx="2">
                  <c:v>04.07.2023</c:v>
                </c:pt>
                <c:pt idx="3">
                  <c:v>05.07.2023</c:v>
                </c:pt>
                <c:pt idx="4">
                  <c:v>06.07.2023</c:v>
                </c:pt>
                <c:pt idx="5">
                  <c:v>07.07.2023</c:v>
                </c:pt>
                <c:pt idx="6">
                  <c:v>10.07.2023</c:v>
                </c:pt>
                <c:pt idx="7">
                  <c:v>11.07.2023</c:v>
                </c:pt>
                <c:pt idx="8">
                  <c:v>12.07.2023</c:v>
                </c:pt>
                <c:pt idx="9">
                  <c:v>13.07.2023</c:v>
                </c:pt>
                <c:pt idx="10">
                  <c:v>14.07.2023</c:v>
                </c:pt>
                <c:pt idx="11">
                  <c:v>15.07.2023</c:v>
                </c:pt>
                <c:pt idx="12">
                  <c:v>16.07.2023</c:v>
                </c:pt>
                <c:pt idx="13">
                  <c:v>17.07.2023</c:v>
                </c:pt>
                <c:pt idx="14">
                  <c:v>18.07.2023</c:v>
                </c:pt>
                <c:pt idx="15">
                  <c:v>19.07.2023</c:v>
                </c:pt>
                <c:pt idx="16">
                  <c:v>20.07.2023</c:v>
                </c:pt>
                <c:pt idx="17">
                  <c:v>21.07.2023</c:v>
                </c:pt>
                <c:pt idx="18">
                  <c:v>24.07.2023</c:v>
                </c:pt>
                <c:pt idx="19">
                  <c:v>25.07.2023</c:v>
                </c:pt>
                <c:pt idx="20">
                  <c:v>26.07.2023</c:v>
                </c:pt>
                <c:pt idx="21">
                  <c:v>27.07.2023</c:v>
                </c:pt>
                <c:pt idx="22">
                  <c:v>28.07.2023</c:v>
                </c:pt>
                <c:pt idx="23">
                  <c:v>31.07.2023</c:v>
                </c:pt>
                <c:pt idx="24">
                  <c:v>01.08.2023</c:v>
                </c:pt>
                <c:pt idx="25">
                  <c:v>02.08.2023</c:v>
                </c:pt>
                <c:pt idx="26">
                  <c:v>03.08.2023</c:v>
                </c:pt>
                <c:pt idx="27">
                  <c:v>04.08.2023</c:v>
                </c:pt>
              </c:strCache>
            </c:strRef>
          </c:cat>
          <c:val>
            <c:numRef>
              <c:f>Лист1!$B$1:$B$28</c:f>
              <c:numCache>
                <c:formatCode>General</c:formatCode>
                <c:ptCount val="28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23</c:v>
                </c:pt>
                <c:pt idx="8">
                  <c:v>25</c:v>
                </c:pt>
                <c:pt idx="9">
                  <c:v>30</c:v>
                </c:pt>
                <c:pt idx="10">
                  <c:v>33</c:v>
                </c:pt>
                <c:pt idx="11">
                  <c:v>45</c:v>
                </c:pt>
                <c:pt idx="12">
                  <c:v>40</c:v>
                </c:pt>
                <c:pt idx="13">
                  <c:v>50</c:v>
                </c:pt>
                <c:pt idx="14">
                  <c:v>50</c:v>
                </c:pt>
                <c:pt idx="15">
                  <c:v>50</c:v>
                </c:pt>
                <c:pt idx="16">
                  <c:v>47</c:v>
                </c:pt>
                <c:pt idx="17">
                  <c:v>60</c:v>
                </c:pt>
                <c:pt idx="18">
                  <c:v>63</c:v>
                </c:pt>
                <c:pt idx="19">
                  <c:v>90</c:v>
                </c:pt>
                <c:pt idx="20">
                  <c:v>80</c:v>
                </c:pt>
                <c:pt idx="21">
                  <c:v>90</c:v>
                </c:pt>
                <c:pt idx="22">
                  <c:v>90</c:v>
                </c:pt>
                <c:pt idx="23">
                  <c:v>90</c:v>
                </c:pt>
                <c:pt idx="24">
                  <c:v>98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E74-4674-A40B-2E52C63CAFA0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Лист1!$A$1:$A$28</c:f>
              <c:strCache>
                <c:ptCount val="28"/>
                <c:pt idx="0">
                  <c:v>Многокомпонентные инструкции </c:v>
                </c:pt>
                <c:pt idx="1">
                  <c:v>03.07.2023</c:v>
                </c:pt>
                <c:pt idx="2">
                  <c:v>04.07.2023</c:v>
                </c:pt>
                <c:pt idx="3">
                  <c:v>05.07.2023</c:v>
                </c:pt>
                <c:pt idx="4">
                  <c:v>06.07.2023</c:v>
                </c:pt>
                <c:pt idx="5">
                  <c:v>07.07.2023</c:v>
                </c:pt>
                <c:pt idx="6">
                  <c:v>10.07.2023</c:v>
                </c:pt>
                <c:pt idx="7">
                  <c:v>11.07.2023</c:v>
                </c:pt>
                <c:pt idx="8">
                  <c:v>12.07.2023</c:v>
                </c:pt>
                <c:pt idx="9">
                  <c:v>13.07.2023</c:v>
                </c:pt>
                <c:pt idx="10">
                  <c:v>14.07.2023</c:v>
                </c:pt>
                <c:pt idx="11">
                  <c:v>15.07.2023</c:v>
                </c:pt>
                <c:pt idx="12">
                  <c:v>16.07.2023</c:v>
                </c:pt>
                <c:pt idx="13">
                  <c:v>17.07.2023</c:v>
                </c:pt>
                <c:pt idx="14">
                  <c:v>18.07.2023</c:v>
                </c:pt>
                <c:pt idx="15">
                  <c:v>19.07.2023</c:v>
                </c:pt>
                <c:pt idx="16">
                  <c:v>20.07.2023</c:v>
                </c:pt>
                <c:pt idx="17">
                  <c:v>21.07.2023</c:v>
                </c:pt>
                <c:pt idx="18">
                  <c:v>24.07.2023</c:v>
                </c:pt>
                <c:pt idx="19">
                  <c:v>25.07.2023</c:v>
                </c:pt>
                <c:pt idx="20">
                  <c:v>26.07.2023</c:v>
                </c:pt>
                <c:pt idx="21">
                  <c:v>27.07.2023</c:v>
                </c:pt>
                <c:pt idx="22">
                  <c:v>28.07.2023</c:v>
                </c:pt>
                <c:pt idx="23">
                  <c:v>31.07.2023</c:v>
                </c:pt>
                <c:pt idx="24">
                  <c:v>01.08.2023</c:v>
                </c:pt>
                <c:pt idx="25">
                  <c:v>02.08.2023</c:v>
                </c:pt>
                <c:pt idx="26">
                  <c:v>03.08.2023</c:v>
                </c:pt>
                <c:pt idx="27">
                  <c:v>04.08.2023</c:v>
                </c:pt>
              </c:strCache>
            </c:strRef>
          </c:cat>
          <c:val>
            <c:numRef>
              <c:f>Лист1!$C$1:$C$28</c:f>
              <c:numCache>
                <c:formatCode>General</c:formatCode>
                <c:ptCount val="2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E74-4674-A40B-2E52C63CAFA0}"/>
            </c:ext>
          </c:extLst>
        </c:ser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Лист1!$A$1:$A$28</c:f>
              <c:strCache>
                <c:ptCount val="28"/>
                <c:pt idx="0">
                  <c:v>Многокомпонентные инструкции </c:v>
                </c:pt>
                <c:pt idx="1">
                  <c:v>03.07.2023</c:v>
                </c:pt>
                <c:pt idx="2">
                  <c:v>04.07.2023</c:v>
                </c:pt>
                <c:pt idx="3">
                  <c:v>05.07.2023</c:v>
                </c:pt>
                <c:pt idx="4">
                  <c:v>06.07.2023</c:v>
                </c:pt>
                <c:pt idx="5">
                  <c:v>07.07.2023</c:v>
                </c:pt>
                <c:pt idx="6">
                  <c:v>10.07.2023</c:v>
                </c:pt>
                <c:pt idx="7">
                  <c:v>11.07.2023</c:v>
                </c:pt>
                <c:pt idx="8">
                  <c:v>12.07.2023</c:v>
                </c:pt>
                <c:pt idx="9">
                  <c:v>13.07.2023</c:v>
                </c:pt>
                <c:pt idx="10">
                  <c:v>14.07.2023</c:v>
                </c:pt>
                <c:pt idx="11">
                  <c:v>15.07.2023</c:v>
                </c:pt>
                <c:pt idx="12">
                  <c:v>16.07.2023</c:v>
                </c:pt>
                <c:pt idx="13">
                  <c:v>17.07.2023</c:v>
                </c:pt>
                <c:pt idx="14">
                  <c:v>18.07.2023</c:v>
                </c:pt>
                <c:pt idx="15">
                  <c:v>19.07.2023</c:v>
                </c:pt>
                <c:pt idx="16">
                  <c:v>20.07.2023</c:v>
                </c:pt>
                <c:pt idx="17">
                  <c:v>21.07.2023</c:v>
                </c:pt>
                <c:pt idx="18">
                  <c:v>24.07.2023</c:v>
                </c:pt>
                <c:pt idx="19">
                  <c:v>25.07.2023</c:v>
                </c:pt>
                <c:pt idx="20">
                  <c:v>26.07.2023</c:v>
                </c:pt>
                <c:pt idx="21">
                  <c:v>27.07.2023</c:v>
                </c:pt>
                <c:pt idx="22">
                  <c:v>28.07.2023</c:v>
                </c:pt>
                <c:pt idx="23">
                  <c:v>31.07.2023</c:v>
                </c:pt>
                <c:pt idx="24">
                  <c:v>01.08.2023</c:v>
                </c:pt>
                <c:pt idx="25">
                  <c:v>02.08.2023</c:v>
                </c:pt>
                <c:pt idx="26">
                  <c:v>03.08.2023</c:v>
                </c:pt>
                <c:pt idx="27">
                  <c:v>04.08.2023</c:v>
                </c:pt>
              </c:strCache>
            </c:strRef>
          </c:cat>
          <c:val>
            <c:numRef>
              <c:f>Лист1!$D$1:$D$28</c:f>
              <c:numCache>
                <c:formatCode>General</c:formatCode>
                <c:ptCount val="2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EE74-4674-A40B-2E52C63CA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993304"/>
        <c:axId val="10049600"/>
      </c:lineChart>
      <c:catAx>
        <c:axId val="89993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49600"/>
        <c:crosses val="autoZero"/>
        <c:auto val="1"/>
        <c:lblAlgn val="ctr"/>
        <c:lblOffset val="100"/>
        <c:noMultiLvlLbl val="0"/>
      </c:catAx>
      <c:valAx>
        <c:axId val="1004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999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</a:rPr>
              <a:t>ПС-многокомпонентные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Calibri" panose="020F0502020204030204"/>
              </a:rPr>
              <a:t>инструкции (23 инструкции) </a:t>
            </a: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Лист1!$A$1:$A$28</c:f>
              <c:strCache>
                <c:ptCount val="28"/>
                <c:pt idx="0">
                  <c:v>Многокомпонентные инструкции </c:v>
                </c:pt>
                <c:pt idx="1">
                  <c:v>03.07.2023</c:v>
                </c:pt>
                <c:pt idx="2">
                  <c:v>04.07.2023</c:v>
                </c:pt>
                <c:pt idx="3">
                  <c:v>05.07.2023</c:v>
                </c:pt>
                <c:pt idx="4">
                  <c:v>06.07.2023</c:v>
                </c:pt>
                <c:pt idx="5">
                  <c:v>07.07.2023</c:v>
                </c:pt>
                <c:pt idx="6">
                  <c:v>10.07.2023</c:v>
                </c:pt>
                <c:pt idx="7">
                  <c:v>11.07.2023</c:v>
                </c:pt>
                <c:pt idx="8">
                  <c:v>12.07.2023</c:v>
                </c:pt>
                <c:pt idx="9">
                  <c:v>13.07.2023</c:v>
                </c:pt>
                <c:pt idx="10">
                  <c:v>14.07.2023</c:v>
                </c:pt>
                <c:pt idx="11">
                  <c:v>15.07.2023</c:v>
                </c:pt>
                <c:pt idx="12">
                  <c:v>16.07.2023</c:v>
                </c:pt>
                <c:pt idx="13">
                  <c:v>17.07.2023</c:v>
                </c:pt>
                <c:pt idx="14">
                  <c:v>18.07.2023</c:v>
                </c:pt>
                <c:pt idx="15">
                  <c:v>19.07.2023</c:v>
                </c:pt>
                <c:pt idx="16">
                  <c:v>20.07.2023</c:v>
                </c:pt>
                <c:pt idx="17">
                  <c:v>21.07.2023</c:v>
                </c:pt>
                <c:pt idx="18">
                  <c:v>24.07.2023</c:v>
                </c:pt>
                <c:pt idx="19">
                  <c:v>25.07.2023</c:v>
                </c:pt>
                <c:pt idx="20">
                  <c:v>26.07.2023</c:v>
                </c:pt>
                <c:pt idx="21">
                  <c:v>27.07.2023</c:v>
                </c:pt>
                <c:pt idx="22">
                  <c:v>28.07.2023</c:v>
                </c:pt>
                <c:pt idx="23">
                  <c:v>31.07.2023</c:v>
                </c:pt>
                <c:pt idx="24">
                  <c:v>01.08.2023</c:v>
                </c:pt>
                <c:pt idx="25">
                  <c:v>02.08.2023</c:v>
                </c:pt>
                <c:pt idx="26">
                  <c:v>03.08.2023</c:v>
                </c:pt>
                <c:pt idx="27">
                  <c:v>04.08.2023</c:v>
                </c:pt>
              </c:strCache>
            </c:strRef>
          </c:cat>
          <c:val>
            <c:numRef>
              <c:f>Лист1!$C$1:$C$28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32-4445-8129-75D134D18A77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Лист1!$A$1:$A$28</c:f>
              <c:strCache>
                <c:ptCount val="28"/>
                <c:pt idx="0">
                  <c:v>Многокомпонентные инструкции </c:v>
                </c:pt>
                <c:pt idx="1">
                  <c:v>03.07.2023</c:v>
                </c:pt>
                <c:pt idx="2">
                  <c:v>04.07.2023</c:v>
                </c:pt>
                <c:pt idx="3">
                  <c:v>05.07.2023</c:v>
                </c:pt>
                <c:pt idx="4">
                  <c:v>06.07.2023</c:v>
                </c:pt>
                <c:pt idx="5">
                  <c:v>07.07.2023</c:v>
                </c:pt>
                <c:pt idx="6">
                  <c:v>10.07.2023</c:v>
                </c:pt>
                <c:pt idx="7">
                  <c:v>11.07.2023</c:v>
                </c:pt>
                <c:pt idx="8">
                  <c:v>12.07.2023</c:v>
                </c:pt>
                <c:pt idx="9">
                  <c:v>13.07.2023</c:v>
                </c:pt>
                <c:pt idx="10">
                  <c:v>14.07.2023</c:v>
                </c:pt>
                <c:pt idx="11">
                  <c:v>15.07.2023</c:v>
                </c:pt>
                <c:pt idx="12">
                  <c:v>16.07.2023</c:v>
                </c:pt>
                <c:pt idx="13">
                  <c:v>17.07.2023</c:v>
                </c:pt>
                <c:pt idx="14">
                  <c:v>18.07.2023</c:v>
                </c:pt>
                <c:pt idx="15">
                  <c:v>19.07.2023</c:v>
                </c:pt>
                <c:pt idx="16">
                  <c:v>20.07.2023</c:v>
                </c:pt>
                <c:pt idx="17">
                  <c:v>21.07.2023</c:v>
                </c:pt>
                <c:pt idx="18">
                  <c:v>24.07.2023</c:v>
                </c:pt>
                <c:pt idx="19">
                  <c:v>25.07.2023</c:v>
                </c:pt>
                <c:pt idx="20">
                  <c:v>26.07.2023</c:v>
                </c:pt>
                <c:pt idx="21">
                  <c:v>27.07.2023</c:v>
                </c:pt>
                <c:pt idx="22">
                  <c:v>28.07.2023</c:v>
                </c:pt>
                <c:pt idx="23">
                  <c:v>31.07.2023</c:v>
                </c:pt>
                <c:pt idx="24">
                  <c:v>01.08.2023</c:v>
                </c:pt>
                <c:pt idx="25">
                  <c:v>02.08.2023</c:v>
                </c:pt>
                <c:pt idx="26">
                  <c:v>03.08.2023</c:v>
                </c:pt>
                <c:pt idx="27">
                  <c:v>04.08.2023</c:v>
                </c:pt>
              </c:strCache>
            </c:strRef>
          </c:cat>
          <c:val>
            <c:numRef>
              <c:f>Лист1!$D$1:$D$28</c:f>
              <c:numCache>
                <c:formatCode>General</c:formatCode>
                <c:ptCount val="28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32-4445-8129-75D134D18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38867032"/>
        <c:axId val="139152744"/>
      </c:barChar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Лист1!$A$1:$A$28</c:f>
              <c:strCache>
                <c:ptCount val="28"/>
                <c:pt idx="0">
                  <c:v>Многокомпонентные инструкции </c:v>
                </c:pt>
                <c:pt idx="1">
                  <c:v>03.07.2023</c:v>
                </c:pt>
                <c:pt idx="2">
                  <c:v>04.07.2023</c:v>
                </c:pt>
                <c:pt idx="3">
                  <c:v>05.07.2023</c:v>
                </c:pt>
                <c:pt idx="4">
                  <c:v>06.07.2023</c:v>
                </c:pt>
                <c:pt idx="5">
                  <c:v>07.07.2023</c:v>
                </c:pt>
                <c:pt idx="6">
                  <c:v>10.07.2023</c:v>
                </c:pt>
                <c:pt idx="7">
                  <c:v>11.07.2023</c:v>
                </c:pt>
                <c:pt idx="8">
                  <c:v>12.07.2023</c:v>
                </c:pt>
                <c:pt idx="9">
                  <c:v>13.07.2023</c:v>
                </c:pt>
                <c:pt idx="10">
                  <c:v>14.07.2023</c:v>
                </c:pt>
                <c:pt idx="11">
                  <c:v>15.07.2023</c:v>
                </c:pt>
                <c:pt idx="12">
                  <c:v>16.07.2023</c:v>
                </c:pt>
                <c:pt idx="13">
                  <c:v>17.07.2023</c:v>
                </c:pt>
                <c:pt idx="14">
                  <c:v>18.07.2023</c:v>
                </c:pt>
                <c:pt idx="15">
                  <c:v>19.07.2023</c:v>
                </c:pt>
                <c:pt idx="16">
                  <c:v>20.07.2023</c:v>
                </c:pt>
                <c:pt idx="17">
                  <c:v>21.07.2023</c:v>
                </c:pt>
                <c:pt idx="18">
                  <c:v>24.07.2023</c:v>
                </c:pt>
                <c:pt idx="19">
                  <c:v>25.07.2023</c:v>
                </c:pt>
                <c:pt idx="20">
                  <c:v>26.07.2023</c:v>
                </c:pt>
                <c:pt idx="21">
                  <c:v>27.07.2023</c:v>
                </c:pt>
                <c:pt idx="22">
                  <c:v>28.07.2023</c:v>
                </c:pt>
                <c:pt idx="23">
                  <c:v>31.07.2023</c:v>
                </c:pt>
                <c:pt idx="24">
                  <c:v>01.08.2023</c:v>
                </c:pt>
                <c:pt idx="25">
                  <c:v>02.08.2023</c:v>
                </c:pt>
                <c:pt idx="26">
                  <c:v>03.08.2023</c:v>
                </c:pt>
                <c:pt idx="27">
                  <c:v>04.08.2023</c:v>
                </c:pt>
              </c:strCache>
            </c:strRef>
          </c:cat>
          <c:val>
            <c:numRef>
              <c:f>Лист1!$B$1:$B$28</c:f>
              <c:numCache>
                <c:formatCode>General</c:formatCode>
                <c:ptCount val="28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23</c:v>
                </c:pt>
                <c:pt idx="8">
                  <c:v>30</c:v>
                </c:pt>
                <c:pt idx="9">
                  <c:v>40</c:v>
                </c:pt>
                <c:pt idx="10">
                  <c:v>43</c:v>
                </c:pt>
                <c:pt idx="11">
                  <c:v>52</c:v>
                </c:pt>
                <c:pt idx="12">
                  <c:v>50</c:v>
                </c:pt>
                <c:pt idx="13">
                  <c:v>50</c:v>
                </c:pt>
                <c:pt idx="14">
                  <c:v>50</c:v>
                </c:pt>
                <c:pt idx="15">
                  <c:v>50</c:v>
                </c:pt>
                <c:pt idx="16">
                  <c:v>47</c:v>
                </c:pt>
                <c:pt idx="17">
                  <c:v>60</c:v>
                </c:pt>
                <c:pt idx="18">
                  <c:v>63</c:v>
                </c:pt>
                <c:pt idx="19">
                  <c:v>78</c:v>
                </c:pt>
                <c:pt idx="20">
                  <c:v>80</c:v>
                </c:pt>
                <c:pt idx="21">
                  <c:v>67</c:v>
                </c:pt>
                <c:pt idx="22">
                  <c:v>70</c:v>
                </c:pt>
                <c:pt idx="23">
                  <c:v>90</c:v>
                </c:pt>
                <c:pt idx="24">
                  <c:v>98</c:v>
                </c:pt>
                <c:pt idx="25">
                  <c:v>100</c:v>
                </c:pt>
                <c:pt idx="26">
                  <c:v>100</c:v>
                </c:pt>
                <c:pt idx="27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332-4445-8129-75D134D18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8867032"/>
        <c:axId val="139152744"/>
      </c:lineChart>
      <c:catAx>
        <c:axId val="138867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9152744"/>
        <c:crosses val="autoZero"/>
        <c:auto val="1"/>
        <c:lblAlgn val="ctr"/>
        <c:lblOffset val="100"/>
        <c:noMultiLvlLbl val="0"/>
      </c:catAx>
      <c:valAx>
        <c:axId val="13915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886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/>
              <a:t>Такт-</a:t>
            </a:r>
            <a:r>
              <a:rPr lang="ru-RU" sz="1400" b="0" i="0" u="none" strike="noStrike" baseline="0" dirty="0">
                <a:effectLst/>
              </a:rPr>
              <a:t>Комментирует глаголы на карточках и </a:t>
            </a:r>
            <a:r>
              <a:rPr lang="ru-RU" sz="1400" b="0" i="0" u="none" strike="noStrike" baseline="0" dirty="0" smtClean="0">
                <a:effectLst/>
              </a:rPr>
              <a:t>людях (50 глаголов)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Лист1!$A$1:$A$28</c:f>
              <c:strCache>
                <c:ptCount val="21"/>
                <c:pt idx="0">
                  <c:v>Многокомпонентные инструкции </c:v>
                </c:pt>
                <c:pt idx="1">
                  <c:v>03.07.2023</c:v>
                </c:pt>
                <c:pt idx="2">
                  <c:v>10.07.2023</c:v>
                </c:pt>
                <c:pt idx="3">
                  <c:v>17.07.2023</c:v>
                </c:pt>
                <c:pt idx="4">
                  <c:v>02.08.2023</c:v>
                </c:pt>
                <c:pt idx="5">
                  <c:v>07.07.2023</c:v>
                </c:pt>
                <c:pt idx="6">
                  <c:v>10.08.2023</c:v>
                </c:pt>
                <c:pt idx="7">
                  <c:v>18.08.2023</c:v>
                </c:pt>
                <c:pt idx="8">
                  <c:v>24.08.2023</c:v>
                </c:pt>
                <c:pt idx="9">
                  <c:v>29.08.2023</c:v>
                </c:pt>
                <c:pt idx="10">
                  <c:v>08.09.2023</c:v>
                </c:pt>
                <c:pt idx="11">
                  <c:v>18.09.2023</c:v>
                </c:pt>
                <c:pt idx="12">
                  <c:v>28.09.2023</c:v>
                </c:pt>
                <c:pt idx="13">
                  <c:v>02.10.2023</c:v>
                </c:pt>
                <c:pt idx="14">
                  <c:v>13.10.2023</c:v>
                </c:pt>
                <c:pt idx="15">
                  <c:v>18.10.2023</c:v>
                </c:pt>
                <c:pt idx="16">
                  <c:v>26.10.2023</c:v>
                </c:pt>
                <c:pt idx="17">
                  <c:v>06.11.2023</c:v>
                </c:pt>
                <c:pt idx="18">
                  <c:v>14.11.2023</c:v>
                </c:pt>
                <c:pt idx="19">
                  <c:v>23.11.2023</c:v>
                </c:pt>
                <c:pt idx="20">
                  <c:v>29.11.2023</c:v>
                </c:pt>
              </c:strCache>
            </c:strRef>
          </c:cat>
          <c:val>
            <c:numRef>
              <c:f>Лист1!$B$1:$B$28</c:f>
              <c:numCache>
                <c:formatCode>General</c:formatCode>
                <c:ptCount val="28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10</c:v>
                </c:pt>
                <c:pt idx="10">
                  <c:v>33</c:v>
                </c:pt>
                <c:pt idx="11">
                  <c:v>45</c:v>
                </c:pt>
                <c:pt idx="12">
                  <c:v>40</c:v>
                </c:pt>
                <c:pt idx="13">
                  <c:v>50</c:v>
                </c:pt>
                <c:pt idx="14">
                  <c:v>50</c:v>
                </c:pt>
                <c:pt idx="15">
                  <c:v>50</c:v>
                </c:pt>
                <c:pt idx="16">
                  <c:v>47</c:v>
                </c:pt>
                <c:pt idx="17">
                  <c:v>60</c:v>
                </c:pt>
                <c:pt idx="18">
                  <c:v>90</c:v>
                </c:pt>
                <c:pt idx="19">
                  <c:v>90</c:v>
                </c:pt>
                <c:pt idx="20">
                  <c:v>100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AD0-4257-8FD1-8979A495AE2E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Лист1!$A$1:$A$28</c:f>
              <c:strCache>
                <c:ptCount val="21"/>
                <c:pt idx="0">
                  <c:v>Многокомпонентные инструкции </c:v>
                </c:pt>
                <c:pt idx="1">
                  <c:v>03.07.2023</c:v>
                </c:pt>
                <c:pt idx="2">
                  <c:v>10.07.2023</c:v>
                </c:pt>
                <c:pt idx="3">
                  <c:v>17.07.2023</c:v>
                </c:pt>
                <c:pt idx="4">
                  <c:v>02.08.2023</c:v>
                </c:pt>
                <c:pt idx="5">
                  <c:v>07.07.2023</c:v>
                </c:pt>
                <c:pt idx="6">
                  <c:v>10.08.2023</c:v>
                </c:pt>
                <c:pt idx="7">
                  <c:v>18.08.2023</c:v>
                </c:pt>
                <c:pt idx="8">
                  <c:v>24.08.2023</c:v>
                </c:pt>
                <c:pt idx="9">
                  <c:v>29.08.2023</c:v>
                </c:pt>
                <c:pt idx="10">
                  <c:v>08.09.2023</c:v>
                </c:pt>
                <c:pt idx="11">
                  <c:v>18.09.2023</c:v>
                </c:pt>
                <c:pt idx="12">
                  <c:v>28.09.2023</c:v>
                </c:pt>
                <c:pt idx="13">
                  <c:v>02.10.2023</c:v>
                </c:pt>
                <c:pt idx="14">
                  <c:v>13.10.2023</c:v>
                </c:pt>
                <c:pt idx="15">
                  <c:v>18.10.2023</c:v>
                </c:pt>
                <c:pt idx="16">
                  <c:v>26.10.2023</c:v>
                </c:pt>
                <c:pt idx="17">
                  <c:v>06.11.2023</c:v>
                </c:pt>
                <c:pt idx="18">
                  <c:v>14.11.2023</c:v>
                </c:pt>
                <c:pt idx="19">
                  <c:v>23.11.2023</c:v>
                </c:pt>
                <c:pt idx="20">
                  <c:v>29.11.2023</c:v>
                </c:pt>
              </c:strCache>
            </c:strRef>
          </c:cat>
          <c:val>
            <c:numRef>
              <c:f>Лист1!$C$1:$C$28</c:f>
              <c:numCache>
                <c:formatCode>General</c:formatCode>
                <c:ptCount val="2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AD0-4257-8FD1-8979A495AE2E}"/>
            </c:ext>
          </c:extLst>
        </c:ser>
        <c:ser>
          <c:idx val="2"/>
          <c:order val="2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Лист1!$A$1:$A$28</c:f>
              <c:strCache>
                <c:ptCount val="21"/>
                <c:pt idx="0">
                  <c:v>Многокомпонентные инструкции </c:v>
                </c:pt>
                <c:pt idx="1">
                  <c:v>03.07.2023</c:v>
                </c:pt>
                <c:pt idx="2">
                  <c:v>10.07.2023</c:v>
                </c:pt>
                <c:pt idx="3">
                  <c:v>17.07.2023</c:v>
                </c:pt>
                <c:pt idx="4">
                  <c:v>02.08.2023</c:v>
                </c:pt>
                <c:pt idx="5">
                  <c:v>07.07.2023</c:v>
                </c:pt>
                <c:pt idx="6">
                  <c:v>10.08.2023</c:v>
                </c:pt>
                <c:pt idx="7">
                  <c:v>18.08.2023</c:v>
                </c:pt>
                <c:pt idx="8">
                  <c:v>24.08.2023</c:v>
                </c:pt>
                <c:pt idx="9">
                  <c:v>29.08.2023</c:v>
                </c:pt>
                <c:pt idx="10">
                  <c:v>08.09.2023</c:v>
                </c:pt>
                <c:pt idx="11">
                  <c:v>18.09.2023</c:v>
                </c:pt>
                <c:pt idx="12">
                  <c:v>28.09.2023</c:v>
                </c:pt>
                <c:pt idx="13">
                  <c:v>02.10.2023</c:v>
                </c:pt>
                <c:pt idx="14">
                  <c:v>13.10.2023</c:v>
                </c:pt>
                <c:pt idx="15">
                  <c:v>18.10.2023</c:v>
                </c:pt>
                <c:pt idx="16">
                  <c:v>26.10.2023</c:v>
                </c:pt>
                <c:pt idx="17">
                  <c:v>06.11.2023</c:v>
                </c:pt>
                <c:pt idx="18">
                  <c:v>14.11.2023</c:v>
                </c:pt>
                <c:pt idx="19">
                  <c:v>23.11.2023</c:v>
                </c:pt>
                <c:pt idx="20">
                  <c:v>29.11.2023</c:v>
                </c:pt>
              </c:strCache>
            </c:strRef>
          </c:cat>
          <c:val>
            <c:numRef>
              <c:f>Лист1!$D$1:$D$28</c:f>
              <c:numCache>
                <c:formatCode>General</c:formatCode>
                <c:ptCount val="28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AD0-4257-8FD1-8979A495A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9265608"/>
        <c:axId val="139265992"/>
      </c:lineChart>
      <c:catAx>
        <c:axId val="13926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9265992"/>
        <c:crosses val="autoZero"/>
        <c:auto val="1"/>
        <c:lblAlgn val="ctr"/>
        <c:lblOffset val="100"/>
        <c:noMultiLvlLbl val="0"/>
      </c:catAx>
      <c:valAx>
        <c:axId val="13926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926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D2892-7CF9-4FE8-99E5-8F7760790895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A2894-61D3-4D3E-A369-EF7173D7B4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697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038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059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83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0336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406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896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58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133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473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560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897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1C70C2-86CA-4286-BC8C-D13EAD856EF6}" type="datetimeFigureOut">
              <a:rPr lang="ru-RU" smtClean="0"/>
              <a:t>17.04.2024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06C71-D574-4750-8B17-E68F28DE2E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17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25614" y="446606"/>
            <a:ext cx="3759036" cy="11363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59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2159" y="402408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Georgia" panose="02040502050405020303" pitchFamily="18" charset="0"/>
              </a:rPr>
              <a:t>Немного обо мне:</a:t>
            </a:r>
            <a:br>
              <a:rPr lang="ru-RU" sz="2400" dirty="0">
                <a:latin typeface="Georgia" panose="02040502050405020303" pitchFamily="18" charset="0"/>
              </a:rPr>
            </a:br>
            <a:endParaRPr lang="ru-RU" sz="2400" dirty="0"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68829" y="817493"/>
            <a:ext cx="5610308" cy="3816627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endParaRPr lang="ru-RU" sz="6400" dirty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ru-RU" sz="6400" dirty="0">
                <a:latin typeface="Georgia" panose="02040502050405020303" pitchFamily="18" charset="0"/>
              </a:rPr>
              <a:t>Я — поведенческий аналитик </a:t>
            </a:r>
            <a:endParaRPr lang="ru-RU" sz="6400" dirty="0" smtClean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Georgia" panose="02040502050405020303" pitchFamily="18" charset="0"/>
              </a:rPr>
              <a:t>Мама </a:t>
            </a:r>
            <a:r>
              <a:rPr lang="ru-RU" sz="6400" dirty="0">
                <a:latin typeface="Georgia" panose="02040502050405020303" pitchFamily="18" charset="0"/>
              </a:rPr>
              <a:t>особенного ребенка </a:t>
            </a:r>
            <a:endParaRPr lang="ru-RU" sz="6400" dirty="0" smtClean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Georgia" panose="02040502050405020303" pitchFamily="18" charset="0"/>
              </a:rPr>
              <a:t>2013 </a:t>
            </a:r>
            <a:r>
              <a:rPr lang="ru-RU" sz="6400" dirty="0">
                <a:latin typeface="Georgia" panose="02040502050405020303" pitchFamily="18" charset="0"/>
              </a:rPr>
              <a:t>году поставили диагноз аутизм </a:t>
            </a:r>
            <a:endParaRPr lang="ru-RU" sz="6400" dirty="0" smtClean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Georgia" panose="02040502050405020303" pitchFamily="18" charset="0"/>
              </a:rPr>
              <a:t>2014 </a:t>
            </a:r>
            <a:r>
              <a:rPr lang="ru-RU" sz="6400" dirty="0">
                <a:latin typeface="Georgia" panose="02040502050405020303" pitchFamily="18" charset="0"/>
              </a:rPr>
              <a:t>курс для начинающих специалистов Юлии </a:t>
            </a:r>
            <a:r>
              <a:rPr lang="ru-RU" sz="6400" dirty="0" err="1">
                <a:latin typeface="Georgia" panose="02040502050405020303" pitchFamily="18" charset="0"/>
              </a:rPr>
              <a:t>Эрц</a:t>
            </a:r>
            <a:r>
              <a:rPr lang="ru-RU" sz="6400" dirty="0">
                <a:latin typeface="Georgia" panose="02040502050405020303" pitchFamily="18" charset="0"/>
              </a:rPr>
              <a:t> </a:t>
            </a:r>
            <a:endParaRPr lang="ru-RU" sz="6400" dirty="0" smtClean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ru-RU" sz="6400" dirty="0" smtClean="0">
                <a:latin typeface="Georgia" panose="02040502050405020303" pitchFamily="18" charset="0"/>
              </a:rPr>
              <a:t>2017 </a:t>
            </a:r>
            <a:r>
              <a:rPr lang="ru-RU" sz="6400" dirty="0">
                <a:latin typeface="Georgia" panose="02040502050405020303" pitchFamily="18" charset="0"/>
              </a:rPr>
              <a:t>году закончила полный курс дистанционной программы подготовки специалистов по Прикладному Анализу поведения 2019-2021 куратор КФ «</a:t>
            </a:r>
            <a:r>
              <a:rPr lang="ru-RU" sz="6400" dirty="0" err="1">
                <a:latin typeface="Georgia" panose="02040502050405020303" pitchFamily="18" charset="0"/>
              </a:rPr>
              <a:t>Болашак</a:t>
            </a:r>
            <a:r>
              <a:rPr lang="ru-RU" sz="6400" dirty="0">
                <a:latin typeface="Georgia" panose="02040502050405020303" pitchFamily="18" charset="0"/>
              </a:rPr>
              <a:t>» 2022 прошла сертификацию американскую ассоциацию поведенческий аналитиков ВАСВ На сегодняшний день - руководитель </a:t>
            </a:r>
            <a:r>
              <a:rPr lang="ru-RU" sz="6400" dirty="0" smtClean="0">
                <a:latin typeface="Georgia" panose="02040502050405020303" pitchFamily="18" charset="0"/>
              </a:rPr>
              <a:t>коррекционного </a:t>
            </a:r>
            <a:r>
              <a:rPr lang="ru-RU" sz="6400" dirty="0">
                <a:latin typeface="Georgia" panose="02040502050405020303" pitchFamily="18" charset="0"/>
              </a:rPr>
              <a:t>центра «</a:t>
            </a:r>
            <a:r>
              <a:rPr lang="ru-RU" sz="6400" dirty="0" err="1">
                <a:latin typeface="Georgia" panose="02040502050405020303" pitchFamily="18" charset="0"/>
              </a:rPr>
              <a:t>Pro</a:t>
            </a:r>
            <a:r>
              <a:rPr lang="ru-RU" sz="6400" dirty="0">
                <a:latin typeface="Georgia" panose="02040502050405020303" pitchFamily="18" charset="0"/>
              </a:rPr>
              <a:t> </a:t>
            </a:r>
            <a:r>
              <a:rPr lang="ru-RU" sz="6400" dirty="0" err="1">
                <a:latin typeface="Georgia" panose="02040502050405020303" pitchFamily="18" charset="0"/>
              </a:rPr>
              <a:t>Aba</a:t>
            </a:r>
            <a:r>
              <a:rPr lang="ru-RU" sz="6400" dirty="0">
                <a:latin typeface="Georgia" panose="02040502050405020303" pitchFamily="18" charset="0"/>
              </a:rPr>
              <a:t>»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9296" y="1727971"/>
            <a:ext cx="4540565" cy="400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84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100888" y="736070"/>
            <a:ext cx="10215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Обучение родителей базовым принципам АВА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893" y="1359867"/>
            <a:ext cx="4592671" cy="2534861"/>
          </a:xfrm>
          <a:prstGeom prst="rect">
            <a:avLst/>
          </a:prstGeom>
        </p:spPr>
        <p:txBody>
          <a:bodyPr wrap="square" anchor="b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2019-пандемия </a:t>
            </a:r>
            <a:r>
              <a:rPr lang="ru-RU" dirty="0" smtClean="0"/>
              <a:t>— </a:t>
            </a:r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начали обучать родителей </a:t>
            </a:r>
            <a:r>
              <a:rPr lang="ru-RU" dirty="0">
                <a:solidFill>
                  <a:srgbClr val="000000"/>
                </a:solidFill>
                <a:latin typeface="Georgia" panose="02040502050405020303" pitchFamily="18" charset="0"/>
              </a:rPr>
              <a:t>нашего центра </a:t>
            </a:r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«</a:t>
            </a:r>
            <a:r>
              <a:rPr lang="en-US" dirty="0" smtClean="0">
                <a:solidFill>
                  <a:srgbClr val="000000"/>
                </a:solidFill>
                <a:latin typeface="Georgia" panose="02040502050405020303" pitchFamily="18" charset="0"/>
              </a:rPr>
              <a:t>Pro-ABA</a:t>
            </a:r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»</a:t>
            </a:r>
            <a:endParaRPr lang="ru-RU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2020 </a:t>
            </a:r>
            <a:r>
              <a:rPr lang="ru-RU" dirty="0"/>
              <a:t>—</a:t>
            </a:r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Georgia" panose="02040502050405020303" pitchFamily="18" charset="0"/>
              </a:rPr>
              <a:t>дети из других городов приезжали на занятия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2023 </a:t>
            </a:r>
            <a:r>
              <a:rPr lang="ru-RU" dirty="0"/>
              <a:t>— </a:t>
            </a:r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мы </a:t>
            </a:r>
            <a:r>
              <a:rPr lang="ru-RU" dirty="0">
                <a:solidFill>
                  <a:srgbClr val="000000"/>
                </a:solidFill>
                <a:latin typeface="Georgia" panose="02040502050405020303" pitchFamily="18" charset="0"/>
              </a:rPr>
              <a:t>начали дистанционно обучать родителей </a:t>
            </a:r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и специалистов</a:t>
            </a:r>
            <a:endParaRPr lang="ru-RU" dirty="0">
              <a:solidFill>
                <a:srgbClr val="000000"/>
              </a:solidFill>
              <a:effectLst/>
              <a:latin typeface="Georgia" panose="020405020504050203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62" y="3525010"/>
            <a:ext cx="2291090" cy="22715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575" y="1402105"/>
            <a:ext cx="4378116" cy="212290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152" y="3525010"/>
            <a:ext cx="2344642" cy="227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7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90980" y="2930398"/>
            <a:ext cx="10515600" cy="1325563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0000"/>
                </a:solidFill>
                <a:latin typeface="Georgia" panose="02040502050405020303" pitchFamily="18" charset="0"/>
              </a:rPr>
              <a:t>ABA в жизни семьи</a:t>
            </a:r>
            <a:r>
              <a:rPr lang="ru-RU" sz="2000" dirty="0" smtClean="0">
                <a:solidFill>
                  <a:srgbClr val="000000"/>
                </a:solidFill>
                <a:latin typeface="Georgia" panose="02040502050405020303" pitchFamily="18" charset="0"/>
              </a:rPr>
              <a:t/>
            </a:r>
            <a:br>
              <a:rPr lang="ru-RU" sz="2000" dirty="0" smtClean="0">
                <a:solidFill>
                  <a:srgbClr val="000000"/>
                </a:solidFill>
                <a:latin typeface="Georgia" panose="02040502050405020303" pitchFamily="18" charset="0"/>
              </a:rPr>
            </a:br>
            <a:endParaRPr lang="ru-RU" sz="2000" dirty="0"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76309" y="269033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solidFill>
                  <a:srgbClr val="000000"/>
                </a:solidFill>
                <a:latin typeface="Georgia" panose="02040502050405020303" pitchFamily="18" charset="0"/>
              </a:rPr>
              <a:t>Коррекционные центры ПМПК </a:t>
            </a:r>
          </a:p>
          <a:p>
            <a:endParaRPr lang="ru-RU" sz="1800" b="1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2514" y="2690336"/>
            <a:ext cx="8621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000000"/>
              </a:solidFill>
              <a:effectLst/>
              <a:latin typeface="YAFcflbZSXg 0"/>
            </a:endParaRPr>
          </a:p>
        </p:txBody>
      </p:sp>
      <p:sp>
        <p:nvSpPr>
          <p:cNvPr id="4" name="AutoShape 2" descr="blob:https://web.telegram.org/522eb195-f19d-42fa-8702-afeeae2fb5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blob:https://web.telegram.org/522eb195-f19d-42fa-8702-afeeae2fb587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87"/>
          <a:stretch/>
        </p:blipFill>
        <p:spPr>
          <a:xfrm>
            <a:off x="8465636" y="3032179"/>
            <a:ext cx="1487923" cy="1532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11"/>
          <a:stretch/>
        </p:blipFill>
        <p:spPr>
          <a:xfrm>
            <a:off x="5179657" y="5043797"/>
            <a:ext cx="1545061" cy="1340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72" y="3110049"/>
            <a:ext cx="1517519" cy="14546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Прямоугольник 14"/>
          <p:cNvSpPr/>
          <p:nvPr/>
        </p:nvSpPr>
        <p:spPr>
          <a:xfrm>
            <a:off x="5013036" y="604387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Диагноз 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179657" y="4512543"/>
            <a:ext cx="14927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Детский сад</a:t>
            </a:r>
            <a:endParaRPr lang="ru-RU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05522" y="2690336"/>
            <a:ext cx="9973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Georgia" panose="02040502050405020303" pitchFamily="18" charset="0"/>
              </a:rPr>
              <a:t>Школа </a:t>
            </a:r>
            <a:endParaRPr lang="ru-RU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/>
          <a:srcRect l="57576" t="37171" r="27954" b="37374"/>
          <a:stretch/>
        </p:blipFill>
        <p:spPr>
          <a:xfrm>
            <a:off x="5013036" y="1073458"/>
            <a:ext cx="1259340" cy="124615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/>
          <a:srcRect l="45606" t="47138" r="39924" b="27677"/>
          <a:stretch/>
        </p:blipFill>
        <p:spPr>
          <a:xfrm rot="2935590">
            <a:off x="6706936" y="1207226"/>
            <a:ext cx="1608872" cy="1575179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/>
          <a:srcRect l="45606" t="47138" r="39924" b="27677"/>
          <a:stretch/>
        </p:blipFill>
        <p:spPr>
          <a:xfrm rot="13402543">
            <a:off x="3139582" y="4340665"/>
            <a:ext cx="1642315" cy="160792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7"/>
          <a:srcRect l="45606" t="47138" r="39924" b="27677"/>
          <a:stretch/>
        </p:blipFill>
        <p:spPr>
          <a:xfrm rot="10444598">
            <a:off x="6943486" y="4336797"/>
            <a:ext cx="1650214" cy="161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7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  <p:sp>
        <p:nvSpPr>
          <p:cNvPr id="5" name="Половина рамки 4"/>
          <p:cNvSpPr/>
          <p:nvPr/>
        </p:nvSpPr>
        <p:spPr>
          <a:xfrm rot="5400000">
            <a:off x="5464411" y="-2529286"/>
            <a:ext cx="1489257" cy="9941584"/>
          </a:xfrm>
          <a:prstGeom prst="halfFrame">
            <a:avLst>
              <a:gd name="adj1" fmla="val 810"/>
              <a:gd name="adj2" fmla="val 771"/>
            </a:avLst>
          </a:prstGeom>
          <a:solidFill>
            <a:srgbClr val="999999"/>
          </a:solidFill>
          <a:ln>
            <a:solidFill>
              <a:srgbClr val="9999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оловина рамки 5"/>
          <p:cNvSpPr/>
          <p:nvPr/>
        </p:nvSpPr>
        <p:spPr>
          <a:xfrm rot="16200000">
            <a:off x="2471012" y="13560"/>
            <a:ext cx="4450851" cy="8323629"/>
          </a:xfrm>
          <a:prstGeom prst="halfFrame">
            <a:avLst>
              <a:gd name="adj1" fmla="val 382"/>
              <a:gd name="adj2" fmla="val 427"/>
            </a:avLst>
          </a:prstGeom>
          <a:solidFill>
            <a:srgbClr val="660033"/>
          </a:solidFill>
          <a:ln>
            <a:solidFill>
              <a:srgbClr val="66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3148DC09-1C71-EB31-9274-405751AB0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964" y="244778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Georgia" panose="02040502050405020303" pitchFamily="18" charset="0"/>
              </a:rPr>
              <a:t>Семьи, которым не доступна АВА терапия:</a:t>
            </a:r>
            <a:endParaRPr lang="ru-RU" sz="2400" dirty="0">
              <a:latin typeface="Georgia" panose="02040502050405020303" pitchFamily="18" charset="0"/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xmlns="" id="{015ADAE8-0876-79C1-4EED-8351DB041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50412"/>
            <a:ext cx="6270266" cy="282588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Georgia" panose="02040502050405020303" pitchFamily="18" charset="0"/>
              </a:rPr>
              <a:t>В </a:t>
            </a:r>
            <a:r>
              <a:rPr lang="ru-RU" sz="1800" dirty="0">
                <a:latin typeface="Georgia" panose="02040502050405020303" pitchFamily="18" charset="0"/>
              </a:rPr>
              <a:t>маленьких </a:t>
            </a:r>
            <a:r>
              <a:rPr lang="ru-RU" sz="1800" dirty="0" smtClean="0">
                <a:latin typeface="Georgia" panose="02040502050405020303" pitchFamily="18" charset="0"/>
              </a:rPr>
              <a:t>городах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Georgia" panose="02040502050405020303" pitchFamily="18" charset="0"/>
              </a:rPr>
              <a:t>В селах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Georgia" panose="02040502050405020303" pitchFamily="18" charset="0"/>
              </a:rPr>
              <a:t>За </a:t>
            </a:r>
            <a:r>
              <a:rPr lang="ru-RU" sz="1800" dirty="0">
                <a:latin typeface="Georgia" panose="02040502050405020303" pitchFamily="18" charset="0"/>
              </a:rPr>
              <a:t>границей </a:t>
            </a:r>
            <a:r>
              <a:rPr lang="ru-RU" sz="1800" dirty="0" smtClean="0">
                <a:latin typeface="Georgia" panose="02040502050405020303" pitchFamily="18" charset="0"/>
              </a:rPr>
              <a:t>отсутствуют русскоговорящие специалисты ABA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800" dirty="0" smtClean="0">
                <a:latin typeface="Georgia" panose="02040502050405020303" pitchFamily="18" charset="0"/>
              </a:rPr>
              <a:t>Нет возможности </a:t>
            </a:r>
            <a:r>
              <a:rPr lang="ru-RU" sz="1800" dirty="0">
                <a:latin typeface="Georgia" panose="02040502050405020303" pitchFamily="18" charset="0"/>
              </a:rPr>
              <a:t>финансово посещать ABA занятия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1694" y="1962105"/>
            <a:ext cx="2687348" cy="1355426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842" y="3448926"/>
            <a:ext cx="2285184" cy="2278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012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5106" y="297618"/>
            <a:ext cx="10515600" cy="1325563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Georgia" panose="02040502050405020303" pitchFamily="18" charset="0"/>
              </a:rPr>
              <a:t>Выход– обучение родителей ABA терапии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2500" y="1294096"/>
            <a:ext cx="10515600" cy="4351338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Georgia" panose="02040502050405020303" pitchFamily="18" charset="0"/>
              </a:rPr>
              <a:t>Какие навыки формируются у детей, которые проходят обучение: </a:t>
            </a:r>
            <a:endParaRPr lang="ru-RU" sz="1600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Georgia" panose="02040502050405020303" pitchFamily="18" charset="0"/>
              </a:rPr>
              <a:t>Навыки </a:t>
            </a:r>
            <a:r>
              <a:rPr lang="ru-RU" sz="1600" dirty="0">
                <a:latin typeface="Georgia" panose="02040502050405020303" pitchFamily="18" charset="0"/>
              </a:rPr>
              <a:t>коммуникации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Georgia" panose="02040502050405020303" pitchFamily="18" charset="0"/>
              </a:rPr>
              <a:t>Навыки </a:t>
            </a:r>
            <a:r>
              <a:rPr lang="ru-RU" sz="1600" dirty="0">
                <a:latin typeface="Georgia" panose="02040502050405020303" pitchFamily="18" charset="0"/>
              </a:rPr>
              <a:t>сотрудничества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Georgia" panose="02040502050405020303" pitchFamily="18" charset="0"/>
              </a:rPr>
              <a:t>Навыки </a:t>
            </a:r>
            <a:r>
              <a:rPr lang="ru-RU" sz="1600" dirty="0">
                <a:latin typeface="Georgia" panose="02040502050405020303" pitchFamily="18" charset="0"/>
              </a:rPr>
              <a:t>самообслуживание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Georgia" panose="02040502050405020303" pitchFamily="18" charset="0"/>
              </a:rPr>
              <a:t>Навыки </a:t>
            </a:r>
            <a:r>
              <a:rPr lang="ru-RU" sz="1600" dirty="0">
                <a:latin typeface="Georgia" panose="02040502050405020303" pitchFamily="18" charset="0"/>
              </a:rPr>
              <a:t>досуга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600" dirty="0" smtClean="0">
                <a:latin typeface="Georgia" panose="02040502050405020303" pitchFamily="18" charset="0"/>
              </a:rPr>
              <a:t>Академические </a:t>
            </a:r>
            <a:r>
              <a:rPr lang="ru-RU" sz="1600" dirty="0">
                <a:latin typeface="Georgia" panose="02040502050405020303" pitchFamily="18" charset="0"/>
              </a:rPr>
              <a:t>навыки и так далее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96" t="25803" r="20527" b="45612"/>
          <a:stretch/>
        </p:blipFill>
        <p:spPr>
          <a:xfrm>
            <a:off x="7952975" y="1623181"/>
            <a:ext cx="1997848" cy="192133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536" y="4280917"/>
            <a:ext cx="1989640" cy="2209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922573">
            <a:off x="6993752" y="3366299"/>
            <a:ext cx="6858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41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99" y="179614"/>
            <a:ext cx="10296277" cy="1325563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Georgia" panose="02040502050405020303" pitchFamily="18" charset="0"/>
              </a:rPr>
              <a:t>Основные цели обучения:</a:t>
            </a:r>
            <a:endParaRPr lang="ru-RU" sz="2400" b="1" dirty="0"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4961" y="1324390"/>
            <a:ext cx="9848353" cy="363374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k-KZ" sz="1600" dirty="0" smtClean="0">
                <a:latin typeface="Georgia" panose="02040502050405020303" pitchFamily="18" charset="0"/>
              </a:rPr>
              <a:t>Поделиться</a:t>
            </a:r>
            <a:r>
              <a:rPr lang="ru-RU" sz="1600" dirty="0" smtClean="0">
                <a:latin typeface="Georgia" panose="02040502050405020303" pitchFamily="18" charset="0"/>
              </a:rPr>
              <a:t> практическим опытом помощи детям с РАС;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Georgia" panose="02040502050405020303" pitchFamily="18" charset="0"/>
              </a:rPr>
              <a:t>Дать родителям детей с РАС доступ к методикам  с доказанной эффективностью;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Georgia" panose="02040502050405020303" pitchFamily="18" charset="0"/>
              </a:rPr>
              <a:t>Поделиться </a:t>
            </a:r>
            <a:r>
              <a:rPr lang="ru-RU" sz="1600" dirty="0" smtClean="0">
                <a:latin typeface="Georgia" panose="02040502050405020303" pitchFamily="18" charset="0"/>
              </a:rPr>
              <a:t>картотекой и материалами для </a:t>
            </a:r>
            <a:r>
              <a:rPr lang="ru-RU" sz="1600" dirty="0" smtClean="0">
                <a:latin typeface="Georgia" panose="02040502050405020303" pitchFamily="18" charset="0"/>
              </a:rPr>
              <a:t>занятий</a:t>
            </a:r>
          </a:p>
          <a:p>
            <a:pPr marL="0" indent="0">
              <a:lnSpc>
                <a:spcPct val="150000"/>
              </a:lnSpc>
              <a:buNone/>
            </a:pPr>
            <a:endParaRPr lang="ru-RU" sz="1600" dirty="0" smtClean="0">
              <a:latin typeface="Georgia" panose="0204050205040502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74629" y="4056861"/>
            <a:ext cx="2917371" cy="280113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8936" y="2985461"/>
            <a:ext cx="3171825" cy="3117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761" y="2985461"/>
            <a:ext cx="3156827" cy="3080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53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1486" y="354354"/>
            <a:ext cx="9857014" cy="1145765"/>
          </a:xfrm>
        </p:spPr>
        <p:txBody>
          <a:bodyPr>
            <a:normAutofit/>
          </a:bodyPr>
          <a:lstStyle/>
          <a:p>
            <a:r>
              <a:rPr lang="ru-RU" sz="2400" b="1" dirty="0" err="1">
                <a:latin typeface="Georgia" panose="02040502050405020303" pitchFamily="18" charset="0"/>
              </a:rPr>
              <a:t>Каирбек</a:t>
            </a:r>
            <a:r>
              <a:rPr lang="ru-RU" sz="2400" b="1" dirty="0">
                <a:latin typeface="Georgia" panose="02040502050405020303" pitchFamily="18" charset="0"/>
              </a:rPr>
              <a:t> — </a:t>
            </a:r>
            <a:r>
              <a:rPr lang="ru-RU" sz="2400" b="1" dirty="0" smtClean="0">
                <a:latin typeface="Georgia" panose="02040502050405020303" pitchFamily="18" charset="0"/>
              </a:rPr>
              <a:t> </a:t>
            </a:r>
            <a:r>
              <a:rPr lang="ru-RU" sz="2400" b="1" dirty="0">
                <a:latin typeface="Georgia" panose="02040502050405020303" pitchFamily="18" charset="0"/>
              </a:rPr>
              <a:t>кейс дистанционного </a:t>
            </a:r>
            <a:r>
              <a:rPr lang="ru-RU" sz="2400" b="1" dirty="0" smtClean="0">
                <a:latin typeface="Georgia" panose="02040502050405020303" pitchFamily="18" charset="0"/>
              </a:rPr>
              <a:t>обучения для родителей </a:t>
            </a:r>
            <a:endParaRPr lang="ru-RU" sz="2400" b="1" dirty="0"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1486" y="1207673"/>
            <a:ext cx="9223891" cy="43458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dirty="0">
                <a:latin typeface="Georgia" panose="02040502050405020303" pitchFamily="18" charset="0"/>
              </a:rPr>
              <a:t>Летом 2023 года команда нашего центра дистанционно обучала бабушку </a:t>
            </a:r>
            <a:r>
              <a:rPr lang="ru-RU" sz="1600" dirty="0" err="1">
                <a:latin typeface="Georgia" panose="02040502050405020303" pitchFamily="18" charset="0"/>
              </a:rPr>
              <a:t>Каирбека</a:t>
            </a:r>
            <a:r>
              <a:rPr lang="ru-RU" sz="1600" dirty="0">
                <a:latin typeface="Georgia" panose="02040502050405020303" pitchFamily="18" charset="0"/>
              </a:rPr>
              <a:t> из города Атырау. После первого тестирования по ABLLS-R результаты ребенка были следующими: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911" y="2115048"/>
            <a:ext cx="3696654" cy="46232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058" y="2254673"/>
            <a:ext cx="3412430" cy="434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650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5993" y="-14990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kk-KZ" sz="2400" b="1" dirty="0" smtClean="0">
                <a:latin typeface="Georgia" panose="02040502050405020303" pitchFamily="18" charset="0"/>
              </a:rPr>
              <a:t>Занятия с Каирбеком</a:t>
            </a:r>
            <a:endParaRPr lang="ru-RU" sz="2400" b="1" dirty="0">
              <a:latin typeface="Georgia" panose="0204050205040502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2" t="2952" r="6686"/>
          <a:stretch/>
        </p:blipFill>
        <p:spPr>
          <a:xfrm>
            <a:off x="595993" y="1175657"/>
            <a:ext cx="3600450" cy="2646233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3" t="4970" r="151" b="334"/>
          <a:stretch/>
        </p:blipFill>
        <p:spPr>
          <a:xfrm>
            <a:off x="4196443" y="2381897"/>
            <a:ext cx="3909195" cy="28799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8" r="5959" b="9288"/>
          <a:stretch/>
        </p:blipFill>
        <p:spPr>
          <a:xfrm>
            <a:off x="8433707" y="2972888"/>
            <a:ext cx="3037114" cy="368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02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0" b="7099"/>
          <a:stretch/>
        </p:blipFill>
        <p:spPr bwMode="auto">
          <a:xfrm>
            <a:off x="984790" y="146957"/>
            <a:ext cx="10551345" cy="666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0936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" t="9864" r="3849" b="7893"/>
          <a:stretch/>
        </p:blipFill>
        <p:spPr>
          <a:xfrm>
            <a:off x="1159329" y="0"/>
            <a:ext cx="9375210" cy="686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65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49" t="8328" r="2673" b="8741"/>
          <a:stretch/>
        </p:blipFill>
        <p:spPr>
          <a:xfrm>
            <a:off x="1224643" y="144236"/>
            <a:ext cx="9731828" cy="648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603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9172" y="733812"/>
            <a:ext cx="10515600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>
                <a:latin typeface="Georgia" panose="02040502050405020303" pitchFamily="18" charset="0"/>
              </a:rPr>
              <a:t>По </a:t>
            </a:r>
            <a:r>
              <a:rPr lang="ru-RU" sz="2400" dirty="0" smtClean="0">
                <a:latin typeface="Georgia" panose="02040502050405020303" pitchFamily="18" charset="0"/>
              </a:rPr>
              <a:t>результатам тестирования </a:t>
            </a:r>
            <a:r>
              <a:rPr lang="ru-RU" sz="2400" dirty="0">
                <a:latin typeface="Georgia" panose="02040502050405020303" pitchFamily="18" charset="0"/>
              </a:rPr>
              <a:t>сделаны следующие выводы: </a:t>
            </a:r>
            <a:endParaRPr lang="ru-RU" sz="2400" dirty="0" smtClean="0">
              <a:latin typeface="Georgia" panose="0204050205040502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600" dirty="0">
              <a:latin typeface="Georgia" panose="02040502050405020303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600" dirty="0">
                <a:latin typeface="Georgia" panose="02040502050405020303" pitchFamily="18" charset="0"/>
              </a:rPr>
              <a:t>Отсутствие сотрудничества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600" dirty="0">
                <a:latin typeface="Georgia" panose="02040502050405020303" pitchFamily="18" charset="0"/>
              </a:rPr>
              <a:t>Слабые визуальные навыки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Georgia" panose="02040502050405020303" pitchFamily="18" charset="0"/>
              </a:rPr>
              <a:t>Интравербальные навыки не соответствовали его возрасту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Georgia" panose="02040502050405020303" pitchFamily="18" charset="0"/>
              </a:rPr>
              <a:t>Не отвечал на вопросы «Что делает? Кто это?»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Georgia" panose="02040502050405020303" pitchFamily="18" charset="0"/>
              </a:rPr>
              <a:t>Не выполнял многокомпонентные инструкции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Georgia" panose="02040502050405020303" pitchFamily="18" charset="0"/>
              </a:rPr>
              <a:t>Не понимал как использовать предлоги и местоимения </a:t>
            </a:r>
            <a:endParaRPr lang="ru-RU" sz="1600" dirty="0">
              <a:latin typeface="Georgia" panose="02040502050405020303" pitchFamily="18" charset="0"/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Georgia" panose="02040502050405020303" pitchFamily="18" charset="0"/>
              </a:rPr>
              <a:t>Скудный словарный запас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Georgia" panose="02040502050405020303" pitchFamily="18" charset="0"/>
              </a:rPr>
              <a:t>Отсутствовали просьбы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Georgia" panose="02040502050405020303" pitchFamily="18" charset="0"/>
              </a:rPr>
              <a:t>Отсутствовали навыки совместного внимания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Georgia" panose="02040502050405020303" pitchFamily="18" charset="0"/>
              </a:rPr>
              <a:t>Не умел читать и писать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sz="1600" dirty="0" smtClean="0">
                <a:latin typeface="Georgia" panose="02040502050405020303" pitchFamily="18" charset="0"/>
              </a:rPr>
              <a:t>Не было навыка досуга </a:t>
            </a:r>
            <a:endParaRPr lang="ru-RU" sz="1600" dirty="0">
              <a:latin typeface="Georgia" panose="02040502050405020303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895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5582" y="8164"/>
            <a:ext cx="9847025" cy="780931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Georgia" panose="02040502050405020303" pitchFamily="18" charset="0"/>
              </a:rPr>
              <a:t>Было принято решение составить следующую программу занятий:</a:t>
            </a:r>
            <a:br>
              <a:rPr lang="ru-RU" sz="1800" dirty="0">
                <a:latin typeface="Georgia" panose="02040502050405020303" pitchFamily="18" charset="0"/>
              </a:rPr>
            </a:br>
            <a:endParaRPr lang="ru-RU" sz="1800" dirty="0">
              <a:latin typeface="Georgia" panose="0204050205040502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596" y="386285"/>
            <a:ext cx="6643592" cy="668040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002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2176" y="-414804"/>
            <a:ext cx="10515600" cy="1325563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Georgia" panose="02040502050405020303" pitchFamily="18" charset="0"/>
              </a:rPr>
              <a:t>Результаты тестирования на данный момент: </a:t>
            </a:r>
            <a:endParaRPr lang="ru-RU" sz="1800" dirty="0">
              <a:latin typeface="Georgia" panose="02040502050405020303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AutoShape 2" descr="blob:https://web.whatsapp.com/50bf592c-e03f-4828-8f58-1f6adee4259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" t="5751" r="2842" b="7189"/>
          <a:stretch/>
        </p:blipFill>
        <p:spPr>
          <a:xfrm>
            <a:off x="1241611" y="508557"/>
            <a:ext cx="8718177" cy="5942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12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AutoShape 2" descr="blob:https://web.whatsapp.com/8ee776cc-e514-408b-81a1-468fe41a993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38" t="9819" r="9216" b="22031"/>
          <a:stretch/>
        </p:blipFill>
        <p:spPr>
          <a:xfrm rot="16200000">
            <a:off x="2286196" y="-672549"/>
            <a:ext cx="7072761" cy="8417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5681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8" r="7561" b="6732"/>
          <a:stretch/>
        </p:blipFill>
        <p:spPr>
          <a:xfrm rot="16200000">
            <a:off x="2525806" y="-1804147"/>
            <a:ext cx="6866965" cy="1047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6029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29856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420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8673033"/>
              </p:ext>
            </p:extLst>
          </p:nvPr>
        </p:nvGraphicFramePr>
        <p:xfrm>
          <a:off x="1118507" y="1866447"/>
          <a:ext cx="8488136" cy="4238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09366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0654688"/>
              </p:ext>
            </p:extLst>
          </p:nvPr>
        </p:nvGraphicFramePr>
        <p:xfrm>
          <a:off x="780426" y="1410803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0240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1717" y="213100"/>
            <a:ext cx="5191539" cy="1345110"/>
          </a:xfrm>
        </p:spPr>
        <p:txBody>
          <a:bodyPr>
            <a:normAutofit/>
          </a:bodyPr>
          <a:lstStyle/>
          <a:p>
            <a:r>
              <a:rPr lang="kk-KZ" sz="2400" b="1" dirty="0" smtClean="0">
                <a:latin typeface="Georgia" panose="02040502050405020303" pitchFamily="18" charset="0"/>
              </a:rPr>
              <a:t>Результаты дистанционной терапии на 2024 год:</a:t>
            </a:r>
            <a:endParaRPr lang="ru-RU" sz="2400" b="1" dirty="0"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1717" y="1451036"/>
            <a:ext cx="3448565" cy="45995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1600" dirty="0" smtClean="0">
                <a:latin typeface="Georgia" panose="02040502050405020303" pitchFamily="18" charset="0"/>
              </a:rPr>
              <a:t>На сегодняшний день </a:t>
            </a:r>
            <a:r>
              <a:rPr lang="ru-RU" sz="1600" dirty="0" err="1" smtClean="0">
                <a:latin typeface="Georgia" panose="02040502050405020303" pitchFamily="18" charset="0"/>
              </a:rPr>
              <a:t>Каирбек</a:t>
            </a:r>
            <a:r>
              <a:rPr lang="ru-RU" sz="1600" dirty="0" smtClean="0">
                <a:latin typeface="Georgia" panose="02040502050405020303" pitchFamily="18" charset="0"/>
              </a:rPr>
              <a:t> может отвечать на вопросы о себе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Georgia" panose="02040502050405020303" pitchFamily="18" charset="0"/>
              </a:rPr>
              <a:t> Знает все категории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Georgia" panose="02040502050405020303" pitchFamily="18" charset="0"/>
              </a:rPr>
              <a:t>Показывает части предметов, различает прилагательные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Georgia" panose="02040502050405020303" pitchFamily="18" charset="0"/>
              </a:rPr>
              <a:t>Различает цвета и предлоги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Georgia" panose="02040502050405020303" pitchFamily="18" charset="0"/>
              </a:rPr>
              <a:t>Сформировали навык «ЭХО» </a:t>
            </a:r>
          </a:p>
          <a:p>
            <a:pPr>
              <a:lnSpc>
                <a:spcPct val="150000"/>
              </a:lnSpc>
            </a:pPr>
            <a:r>
              <a:rPr lang="ru-RU" sz="1600" dirty="0" smtClean="0">
                <a:latin typeface="Georgia" panose="02040502050405020303" pitchFamily="18" charset="0"/>
              </a:rPr>
              <a:t>Дополняет песни и стишки</a:t>
            </a:r>
          </a:p>
          <a:p>
            <a:endParaRPr lang="ru-RU" dirty="0"/>
          </a:p>
        </p:txBody>
      </p:sp>
      <p:sp>
        <p:nvSpPr>
          <p:cNvPr id="4" name="AutoShape 2" descr="blob:https://web.whatsapp.com/a1a43625-b751-435a-8d09-246546a4b1a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94730" y="1390843"/>
            <a:ext cx="4670612" cy="411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Georgia" panose="02040502050405020303" pitchFamily="18" charset="0"/>
              </a:rPr>
              <a:t>Умеет правильно отвечать на вопросы, такие как «Какого цвета?», «Как говорит животное?», «Что это?», «Что есть у ___?», вопросы по категории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Georgia" panose="02040502050405020303" pitchFamily="18" charset="0"/>
              </a:rPr>
              <a:t> Понимает бытовые и многокомпонентные инструкции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Georgia" panose="02040502050405020303" pitchFamily="18" charset="0"/>
              </a:rPr>
              <a:t>Знает все буквы алфавита и различает цифры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Georgia" panose="02040502050405020303" pitchFamily="18" charset="0"/>
              </a:rPr>
              <a:t>С удовольствием играет в настольные игры: лото, домино и т.д.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600" dirty="0">
                <a:latin typeface="Georgia" panose="02040502050405020303" pitchFamily="18" charset="0"/>
              </a:rPr>
              <a:t>Готовится пойти в 1 класс </a:t>
            </a:r>
          </a:p>
        </p:txBody>
      </p:sp>
    </p:spTree>
    <p:extLst>
      <p:ext uri="{BB962C8B-B14F-4D97-AF65-F5344CB8AC3E}">
        <p14:creationId xmlns:p14="http://schemas.microsoft.com/office/powerpoint/2010/main" val="15973985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4280647" cy="387910"/>
          </a:xfrm>
        </p:spPr>
        <p:txBody>
          <a:bodyPr>
            <a:noAutofit/>
          </a:bodyPr>
          <a:lstStyle/>
          <a:p>
            <a:r>
              <a:rPr lang="ru-RU" sz="1600" dirty="0" smtClean="0">
                <a:latin typeface="Georgia" panose="02040502050405020303" pitchFamily="18" charset="0"/>
              </a:rPr>
              <a:t> </a:t>
            </a:r>
            <a:endParaRPr lang="ru-RU" sz="1600" dirty="0">
              <a:latin typeface="Georgia" panose="02040502050405020303" pitchFamily="18" charset="0"/>
            </a:endParaRPr>
          </a:p>
        </p:txBody>
      </p:sp>
      <p:pic>
        <p:nvPicPr>
          <p:cNvPr id="4" name="WhatsApp Video 2024-04-17 at 20.40.17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36896" y="58818"/>
            <a:ext cx="3684492" cy="6507214"/>
          </a:xfrm>
        </p:spPr>
      </p:pic>
    </p:spTree>
    <p:extLst>
      <p:ext uri="{BB962C8B-B14F-4D97-AF65-F5344CB8AC3E}">
        <p14:creationId xmlns:p14="http://schemas.microsoft.com/office/powerpoint/2010/main" val="26904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71536" y="-318686"/>
            <a:ext cx="5627006" cy="964146"/>
          </a:xfrm>
        </p:spPr>
        <p:txBody>
          <a:bodyPr>
            <a:normAutofit/>
          </a:bodyPr>
          <a:lstStyle/>
          <a:p>
            <a:r>
              <a:rPr lang="ru-RU" sz="1400" dirty="0" smtClean="0">
                <a:latin typeface="Georgia" panose="02040502050405020303" pitchFamily="18" charset="0"/>
              </a:rPr>
              <a:t>На сегодняшний день программа </a:t>
            </a:r>
            <a:r>
              <a:rPr lang="ru-RU" sz="1400" dirty="0" err="1" smtClean="0">
                <a:latin typeface="Georgia" panose="02040502050405020303" pitchFamily="18" charset="0"/>
              </a:rPr>
              <a:t>Каирбека</a:t>
            </a:r>
            <a:r>
              <a:rPr lang="ru-RU" sz="1400" dirty="0" smtClean="0">
                <a:latin typeface="Georgia" panose="02040502050405020303" pitchFamily="18" charset="0"/>
              </a:rPr>
              <a:t> выглядит так:</a:t>
            </a:r>
            <a:endParaRPr lang="ru-RU" sz="1400" dirty="0">
              <a:latin typeface="Georgia" panose="020405020504050203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94" y="304800"/>
            <a:ext cx="5712886" cy="6553201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580" y="403412"/>
            <a:ext cx="5413267" cy="645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909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Georgia" panose="02040502050405020303" pitchFamily="18" charset="0"/>
              </a:rPr>
              <a:t>Благодарю за внимание! </a:t>
            </a:r>
            <a:endParaRPr lang="ru-RU" dirty="0">
              <a:latin typeface="Georgia" panose="02040502050405020303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59" y="1690688"/>
            <a:ext cx="3401707" cy="4245542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5" t="35724" r="74642" b="44618"/>
          <a:stretch/>
        </p:blipFill>
        <p:spPr>
          <a:xfrm>
            <a:off x="9274628" y="4056861"/>
            <a:ext cx="2917371" cy="2801139"/>
          </a:xfrm>
          <a:prstGeom prst="rect">
            <a:avLst/>
          </a:prstGeom>
        </p:spPr>
      </p:pic>
      <p:sp>
        <p:nvSpPr>
          <p:cNvPr id="6" name="AutoShape 2" descr="blob:https://web.whatsapp.com/86304e78-0007-4b72-8500-ab05f40a1be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blob:https://web.whatsapp.com/86304e78-0007-4b72-8500-ab05f40a1beb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13044" t="10850" r="9910" b="9543"/>
          <a:stretch/>
        </p:blipFill>
        <p:spPr>
          <a:xfrm>
            <a:off x="5418766" y="1788860"/>
            <a:ext cx="3958316" cy="408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890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hape 9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91177" y="2132291"/>
            <a:ext cx="3759036" cy="113635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284689" y="3438486"/>
            <a:ext cx="53720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2">
                    <a:lumMod val="25000"/>
                  </a:schemeClr>
                </a:solidFill>
                <a:latin typeface="+mj-lt"/>
                <a:ea typeface="Tahoma" panose="020B0604030504040204" pitchFamily="34" charset="0"/>
                <a:cs typeface="David" panose="020E0502060401010101" pitchFamily="34" charset="-79"/>
              </a:rPr>
              <a:t>ФОНД СОЦИАЛЬНЫХ ИЗМЕНЕНИЙ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79431" y="4945755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>
                <a:latin typeface="+mj-lt"/>
              </a:rPr>
              <a:t>г</a:t>
            </a:r>
            <a:r>
              <a:rPr lang="ru-RU" sz="2000" dirty="0" smtClean="0">
                <a:latin typeface="+mj-lt"/>
              </a:rPr>
              <a:t>. Астана, </a:t>
            </a:r>
            <a:r>
              <a:rPr lang="ru-RU" sz="2000" dirty="0" err="1">
                <a:latin typeface="+mj-lt"/>
              </a:rPr>
              <a:t>ул.Д.Кунаева</a:t>
            </a:r>
            <a:r>
              <a:rPr lang="ru-RU" sz="2000" dirty="0">
                <a:latin typeface="+mj-lt"/>
              </a:rPr>
              <a:t> 12/1, офис 411. 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Корпоративный фонд «</a:t>
            </a:r>
            <a:r>
              <a:rPr lang="ru-RU" sz="2000" dirty="0" err="1">
                <a:latin typeface="+mj-lt"/>
              </a:rPr>
              <a:t>Болашақ</a:t>
            </a:r>
            <a:r>
              <a:rPr lang="ru-RU" sz="2000" dirty="0">
                <a:latin typeface="+mj-lt"/>
              </a:rPr>
              <a:t>».</a:t>
            </a:r>
            <a:br>
              <a:rPr lang="ru-RU" sz="2000" dirty="0">
                <a:latin typeface="+mj-lt"/>
              </a:rPr>
            </a:br>
            <a:r>
              <a:rPr lang="ru-RU" sz="2000" dirty="0">
                <a:latin typeface="+mj-lt"/>
              </a:rPr>
              <a:t>Тел: +7 (7172) 500-618</a:t>
            </a:r>
            <a:br>
              <a:rPr lang="ru-RU" sz="2000" dirty="0">
                <a:latin typeface="+mj-lt"/>
              </a:rPr>
            </a:br>
            <a:r>
              <a:rPr lang="en-US" sz="2000" dirty="0">
                <a:latin typeface="+mj-lt"/>
              </a:rPr>
              <a:t>bolashakcharity.kz</a:t>
            </a:r>
            <a:endParaRPr lang="ru-R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95450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4115</TotalTime>
  <Words>457</Words>
  <Application>Microsoft Office PowerPoint</Application>
  <PresentationFormat>Широкоэкранный</PresentationFormat>
  <Paragraphs>76</Paragraphs>
  <Slides>25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5" baseType="lpstr">
      <vt:lpstr>Arial</vt:lpstr>
      <vt:lpstr>Calibri</vt:lpstr>
      <vt:lpstr>Calibri Light</vt:lpstr>
      <vt:lpstr>Courier New</vt:lpstr>
      <vt:lpstr>David</vt:lpstr>
      <vt:lpstr>Georgia</vt:lpstr>
      <vt:lpstr>Tahoma</vt:lpstr>
      <vt:lpstr>Wingdings</vt:lpstr>
      <vt:lpstr>YAFcflbZSXg 0</vt:lpstr>
      <vt:lpstr>Тема Office</vt:lpstr>
      <vt:lpstr>Презентация PowerPoint</vt:lpstr>
      <vt:lpstr>Немного обо мне: </vt:lpstr>
      <vt:lpstr>Презентация PowerPoint</vt:lpstr>
      <vt:lpstr>ABA в жизни семьи </vt:lpstr>
      <vt:lpstr>Семьи, которым не доступна АВА терапия:</vt:lpstr>
      <vt:lpstr>Выход– обучение родителей ABA терапии</vt:lpstr>
      <vt:lpstr>Основные цели обучения:</vt:lpstr>
      <vt:lpstr>Каирбек —  кейс дистанционного обучения для родителей </vt:lpstr>
      <vt:lpstr>Занятия с Каирбеком</vt:lpstr>
      <vt:lpstr>Презентация PowerPoint</vt:lpstr>
      <vt:lpstr>Презентация PowerPoint</vt:lpstr>
      <vt:lpstr> </vt:lpstr>
      <vt:lpstr>Презентация PowerPoint</vt:lpstr>
      <vt:lpstr>Было принято решение составить следующую программу занятий: </vt:lpstr>
      <vt:lpstr>Результаты тестирования на данный момент: </vt:lpstr>
      <vt:lpstr> </vt:lpstr>
      <vt:lpstr> </vt:lpstr>
      <vt:lpstr>Презентация PowerPoint</vt:lpstr>
      <vt:lpstr>Презентация PowerPoint</vt:lpstr>
      <vt:lpstr>Презентация PowerPoint</vt:lpstr>
      <vt:lpstr>Результаты дистанционной терапии на 2024 год:</vt:lpstr>
      <vt:lpstr> </vt:lpstr>
      <vt:lpstr>На сегодняшний день программа Каирбека выглядит так:</vt:lpstr>
      <vt:lpstr>Благодарю за внимание!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Искандирова Жазира</dc:creator>
  <cp:lastModifiedBy>Учетная запись Майкрософт</cp:lastModifiedBy>
  <cp:revision>205</cp:revision>
  <dcterms:created xsi:type="dcterms:W3CDTF">2020-05-27T04:41:09Z</dcterms:created>
  <dcterms:modified xsi:type="dcterms:W3CDTF">2024-04-17T14:44:23Z</dcterms:modified>
</cp:coreProperties>
</file>