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5" r:id="rId3"/>
    <p:sldId id="306" r:id="rId4"/>
    <p:sldId id="258" r:id="rId5"/>
    <p:sldId id="297" r:id="rId6"/>
    <p:sldId id="298" r:id="rId7"/>
    <p:sldId id="300" r:id="rId8"/>
    <p:sldId id="299" r:id="rId9"/>
    <p:sldId id="301" r:id="rId10"/>
    <p:sldId id="302" r:id="rId11"/>
    <p:sldId id="303" r:id="rId12"/>
    <p:sldId id="304" r:id="rId13"/>
    <p:sldId id="28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5A75"/>
    <a:srgbClr val="D1478F"/>
    <a:srgbClr val="990000"/>
    <a:srgbClr val="660033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7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9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AAC2A4-FCB6-6EA8-0A13-F8470B444368}"/>
              </a:ext>
            </a:extLst>
          </p:cNvPr>
          <p:cNvSpPr txBox="1"/>
          <p:nvPr/>
        </p:nvSpPr>
        <p:spPr>
          <a:xfrm>
            <a:off x="934947" y="1962364"/>
            <a:ext cx="103666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Играем с пользой: Навыки игры и досуга</a:t>
            </a:r>
            <a:endParaRPr lang="ru-KZ" sz="6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5C118-EEB2-A70A-800F-748EDFEBB8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94154" y="3963668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1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овина рамки 8"/>
          <p:cNvSpPr/>
          <p:nvPr/>
        </p:nvSpPr>
        <p:spPr>
          <a:xfrm rot="10800000">
            <a:off x="626616" y="1789802"/>
            <a:ext cx="2957375" cy="2406722"/>
          </a:xfrm>
          <a:prstGeom prst="halfFrame">
            <a:avLst>
              <a:gd name="adj1" fmla="val 2590"/>
              <a:gd name="adj2" fmla="val 1966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оловина рамки 17"/>
          <p:cNvSpPr/>
          <p:nvPr/>
        </p:nvSpPr>
        <p:spPr>
          <a:xfrm>
            <a:off x="346788" y="689266"/>
            <a:ext cx="2812515" cy="2201073"/>
          </a:xfrm>
          <a:prstGeom prst="halfFrame">
            <a:avLst>
              <a:gd name="adj1" fmla="val 2590"/>
              <a:gd name="adj2" fmla="val 1966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E91595-9855-AD14-4761-6811C6D7802B}"/>
              </a:ext>
            </a:extLst>
          </p:cNvPr>
          <p:cNvSpPr txBox="1"/>
          <p:nvPr/>
        </p:nvSpPr>
        <p:spPr>
          <a:xfrm>
            <a:off x="110447" y="4383163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Артыкпаева Айым </a:t>
            </a:r>
            <a:r>
              <a:rPr lang="ru-RU" sz="1800" b="1" dirty="0" err="1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Бигазовна</a:t>
            </a:r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DC90FF-9FC5-4CE6-B778-971413BA1268}"/>
              </a:ext>
            </a:extLst>
          </p:cNvPr>
          <p:cNvSpPr txBox="1"/>
          <p:nvPr/>
        </p:nvSpPr>
        <p:spPr>
          <a:xfrm>
            <a:off x="4636079" y="689266"/>
            <a:ext cx="687597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Практикующий психолог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Поведенческий аналитик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Куратор поведенческих программ КФ «Болашак»</a:t>
            </a:r>
          </a:p>
          <a:p>
            <a:pPr marL="457200" indent="-457200" algn="just">
              <a:buFontTx/>
              <a:buChar char="-"/>
            </a:pPr>
            <a:r>
              <a:rPr lang="ru-RU" sz="28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Стаж работы с детьми с ООП более 6-ти лет </a:t>
            </a:r>
          </a:p>
          <a:p>
            <a:pPr marL="457200" indent="-457200" algn="just">
              <a:buFontTx/>
              <a:buChar char="-"/>
            </a:pPr>
            <a:r>
              <a:rPr lang="ru-RU" sz="28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Стаж работы куратором поведенческих программ 5 лет </a:t>
            </a:r>
          </a:p>
        </p:txBody>
      </p:sp>
      <p:pic>
        <p:nvPicPr>
          <p:cNvPr id="7" name="Рисунок 6" descr="Изображение выглядит как одежда, человек, Морское млекопитающее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76291B8B-B261-DDBF-DC54-E291DE429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32" y="875444"/>
            <a:ext cx="2812515" cy="319878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F4F72A-15F0-85DC-1B42-15C2A1FFC0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94154" y="3963668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овина рамки 1">
            <a:extLst>
              <a:ext uri="{FF2B5EF4-FFF2-40B4-BE49-F238E27FC236}">
                <a16:creationId xmlns:a16="http://schemas.microsoft.com/office/drawing/2014/main" id="{626F5ECA-80A4-1954-5278-2FEAF7F8253A}"/>
              </a:ext>
            </a:extLst>
          </p:cNvPr>
          <p:cNvSpPr/>
          <p:nvPr/>
        </p:nvSpPr>
        <p:spPr>
          <a:xfrm rot="16200000">
            <a:off x="2471012" y="13560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56D27CFA-4709-BA57-C5D0-6520972CEA9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b="1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AD4F526-5BEA-340C-1589-C7638243A75E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800" b="1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FC99A6-A196-9737-F331-08C629ADCA59}"/>
              </a:ext>
            </a:extLst>
          </p:cNvPr>
          <p:cNvSpPr txBox="1"/>
          <p:nvPr/>
        </p:nvSpPr>
        <p:spPr>
          <a:xfrm>
            <a:off x="1511300" y="2551837"/>
            <a:ext cx="92202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D65A7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Именно в игре ребенок растет и развивается как личность, приобретает навыки общения и поведения. Играя, ребенок действует самостоятельно, свободно выражая свои желания, представления, чувства.</a:t>
            </a:r>
            <a:endParaRPr lang="ru-KZ" sz="2800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2A9B039C-AA48-E46A-1F91-E6D3CFA141A4}"/>
              </a:ext>
            </a:extLst>
          </p:cNvPr>
          <p:cNvSpPr txBox="1">
            <a:spLocks/>
          </p:cNvSpPr>
          <p:nvPr/>
        </p:nvSpPr>
        <p:spPr>
          <a:xfrm>
            <a:off x="685800" y="165984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Важность развития репертуара игры у детей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05C2FF-562A-8A60-66CC-EB9773A108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11129" y="3983690"/>
            <a:ext cx="2917371" cy="2801139"/>
          </a:xfrm>
          <a:prstGeom prst="rect">
            <a:avLst/>
          </a:prstGeom>
        </p:spPr>
      </p:pic>
      <p:sp>
        <p:nvSpPr>
          <p:cNvPr id="10" name="Половина рамки 9">
            <a:extLst>
              <a:ext uri="{FF2B5EF4-FFF2-40B4-BE49-F238E27FC236}">
                <a16:creationId xmlns:a16="http://schemas.microsoft.com/office/drawing/2014/main" id="{371C8D07-5D6A-8D8B-C742-226BE18B3FB4}"/>
              </a:ext>
            </a:extLst>
          </p:cNvPr>
          <p:cNvSpPr/>
          <p:nvPr/>
        </p:nvSpPr>
        <p:spPr>
          <a:xfrm rot="5400000">
            <a:off x="5216764" y="-237284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5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94154" y="3963668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/>
          <p:cNvSpPr/>
          <p:nvPr/>
        </p:nvSpPr>
        <p:spPr>
          <a:xfrm rot="5400000">
            <a:off x="5464411" y="-252928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471012" y="13560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148DC09-1C71-EB31-9274-405751AB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Почему ребенка с аутизмом стоит учить играть 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15ADAE8-0876-79C1-4EED-8351DB041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89753"/>
            <a:ext cx="4874231" cy="4789952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just"/>
            <a:r>
              <a:rPr lang="ru-RU" dirty="0">
                <a:solidFill>
                  <a:srgbClr val="D65A75"/>
                </a:solidFill>
              </a:rPr>
              <a:t>Постоянная самостимуляция </a:t>
            </a:r>
          </a:p>
          <a:p>
            <a:pPr algn="just"/>
            <a:r>
              <a:rPr lang="ru-RU" dirty="0">
                <a:solidFill>
                  <a:srgbClr val="D65A75"/>
                </a:solidFill>
              </a:rPr>
              <a:t>Ребенок все время просит гаджеты </a:t>
            </a:r>
          </a:p>
          <a:p>
            <a:pPr algn="just"/>
            <a:r>
              <a:rPr lang="ru-RU" dirty="0">
                <a:solidFill>
                  <a:srgbClr val="D65A75"/>
                </a:solidFill>
              </a:rPr>
              <a:t>Ребенок не умеет сам себя занимать </a:t>
            </a:r>
          </a:p>
          <a:p>
            <a:pPr algn="just"/>
            <a:r>
              <a:rPr lang="ru-RU" dirty="0">
                <a:solidFill>
                  <a:srgbClr val="D65A75"/>
                </a:solidFill>
              </a:rPr>
              <a:t>Ребенок выстраивает игрушки и различные предметы в рядочки </a:t>
            </a:r>
          </a:p>
          <a:p>
            <a:pPr algn="just"/>
            <a:r>
              <a:rPr lang="ru-RU" dirty="0">
                <a:solidFill>
                  <a:srgbClr val="D65A75"/>
                </a:solidFill>
              </a:rPr>
              <a:t>Ребенок не умеет играть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 descr="Изображение выглядит как в помещении, ребенок, начинающий ходить, человек, игра&#10;&#10;Автоматически созданное описание">
            <a:extLst>
              <a:ext uri="{FF2B5EF4-FFF2-40B4-BE49-F238E27FC236}">
                <a16:creationId xmlns:a16="http://schemas.microsoft.com/office/drawing/2014/main" id="{4F5AE0E7-B757-BDF7-C472-573AB2832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52" y="1943759"/>
            <a:ext cx="5213496" cy="417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27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CF439C3-3D5C-4198-5DAD-DF54CE986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571"/>
            <a:ext cx="10515600" cy="4351338"/>
          </a:xfrm>
        </p:spPr>
        <p:txBody>
          <a:bodyPr/>
          <a:lstStyle/>
          <a:p>
            <a:pPr algn="just"/>
            <a:r>
              <a:rPr lang="ru-RU" b="1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ЭТАПЫ ФОРМИРОВАНИЯ ИГРОВОЙ ДЕЯТЕЛЬНОСТИ У ДЕТЕЙ:</a:t>
            </a:r>
          </a:p>
          <a:p>
            <a:pPr algn="just"/>
            <a:r>
              <a:rPr lang="ru-RU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Предметная игра</a:t>
            </a:r>
          </a:p>
          <a:p>
            <a:pPr algn="just"/>
            <a:r>
              <a:rPr lang="ru-RU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Ролевая игра</a:t>
            </a:r>
          </a:p>
          <a:p>
            <a:pPr algn="just"/>
            <a:r>
              <a:rPr lang="ru-RU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Игра с правилами</a:t>
            </a:r>
          </a:p>
        </p:txBody>
      </p:sp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FFD9D2F3-C7A8-B4F9-11C9-B2A8485058A1}"/>
              </a:ext>
            </a:extLst>
          </p:cNvPr>
          <p:cNvSpPr/>
          <p:nvPr/>
        </p:nvSpPr>
        <p:spPr>
          <a:xfrm rot="5400000">
            <a:off x="5869713" y="-3906181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3A0E36F4-7648-BDB4-2992-3FA1E5B3E9FB}"/>
              </a:ext>
            </a:extLst>
          </p:cNvPr>
          <p:cNvSpPr/>
          <p:nvPr/>
        </p:nvSpPr>
        <p:spPr>
          <a:xfrm rot="16200000">
            <a:off x="3460355" y="414853"/>
            <a:ext cx="2963720" cy="8439364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Изображение выглядит как контейнер, Человеческое лицо, Корзинка для пикника, девочка&#10;&#10;Автоматически созданное описание">
            <a:extLst>
              <a:ext uri="{FF2B5EF4-FFF2-40B4-BE49-F238E27FC236}">
                <a16:creationId xmlns:a16="http://schemas.microsoft.com/office/drawing/2014/main" id="{D0159B8D-040C-C165-4DC4-F2FC05A11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00" y="1207713"/>
            <a:ext cx="6572250" cy="36195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728FEC-C70B-ECDF-847F-A432C444FE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8552096" y="3152675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59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05016780-AB2C-9DC7-393B-1F57532DEFE3}"/>
              </a:ext>
            </a:extLst>
          </p:cNvPr>
          <p:cNvSpPr/>
          <p:nvPr/>
        </p:nvSpPr>
        <p:spPr>
          <a:xfrm rot="5400000">
            <a:off x="5351372" y="-4143970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E43791-83CC-EA0D-34CD-0B962F15DF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8734962" y="3468828"/>
            <a:ext cx="2917371" cy="2801139"/>
          </a:xfrm>
          <a:prstGeom prst="rect">
            <a:avLst/>
          </a:prstGeom>
        </p:spPr>
      </p:pic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FE5F9D1B-2016-59A1-0C55-8E2DFD99DE30}"/>
              </a:ext>
            </a:extLst>
          </p:cNvPr>
          <p:cNvSpPr/>
          <p:nvPr/>
        </p:nvSpPr>
        <p:spPr>
          <a:xfrm rot="16200000">
            <a:off x="2347722" y="303847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47D69-C5B5-7B66-A0E8-62B59FF02ACC}"/>
              </a:ext>
            </a:extLst>
          </p:cNvPr>
          <p:cNvSpPr txBox="1"/>
          <p:nvPr/>
        </p:nvSpPr>
        <p:spPr>
          <a:xfrm>
            <a:off x="4640672" y="191007"/>
            <a:ext cx="678932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D65A75"/>
                </a:solidFill>
              </a:rPr>
              <a:t>РЕКОМЕНДАЦИИ: КАК УЧИТЬ РЕБЕНКА С АУТИЗМОМ ИГРАТЬ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</a:rPr>
              <a:t>-  Используйте поощрения  детей во время формирования игровых навыков.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</a:rPr>
              <a:t>- Для начала протестируйте ребенка и поймите, какие игры есть у </a:t>
            </a:r>
            <a:r>
              <a:rPr lang="ru-RU" sz="2800" dirty="0" err="1">
                <a:solidFill>
                  <a:srgbClr val="D65A75"/>
                </a:solidFill>
              </a:rPr>
              <a:t>енго</a:t>
            </a:r>
            <a:r>
              <a:rPr lang="ru-RU" sz="2800" dirty="0">
                <a:solidFill>
                  <a:srgbClr val="D65A75"/>
                </a:solidFill>
              </a:rPr>
              <a:t> </a:t>
            </a:r>
            <a:r>
              <a:rPr lang="ru-RU" sz="2800" dirty="0" err="1">
                <a:solidFill>
                  <a:srgbClr val="D65A75"/>
                </a:solidFill>
              </a:rPr>
              <a:t>вт</a:t>
            </a:r>
            <a:r>
              <a:rPr lang="ru-RU" sz="2800" dirty="0">
                <a:solidFill>
                  <a:srgbClr val="D65A75"/>
                </a:solidFill>
              </a:rPr>
              <a:t> репертуаре, а каких нет; начните с самого простого навыка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</a:rPr>
              <a:t>- Переходите на следующий этап освоения навыка только по мере освоения предыдущего этапа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</a:rPr>
              <a:t>- Копируйте деятельность вашего ребенка и расширяйте ее </a:t>
            </a:r>
          </a:p>
          <a:p>
            <a:pPr algn="just"/>
            <a:r>
              <a:rPr lang="ru-RU" sz="2800" dirty="0">
                <a:solidFill>
                  <a:srgbClr val="D65A75"/>
                </a:solidFill>
              </a:rPr>
              <a:t>- Давайте ребенку отдохнуть, делайте перерывы </a:t>
            </a:r>
          </a:p>
        </p:txBody>
      </p:sp>
      <p:pic>
        <p:nvPicPr>
          <p:cNvPr id="10" name="Рисунок 9" descr="Изображение выглядит как одежда, человек, Человеческое лицо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CF408080-385B-13B7-5C09-20B50A3EE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7" y="826822"/>
            <a:ext cx="3813533" cy="461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364C8A89-4859-AAF9-64FE-64FD706B7A56}"/>
              </a:ext>
            </a:extLst>
          </p:cNvPr>
          <p:cNvSpPr/>
          <p:nvPr/>
        </p:nvSpPr>
        <p:spPr>
          <a:xfrm rot="16200000">
            <a:off x="2070321" y="290311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562F35F9-D5DA-0B5B-936B-8149D2EB4988}"/>
              </a:ext>
            </a:extLst>
          </p:cNvPr>
          <p:cNvSpPr/>
          <p:nvPr/>
        </p:nvSpPr>
        <p:spPr>
          <a:xfrm rot="5400000">
            <a:off x="5063856" y="-4045714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6C2BE5-4F3C-B2DB-52D9-676A65B7E5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8457561" y="3429000"/>
            <a:ext cx="2917371" cy="28011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783BEC-C561-B2A1-2711-D866F4533FF5}"/>
              </a:ext>
            </a:extLst>
          </p:cNvPr>
          <p:cNvSpPr txBox="1"/>
          <p:nvPr/>
        </p:nvSpPr>
        <p:spPr>
          <a:xfrm>
            <a:off x="4982967" y="71919"/>
            <a:ext cx="559941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ru-RU" sz="2800" dirty="0">
                <a:solidFill>
                  <a:srgbClr val="D65A75"/>
                </a:solidFill>
              </a:rPr>
            </a:br>
            <a:r>
              <a:rPr lang="ru-RU" sz="2800" dirty="0">
                <a:solidFill>
                  <a:srgbClr val="D65A75"/>
                </a:solidFill>
              </a:rPr>
              <a:t>- Старайтесь меньше использовать глаголов в повелительном наклонении </a:t>
            </a:r>
            <a:br>
              <a:rPr lang="ru-RU" sz="2800" dirty="0">
                <a:solidFill>
                  <a:srgbClr val="D65A75"/>
                </a:solidFill>
              </a:rPr>
            </a:br>
            <a:r>
              <a:rPr lang="ru-RU" sz="2800" dirty="0">
                <a:solidFill>
                  <a:srgbClr val="D65A75"/>
                </a:solidFill>
              </a:rPr>
              <a:t> - Не будьте скупы на эмоции и похвалу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rgbClr val="D65A75"/>
                </a:solidFill>
              </a:rPr>
              <a:t>Делайте акцент на положительных моментах и успехе ребенка</a:t>
            </a:r>
          </a:p>
          <a:p>
            <a:pPr marL="285750" indent="-285750">
              <a:buFontTx/>
              <a:buChar char="-"/>
            </a:pPr>
            <a:r>
              <a:rPr lang="ru-RU" sz="2800" dirty="0">
                <a:solidFill>
                  <a:srgbClr val="D65A75"/>
                </a:solidFill>
              </a:rPr>
              <a:t>Не ругаем ребенка, если идет что-то не по плану </a:t>
            </a:r>
            <a:endParaRPr lang="ru-KZ" sz="2800" dirty="0">
              <a:solidFill>
                <a:srgbClr val="D65A75"/>
              </a:solidFill>
            </a:endParaRPr>
          </a:p>
        </p:txBody>
      </p:sp>
      <p:pic>
        <p:nvPicPr>
          <p:cNvPr id="11" name="Рисунок 10" descr="Изображение выглядит как человек, Человеческое лицо, одежда, ребенок, начинающий ходить&#10;&#10;Автоматически созданное описание">
            <a:extLst>
              <a:ext uri="{FF2B5EF4-FFF2-40B4-BE49-F238E27FC236}">
                <a16:creationId xmlns:a16="http://schemas.microsoft.com/office/drawing/2014/main" id="{80845BBF-A04C-272B-885F-AC92A43F7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53" y="1669707"/>
            <a:ext cx="4124802" cy="433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6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97408A-601B-8DDC-AD48-5C1C86E1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494" y="0"/>
            <a:ext cx="4628745" cy="495654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31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Поддерживайте инициативу ребенка </a:t>
            </a:r>
            <a:br>
              <a:rPr lang="ru-RU" sz="31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100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Делайте данное обучение системным на ежедневной основе</a:t>
            </a:r>
            <a:endParaRPr lang="ru-KZ" sz="3100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37CA6F-65A5-5B40-11C1-A37263E47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KZ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4804E3-D380-9CAC-5C30-29A5EBF679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8511162" y="3591998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4F51DE51-BCDA-7E3E-ADA3-F0E19ED5842A}"/>
              </a:ext>
            </a:extLst>
          </p:cNvPr>
          <p:cNvSpPr/>
          <p:nvPr/>
        </p:nvSpPr>
        <p:spPr>
          <a:xfrm rot="5400000">
            <a:off x="5351372" y="-3761300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12D2DDF9-5E72-F742-9253-2425A2A5DD88}"/>
              </a:ext>
            </a:extLst>
          </p:cNvPr>
          <p:cNvSpPr/>
          <p:nvPr/>
        </p:nvSpPr>
        <p:spPr>
          <a:xfrm rot="16200000">
            <a:off x="2373056" y="17732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 descr="Изображение выглядит как в помещении, Человеческое лицо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A992F34-7C1F-3B65-8822-983199ECF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0" y="885944"/>
            <a:ext cx="5024294" cy="377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8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E29DD-F22E-C209-7ABE-C7604912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D65A75"/>
                </a:solidFill>
              </a:rPr>
              <a:t>Пример: как учить ребенка играть с игрушками. </a:t>
            </a:r>
            <a:endParaRPr lang="ru-KZ" dirty="0">
              <a:solidFill>
                <a:srgbClr val="D65A75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EFD5F7-E519-6C91-BB7B-1555FAFE7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D65A75"/>
                </a:solidFill>
              </a:rPr>
              <a:t>Учим ребенка повторять одно и тоже действие, например,  звенеть маракасом или катать машинку. </a:t>
            </a:r>
          </a:p>
          <a:p>
            <a:r>
              <a:rPr lang="ru-RU" dirty="0">
                <a:solidFill>
                  <a:srgbClr val="D65A75"/>
                </a:solidFill>
              </a:rPr>
              <a:t>Обязательно даем запланированные подсказки и, по мере необходимости, снижаем их</a:t>
            </a:r>
          </a:p>
          <a:p>
            <a:r>
              <a:rPr lang="ru-RU" dirty="0">
                <a:solidFill>
                  <a:srgbClr val="D65A75"/>
                </a:solidFill>
              </a:rPr>
              <a:t>Если у ребенка получается - обязательно его поощряем.</a:t>
            </a:r>
          </a:p>
          <a:p>
            <a:r>
              <a:rPr lang="ru-RU" dirty="0">
                <a:solidFill>
                  <a:srgbClr val="D65A75"/>
                </a:solidFill>
              </a:rPr>
              <a:t>Постепенно расширяйте репертуар игрушек ребенка </a:t>
            </a:r>
            <a:endParaRPr lang="ru-KZ" dirty="0">
              <a:solidFill>
                <a:srgbClr val="D65A75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8D0EC0-FD01-D142-2B55-60B7C48696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68708" y="4001294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89925C3C-0A30-5FB1-A9A4-C76C229F70A7}"/>
              </a:ext>
            </a:extLst>
          </p:cNvPr>
          <p:cNvSpPr/>
          <p:nvPr/>
        </p:nvSpPr>
        <p:spPr>
          <a:xfrm rot="16200000">
            <a:off x="2609363" y="52931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A1475365-3CA2-299B-D6A0-D9166708811D}"/>
              </a:ext>
            </a:extLst>
          </p:cNvPr>
          <p:cNvSpPr/>
          <p:nvPr/>
        </p:nvSpPr>
        <p:spPr>
          <a:xfrm rot="5400000">
            <a:off x="5638380" y="-3861038"/>
            <a:ext cx="1489257" cy="9941584"/>
          </a:xfrm>
          <a:prstGeom prst="halfFrame">
            <a:avLst>
              <a:gd name="adj1" fmla="val 810"/>
              <a:gd name="adj2" fmla="val 0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3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35BA8-1C70-8C03-A468-48C9A988A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Усложняем игру с игрушкой </a:t>
            </a:r>
            <a:endParaRPr lang="ru-KZ" b="1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D4D449-CC0D-13CA-50A2-5628602F1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3287"/>
            <a:ext cx="10515600" cy="4813676"/>
          </a:xfrm>
        </p:spPr>
        <p:txBody>
          <a:bodyPr/>
          <a:lstStyle/>
          <a:p>
            <a:r>
              <a:rPr lang="ru-RU" dirty="0">
                <a:solidFill>
                  <a:srgbClr val="D65A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Следующим этапом может быть усложнение игры с игрушкой в два уровня. Например, если он умел только катать мячик, то теперь - покатать мячик и кинуть его. </a:t>
            </a:r>
            <a:endParaRPr lang="ru-KZ" dirty="0">
              <a:solidFill>
                <a:srgbClr val="D65A7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 descr="Изображение выглядит как в помещении, ребенок, начинающий ходить, игра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297438D3-7D7A-17EB-A274-3F5328B28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33" y="3228420"/>
            <a:ext cx="4633645" cy="30834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9EE04F-E84E-1308-B95D-27C09A253D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68708" y="4001294"/>
            <a:ext cx="2917371" cy="2801139"/>
          </a:xfrm>
          <a:prstGeom prst="rect">
            <a:avLst/>
          </a:prstGeom>
        </p:spPr>
      </p:pic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6E23D90E-6E0A-32A1-80E1-6EBAC6EE4F00}"/>
              </a:ext>
            </a:extLst>
          </p:cNvPr>
          <p:cNvSpPr/>
          <p:nvPr/>
        </p:nvSpPr>
        <p:spPr>
          <a:xfrm rot="5400000">
            <a:off x="5638380" y="-3861038"/>
            <a:ext cx="1489257" cy="9941584"/>
          </a:xfrm>
          <a:prstGeom prst="halfFrame">
            <a:avLst>
              <a:gd name="adj1" fmla="val 810"/>
              <a:gd name="adj2" fmla="val 0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ловина рамки 6">
            <a:extLst>
              <a:ext uri="{FF2B5EF4-FFF2-40B4-BE49-F238E27FC236}">
                <a16:creationId xmlns:a16="http://schemas.microsoft.com/office/drawing/2014/main" id="{F54E6CCF-568A-2FA1-5BFC-C44F96F20A23}"/>
              </a:ext>
            </a:extLst>
          </p:cNvPr>
          <p:cNvSpPr/>
          <p:nvPr/>
        </p:nvSpPr>
        <p:spPr>
          <a:xfrm rot="16200000">
            <a:off x="2691556" y="66080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253D8A-5D31-E06A-EBDA-315CC4CA57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168708" y="4001294"/>
            <a:ext cx="2917371" cy="2801139"/>
          </a:xfrm>
          <a:prstGeom prst="rect">
            <a:avLst/>
          </a:prstGeom>
        </p:spPr>
      </p:pic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C0C686F9-4CF7-1202-AFC2-0574D804396D}"/>
              </a:ext>
            </a:extLst>
          </p:cNvPr>
          <p:cNvSpPr/>
          <p:nvPr/>
        </p:nvSpPr>
        <p:spPr>
          <a:xfrm rot="16200000">
            <a:off x="2609363" y="52931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ловина рамки 6">
            <a:extLst>
              <a:ext uri="{FF2B5EF4-FFF2-40B4-BE49-F238E27FC236}">
                <a16:creationId xmlns:a16="http://schemas.microsoft.com/office/drawing/2014/main" id="{BEBAE985-0E13-2B86-96F8-D7647270DEE9}"/>
              </a:ext>
            </a:extLst>
          </p:cNvPr>
          <p:cNvSpPr/>
          <p:nvPr/>
        </p:nvSpPr>
        <p:spPr>
          <a:xfrm rot="5400000">
            <a:off x="5638380" y="-3861038"/>
            <a:ext cx="1489257" cy="9941584"/>
          </a:xfrm>
          <a:prstGeom prst="halfFrame">
            <a:avLst>
              <a:gd name="adj1" fmla="val 810"/>
              <a:gd name="adj2" fmla="val 0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3C195E4-1ECE-02AF-0DD2-71D2E1283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957993"/>
              </p:ext>
            </p:extLst>
          </p:nvPr>
        </p:nvGraphicFramePr>
        <p:xfrm>
          <a:off x="756458" y="609600"/>
          <a:ext cx="9941584" cy="5458782"/>
        </p:xfrm>
        <a:graphic>
          <a:graphicData uri="http://schemas.openxmlformats.org/drawingml/2006/table">
            <a:tbl>
              <a:tblPr/>
              <a:tblGrid>
                <a:gridCol w="2079344">
                  <a:extLst>
                    <a:ext uri="{9D8B030D-6E8A-4147-A177-3AD203B41FA5}">
                      <a16:colId xmlns:a16="http://schemas.microsoft.com/office/drawing/2014/main" val="1044426219"/>
                    </a:ext>
                  </a:extLst>
                </a:gridCol>
                <a:gridCol w="7862240">
                  <a:extLst>
                    <a:ext uri="{9D8B030D-6E8A-4147-A177-3AD203B41FA5}">
                      <a16:colId xmlns:a16="http://schemas.microsoft.com/office/drawing/2014/main" val="2710376963"/>
                    </a:ext>
                  </a:extLst>
                </a:gridCol>
              </a:tblGrid>
              <a:tr h="554974">
                <a:tc gridSpan="2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2400" b="1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Предметные игры для детей с РАС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00988"/>
                  </a:ext>
                </a:extLst>
              </a:tr>
              <a:tr h="2305986"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3200" b="1" dirty="0">
                          <a:solidFill>
                            <a:srgbClr val="D65A75"/>
                          </a:solidFill>
                          <a:effectLst/>
                          <a:latin typeface="Times New Roman" panose="02020603050405020304" pitchFamily="18" charset="0"/>
                        </a:rPr>
                        <a:t>«Мячик, катись!»</a:t>
                      </a:r>
                      <a:endParaRPr lang="ru-RU" sz="3200" b="1" dirty="0">
                        <a:solidFill>
                          <a:srgbClr val="D65A75"/>
                        </a:solidFill>
                        <a:effectLst/>
                      </a:endParaRP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2800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Взрослый и ребёнок садятся на полу напротив друг друга, взрослый толкает мяч по направлению к ребёнку. Нужно дать инструкцию вернуть мяч обратно таким же образом. Когда ребёнок освоится, можно продолжить игру в группе.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711447"/>
                  </a:ext>
                </a:extLst>
              </a:tr>
              <a:tr h="2597822"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3200" b="1" dirty="0">
                          <a:solidFill>
                            <a:srgbClr val="D65A75"/>
                          </a:solidFill>
                          <a:effectLst/>
                          <a:latin typeface="Times New Roman" panose="02020603050405020304" pitchFamily="18" charset="0"/>
                        </a:rPr>
                        <a:t>«Открой – закрой»</a:t>
                      </a:r>
                      <a:endParaRPr lang="ru-RU" sz="3200" b="1" dirty="0">
                        <a:solidFill>
                          <a:srgbClr val="D65A75"/>
                        </a:solidFill>
                        <a:effectLst/>
                      </a:endParaRP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2800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Заранее подготавливается реквизит: коробочки, баночки, футляры с разными видами застежек, поместите в них бусинки или маленькие игрушки. Предложите ребёнку достать их. Если возникнут трудности, помогите малышу справиться с застежкой, показав принцип её работы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417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09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F17DC3D-2E09-67E0-392D-E9DB430AB9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846057"/>
              </p:ext>
            </p:extLst>
          </p:nvPr>
        </p:nvGraphicFramePr>
        <p:xfrm>
          <a:off x="572757" y="584748"/>
          <a:ext cx="9751649" cy="4501104"/>
        </p:xfrm>
        <a:graphic>
          <a:graphicData uri="http://schemas.openxmlformats.org/drawingml/2006/table">
            <a:tbl>
              <a:tblPr/>
              <a:tblGrid>
                <a:gridCol w="2200337">
                  <a:extLst>
                    <a:ext uri="{9D8B030D-6E8A-4147-A177-3AD203B41FA5}">
                      <a16:colId xmlns:a16="http://schemas.microsoft.com/office/drawing/2014/main" val="3938436289"/>
                    </a:ext>
                  </a:extLst>
                </a:gridCol>
                <a:gridCol w="7551312">
                  <a:extLst>
                    <a:ext uri="{9D8B030D-6E8A-4147-A177-3AD203B41FA5}">
                      <a16:colId xmlns:a16="http://schemas.microsoft.com/office/drawing/2014/main" val="151579370"/>
                    </a:ext>
                  </a:extLst>
                </a:gridCol>
              </a:tblGrid>
              <a:tr h="649022">
                <a:tc gridSpan="2"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kk-KZ" sz="3200" b="1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Сенсорные игры для детей с РАС</a:t>
                      </a:r>
                      <a:endParaRPr lang="ru-RU" sz="3200" b="1" dirty="0">
                        <a:solidFill>
                          <a:srgbClr val="D65A7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74715"/>
                  </a:ext>
                </a:extLst>
              </a:tr>
              <a:tr h="1743610"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3200" b="1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Игры с водой 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0" i="0" kern="1200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Переливаем воду из стакана в стакан, купаем в воде животных.</a:t>
                      </a:r>
                      <a:endParaRPr lang="ru-RU" sz="2800" dirty="0">
                        <a:solidFill>
                          <a:srgbClr val="D65A75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09180"/>
                  </a:ext>
                </a:extLst>
              </a:tr>
              <a:tr h="2108472"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3200" b="1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Смешиваем краски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100"/>
                        </a:lnSpc>
                        <a:spcBef>
                          <a:spcPts val="1200"/>
                        </a:spcBef>
                      </a:pPr>
                      <a:r>
                        <a:rPr lang="ru-RU" sz="2800" dirty="0">
                          <a:solidFill>
                            <a:srgbClr val="D65A75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Создаем новый цвет благодаря смешиванию разных цветов. Сначала учим ребенка смешивать цвета по инструкции, а затем можно дать волю его фантазии </a:t>
                      </a:r>
                    </a:p>
                  </a:txBody>
                  <a:tcPr marL="114300" marR="114300" marT="114300" marB="1143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91149"/>
                  </a:ext>
                </a:extLst>
              </a:tr>
            </a:tbl>
          </a:graphicData>
        </a:graphic>
      </p:graphicFrame>
      <p:sp>
        <p:nvSpPr>
          <p:cNvPr id="6" name="Половина рамки 5">
            <a:extLst>
              <a:ext uri="{FF2B5EF4-FFF2-40B4-BE49-F238E27FC236}">
                <a16:creationId xmlns:a16="http://schemas.microsoft.com/office/drawing/2014/main" id="{7ED68473-3B90-729B-DD93-B3BA289B682E}"/>
              </a:ext>
            </a:extLst>
          </p:cNvPr>
          <p:cNvSpPr/>
          <p:nvPr/>
        </p:nvSpPr>
        <p:spPr>
          <a:xfrm rot="16200000">
            <a:off x="2253763" y="187869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оловина рамки 6">
            <a:extLst>
              <a:ext uri="{FF2B5EF4-FFF2-40B4-BE49-F238E27FC236}">
                <a16:creationId xmlns:a16="http://schemas.microsoft.com/office/drawing/2014/main" id="{0F523606-BAB3-50BD-FAF8-9AF008D407AC}"/>
              </a:ext>
            </a:extLst>
          </p:cNvPr>
          <p:cNvSpPr/>
          <p:nvPr/>
        </p:nvSpPr>
        <p:spPr>
          <a:xfrm rot="5400000">
            <a:off x="4798922" y="-3943272"/>
            <a:ext cx="1489257" cy="9941584"/>
          </a:xfrm>
          <a:prstGeom prst="halfFrame">
            <a:avLst>
              <a:gd name="adj1" fmla="val 810"/>
              <a:gd name="adj2" fmla="val 0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00B52B-A1FD-4ECA-05E8-F90F80ECD9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055657" y="3887722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85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1177" y="2132291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84689" y="3438486"/>
            <a:ext cx="5372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Tahoma" panose="020B0604030504040204" pitchFamily="34" charset="0"/>
                <a:cs typeface="David" panose="020E0502060401010101" pitchFamily="34" charset="-79"/>
              </a:rPr>
              <a:t>ФОНД СОЦИАЛЬНЫХ ИЗМЕНЕНИЙ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9431" y="494575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+mj-lt"/>
              </a:rPr>
              <a:t>г.Нур</a:t>
            </a:r>
            <a:r>
              <a:rPr lang="ru-RU" sz="2000" dirty="0">
                <a:latin typeface="+mj-lt"/>
              </a:rPr>
              <a:t>-Султан, </a:t>
            </a:r>
            <a:r>
              <a:rPr lang="ru-RU" sz="2000" dirty="0" err="1">
                <a:latin typeface="+mj-lt"/>
              </a:rPr>
              <a:t>ул.Д.Кунаева</a:t>
            </a:r>
            <a:r>
              <a:rPr lang="ru-RU" sz="2000" dirty="0">
                <a:latin typeface="+mj-lt"/>
              </a:rPr>
              <a:t> 12/1, офис 411.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Корпоративный фонд «</a:t>
            </a:r>
            <a:r>
              <a:rPr lang="ru-RU" sz="2000" dirty="0" err="1">
                <a:latin typeface="+mj-lt"/>
              </a:rPr>
              <a:t>Болашақ</a:t>
            </a:r>
            <a:r>
              <a:rPr lang="ru-RU" sz="2000" dirty="0">
                <a:latin typeface="+mj-lt"/>
              </a:rPr>
              <a:t>».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Тел: +7 (7172) 500-618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bolashakcharity.kz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9545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2386</TotalTime>
  <Words>507</Words>
  <Application>Microsoft Office PowerPoint</Application>
  <PresentationFormat>Широкоэкранный</PresentationFormat>
  <Paragraphs>50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Почему ребенка с аутизмом стоит учить играть </vt:lpstr>
      <vt:lpstr>Презентация PowerPoint</vt:lpstr>
      <vt:lpstr>Презентация PowerPoint</vt:lpstr>
      <vt:lpstr>Презентация PowerPoint</vt:lpstr>
      <vt:lpstr>- Поддерживайте инициативу ребенка  - Делайте данное обучение системным на ежедневной основе</vt:lpstr>
      <vt:lpstr>Пример: как учить ребенка играть с игрушками. </vt:lpstr>
      <vt:lpstr>Усложняем игру с игрушкой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Zhanna Kaliyeva</cp:lastModifiedBy>
  <cp:revision>156</cp:revision>
  <dcterms:created xsi:type="dcterms:W3CDTF">2020-05-27T04:41:09Z</dcterms:created>
  <dcterms:modified xsi:type="dcterms:W3CDTF">2024-04-04T09:13:14Z</dcterms:modified>
</cp:coreProperties>
</file>